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EC8FED-E8DD-482B-9058-C4B025E9F3EF}"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300786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C8FED-E8DD-482B-9058-C4B025E9F3EF}"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81518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C8FED-E8DD-482B-9058-C4B025E9F3EF}"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344998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C8FED-E8DD-482B-9058-C4B025E9F3EF}"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3706777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EC8FED-E8DD-482B-9058-C4B025E9F3EF}"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46216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EC8FED-E8DD-482B-9058-C4B025E9F3EF}"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28419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EC8FED-E8DD-482B-9058-C4B025E9F3EF}"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287983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EC8FED-E8DD-482B-9058-C4B025E9F3EF}"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51887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C8FED-E8DD-482B-9058-C4B025E9F3EF}"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59959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EC8FED-E8DD-482B-9058-C4B025E9F3EF}"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344807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EC8FED-E8DD-482B-9058-C4B025E9F3EF}"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3873509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C8FED-E8DD-482B-9058-C4B025E9F3EF}" type="datetimeFigureOut">
              <a:rPr lang="en-US" smtClean="0"/>
              <a:pPr/>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407E7-1BFA-416F-8BBA-487D5503978A}" type="slidenum">
              <a:rPr lang="en-US" smtClean="0"/>
              <a:pPr/>
              <a:t>‹#›</a:t>
            </a:fld>
            <a:endParaRPr lang="en-US"/>
          </a:p>
        </p:txBody>
      </p:sp>
    </p:spTree>
    <p:extLst>
      <p:ext uri="{BB962C8B-B14F-4D97-AF65-F5344CB8AC3E}">
        <p14:creationId xmlns:p14="http://schemas.microsoft.com/office/powerpoint/2010/main" xmlns="" val="3249286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PREVENTION PRACTICE FOR CARDIOPULMONARY CONDITION</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2311460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8229600" cy="1143000"/>
          </a:xfrm>
        </p:spPr>
        <p:txBody>
          <a:bodyPr/>
          <a:lstStyle/>
          <a:p>
            <a:r>
              <a:rPr lang="en-US" sz="2800" b="1" u="sng" dirty="0" smtClean="0"/>
              <a:t>HYPERTENSION</a:t>
            </a:r>
            <a:endParaRPr lang="en-US" sz="2800" b="1" u="sng" dirty="0"/>
          </a:p>
        </p:txBody>
      </p:sp>
      <p:sp>
        <p:nvSpPr>
          <p:cNvPr id="3" name="Content Placeholder 2"/>
          <p:cNvSpPr>
            <a:spLocks noGrp="1"/>
          </p:cNvSpPr>
          <p:nvPr>
            <p:ph idx="1"/>
          </p:nvPr>
        </p:nvSpPr>
        <p:spPr>
          <a:xfrm>
            <a:off x="457200" y="457200"/>
            <a:ext cx="8229600" cy="6629400"/>
          </a:xfrm>
        </p:spPr>
        <p:txBody>
          <a:bodyPr>
            <a:normAutofit fontScale="77500" lnSpcReduction="20000"/>
          </a:bodyPr>
          <a:lstStyle/>
          <a:p>
            <a:r>
              <a:rPr lang="en-US" dirty="0" smtClean="0"/>
              <a:t>“Defined as a mean systolic blood pressure of 140 mm and a mean diastolic blood pressure of 90 mmHg or currently taking antihypertensive medication”</a:t>
            </a:r>
          </a:p>
          <a:p>
            <a:r>
              <a:rPr lang="en-US" dirty="0" smtClean="0"/>
              <a:t>Obesity and metabolic disorders can put the hypertensive patient at the risk of more seriously pathologies such as coronary artery disease or enlargement of  left ventricle</a:t>
            </a:r>
          </a:p>
          <a:p>
            <a:r>
              <a:rPr lang="en-US" dirty="0" smtClean="0"/>
              <a:t>Physical inactivity is a major risk factor for coronary artery disease and stroke</a:t>
            </a:r>
          </a:p>
          <a:p>
            <a:r>
              <a:rPr lang="en-US" dirty="0" smtClean="0"/>
              <a:t>Other factors are; obesity, HT, low HDL cholesterol and diabetes</a:t>
            </a:r>
          </a:p>
          <a:p>
            <a:r>
              <a:rPr lang="en-US" b="1" dirty="0" smtClean="0"/>
              <a:t>Desired exercise</a:t>
            </a:r>
            <a:r>
              <a:rPr lang="en-US" dirty="0" smtClean="0"/>
              <a:t> includes at least 2 to 3 times/week for 1 hour, while carefully keeping a regular heart rate of 70% to 85% of the theoretic age related max. rate</a:t>
            </a:r>
          </a:p>
          <a:p>
            <a:r>
              <a:rPr lang="en-US" dirty="0" smtClean="0"/>
              <a:t>More specifically; 30 min of moderate-intensity activities on most of the week and a min of 30 min of vigorous activities at  least 3 to 4 days/week</a:t>
            </a:r>
          </a:p>
          <a:p>
            <a:r>
              <a:rPr lang="en-US" b="1" dirty="0" err="1" smtClean="0"/>
              <a:t>Nonpharmacological</a:t>
            </a:r>
            <a:r>
              <a:rPr lang="en-US" dirty="0" smtClean="0"/>
              <a:t> measures to control hypertension(borderline and mild) include, diet and lifestyle changes</a:t>
            </a:r>
          </a:p>
          <a:p>
            <a:endParaRPr lang="en-US" dirty="0" smtClean="0"/>
          </a:p>
          <a:p>
            <a:endParaRPr lang="en-US" dirty="0"/>
          </a:p>
        </p:txBody>
      </p:sp>
    </p:spTree>
    <p:extLst>
      <p:ext uri="{BB962C8B-B14F-4D97-AF65-F5344CB8AC3E}">
        <p14:creationId xmlns:p14="http://schemas.microsoft.com/office/powerpoint/2010/main" xmlns="" val="2271380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458200" cy="6705600"/>
          </a:xfrm>
        </p:spPr>
        <p:txBody>
          <a:bodyPr>
            <a:normAutofit fontScale="77500" lnSpcReduction="20000"/>
          </a:bodyPr>
          <a:lstStyle/>
          <a:p>
            <a:r>
              <a:rPr lang="en-US" dirty="0" smtClean="0"/>
              <a:t>Reduce coffee consumption to a max of two cup a day</a:t>
            </a:r>
          </a:p>
          <a:p>
            <a:r>
              <a:rPr lang="en-US" dirty="0" smtClean="0"/>
              <a:t>Increase intake of potassium, calcium and magnesium rich substance like fruits( banana, apricot, kiwi, dates ,oranges) vegetables(beans, </a:t>
            </a:r>
            <a:r>
              <a:rPr lang="en-US" dirty="0" err="1" smtClean="0"/>
              <a:t>brocoli</a:t>
            </a:r>
            <a:r>
              <a:rPr lang="en-US" dirty="0" smtClean="0"/>
              <a:t>, carrots)and hard mineral water.</a:t>
            </a:r>
          </a:p>
          <a:p>
            <a:r>
              <a:rPr lang="en-US" dirty="0" smtClean="0"/>
              <a:t>Increase intake of polyunsaturated fats(mainly contain in white meat and sea fish)</a:t>
            </a:r>
          </a:p>
          <a:p>
            <a:r>
              <a:rPr lang="en-US" dirty="0" smtClean="0"/>
              <a:t>Reduce saturated fats(mainly due to all animals derived products)</a:t>
            </a:r>
          </a:p>
          <a:p>
            <a:r>
              <a:rPr lang="en-US" dirty="0" smtClean="0"/>
              <a:t>Obese patient can benefit from weight loss</a:t>
            </a:r>
          </a:p>
          <a:p>
            <a:r>
              <a:rPr lang="en-US" dirty="0" smtClean="0"/>
              <a:t>Alcohol users can reduce their intake to20-30 </a:t>
            </a:r>
            <a:r>
              <a:rPr lang="en-US" dirty="0" err="1" smtClean="0"/>
              <a:t>gm</a:t>
            </a:r>
            <a:r>
              <a:rPr lang="en-US" dirty="0" smtClean="0"/>
              <a:t>/day</a:t>
            </a:r>
          </a:p>
          <a:p>
            <a:r>
              <a:rPr lang="en-US" dirty="0" smtClean="0"/>
              <a:t>Diet of low sodium(max of 5gmNaCl/day)</a:t>
            </a:r>
          </a:p>
          <a:p>
            <a:r>
              <a:rPr lang="en-US" dirty="0" smtClean="0"/>
              <a:t>Low calorie</a:t>
            </a:r>
          </a:p>
          <a:p>
            <a:r>
              <a:rPr lang="en-US" dirty="0" smtClean="0"/>
              <a:t>High fiber(at least 30gm/day, 50%soluble and 50% </a:t>
            </a:r>
            <a:r>
              <a:rPr lang="en-US" dirty="0"/>
              <a:t>i</a:t>
            </a:r>
            <a:r>
              <a:rPr lang="en-US" dirty="0" smtClean="0"/>
              <a:t>nsoluble)</a:t>
            </a:r>
          </a:p>
          <a:p>
            <a:r>
              <a:rPr lang="en-US" dirty="0" smtClean="0"/>
              <a:t>Control of associated diabetes(either by </a:t>
            </a:r>
            <a:r>
              <a:rPr lang="en-US" dirty="0" err="1" smtClean="0"/>
              <a:t>dietry</a:t>
            </a:r>
            <a:r>
              <a:rPr lang="en-US" dirty="0" smtClean="0"/>
              <a:t> or therapeutic measures)</a:t>
            </a:r>
          </a:p>
          <a:p>
            <a:r>
              <a:rPr lang="en-US" dirty="0" smtClean="0"/>
              <a:t>Discontinuation of any </a:t>
            </a:r>
            <a:r>
              <a:rPr lang="en-US" dirty="0" err="1" smtClean="0"/>
              <a:t>estroprogestinic</a:t>
            </a:r>
            <a:r>
              <a:rPr lang="en-US" dirty="0" smtClean="0"/>
              <a:t> contraceptive treatment</a:t>
            </a:r>
          </a:p>
          <a:p>
            <a:r>
              <a:rPr lang="en-US" dirty="0" smtClean="0"/>
              <a:t> </a:t>
            </a:r>
          </a:p>
          <a:p>
            <a:endParaRPr lang="en-US" dirty="0"/>
          </a:p>
        </p:txBody>
      </p:sp>
    </p:spTree>
    <p:extLst>
      <p:ext uri="{BB962C8B-B14F-4D97-AF65-F5344CB8AC3E}">
        <p14:creationId xmlns:p14="http://schemas.microsoft.com/office/powerpoint/2010/main" xmlns="" val="371967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8229600" cy="1143000"/>
          </a:xfrm>
        </p:spPr>
        <p:txBody>
          <a:bodyPr/>
          <a:lstStyle/>
          <a:p>
            <a:r>
              <a:rPr lang="en-US" sz="3200" b="1" u="sng" dirty="0" smtClean="0"/>
              <a:t>HYPERLIPIDEMIA</a:t>
            </a:r>
            <a:endParaRPr lang="en-US" sz="3200" b="1" u="sng" dirty="0"/>
          </a:p>
        </p:txBody>
      </p:sp>
      <p:sp>
        <p:nvSpPr>
          <p:cNvPr id="3" name="Content Placeholder 2"/>
          <p:cNvSpPr>
            <a:spLocks noGrp="1"/>
          </p:cNvSpPr>
          <p:nvPr>
            <p:ph idx="1"/>
          </p:nvPr>
        </p:nvSpPr>
        <p:spPr>
          <a:xfrm>
            <a:off x="457200" y="533400"/>
            <a:ext cx="8229600" cy="6324600"/>
          </a:xfrm>
        </p:spPr>
        <p:txBody>
          <a:bodyPr>
            <a:normAutofit fontScale="77500" lnSpcReduction="20000"/>
          </a:bodyPr>
          <a:lstStyle/>
          <a:p>
            <a:r>
              <a:rPr lang="en-US" dirty="0" smtClean="0"/>
              <a:t>Is an increase in blood levels of triglycerides and cholesterol that can lead to cardiovascular diseases and other chronic pathologies</a:t>
            </a:r>
          </a:p>
          <a:p>
            <a:r>
              <a:rPr lang="en-US" dirty="0" smtClean="0"/>
              <a:t>Lipid lowering therapy can prevent cardiovascular mortality and morbidity for patient with known coronary artery diseases and type II diabetes.</a:t>
            </a:r>
          </a:p>
          <a:p>
            <a:r>
              <a:rPr lang="en-US" dirty="0" smtClean="0"/>
              <a:t>Risk factors for hyperlipidemia include; fatty diet, diabetes, hypothyroidism, Cushing’s syndrome, kidney failure, certain medications(birth </a:t>
            </a:r>
            <a:r>
              <a:rPr lang="en-US" dirty="0" err="1" smtClean="0"/>
              <a:t>controle</a:t>
            </a:r>
            <a:r>
              <a:rPr lang="en-US" dirty="0" smtClean="0"/>
              <a:t> pills, estrogens, corticosteroids, diuretics, beta blockers), lifestyle factors(excessive alcohol use and lack of exercise, leading to obesity)</a:t>
            </a:r>
          </a:p>
          <a:p>
            <a:r>
              <a:rPr lang="en-US" dirty="0" smtClean="0"/>
              <a:t>Physical therapist can play a key role in secondary prevention by aggressive training program, coupled with diet recommendations and appropriate medical intervention.</a:t>
            </a:r>
          </a:p>
          <a:p>
            <a:r>
              <a:rPr lang="en-US" dirty="0" smtClean="0"/>
              <a:t>Clients with hyperlipidemia can reduce their cholesterol, and increase their exercise capacity, lower blood pressure and loose weight, reducing risk for pathologies.</a:t>
            </a:r>
          </a:p>
          <a:p>
            <a:endParaRPr lang="en-US" dirty="0"/>
          </a:p>
        </p:txBody>
      </p:sp>
    </p:spTree>
    <p:extLst>
      <p:ext uri="{BB962C8B-B14F-4D97-AF65-F5344CB8AC3E}">
        <p14:creationId xmlns:p14="http://schemas.microsoft.com/office/powerpoint/2010/main" xmlns="" val="3802933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8229600" cy="1143000"/>
          </a:xfrm>
        </p:spPr>
        <p:txBody>
          <a:bodyPr/>
          <a:lstStyle/>
          <a:p>
            <a:r>
              <a:rPr lang="en-US" sz="3200" b="1" u="sng" dirty="0" smtClean="0"/>
              <a:t>ATHEROSCLEROSIS</a:t>
            </a:r>
            <a:endParaRPr lang="en-US" sz="3200" b="1" u="sng" dirty="0"/>
          </a:p>
        </p:txBody>
      </p:sp>
      <p:sp>
        <p:nvSpPr>
          <p:cNvPr id="3" name="Content Placeholder 2"/>
          <p:cNvSpPr>
            <a:spLocks noGrp="1"/>
          </p:cNvSpPr>
          <p:nvPr>
            <p:ph idx="1"/>
          </p:nvPr>
        </p:nvSpPr>
        <p:spPr>
          <a:xfrm>
            <a:off x="152400" y="457200"/>
            <a:ext cx="8991600" cy="6400800"/>
          </a:xfrm>
        </p:spPr>
        <p:txBody>
          <a:bodyPr>
            <a:normAutofit fontScale="85000" lnSpcReduction="20000"/>
          </a:bodyPr>
          <a:lstStyle/>
          <a:p>
            <a:r>
              <a:rPr lang="en-US" dirty="0" smtClean="0"/>
              <a:t>Disease characterized by Loss of elasticity and thickening of arterial wall</a:t>
            </a:r>
          </a:p>
          <a:p>
            <a:r>
              <a:rPr lang="en-US" dirty="0" smtClean="0"/>
              <a:t>Atherosclerosis is characterized by deposition of plaques containing cholesterol and lipids on the inner most layer of walls of large and medium sized arteries resulting in narrowing of vassals leading to HT and impaired blood flow</a:t>
            </a:r>
          </a:p>
          <a:p>
            <a:r>
              <a:rPr lang="en-US" dirty="0" smtClean="0"/>
              <a:t>Arteriosclerotic damage of arterial endothelium initiated by risk factors </a:t>
            </a:r>
          </a:p>
          <a:p>
            <a:r>
              <a:rPr lang="en-US" dirty="0" smtClean="0"/>
              <a:t>Dyslipidemia </a:t>
            </a:r>
          </a:p>
          <a:p>
            <a:r>
              <a:rPr lang="en-US" dirty="0" smtClean="0"/>
              <a:t>Hypertension</a:t>
            </a:r>
          </a:p>
          <a:p>
            <a:r>
              <a:rPr lang="en-US" dirty="0" smtClean="0"/>
              <a:t>Diabetes</a:t>
            </a:r>
          </a:p>
          <a:p>
            <a:r>
              <a:rPr lang="en-US" dirty="0" smtClean="0"/>
              <a:t>Smoking</a:t>
            </a:r>
          </a:p>
          <a:p>
            <a:r>
              <a:rPr lang="en-US" dirty="0" smtClean="0"/>
              <a:t>Normal artery supply the body with needed nourishment</a:t>
            </a:r>
          </a:p>
          <a:p>
            <a:r>
              <a:rPr lang="en-US" dirty="0" smtClean="0"/>
              <a:t>Vascular diseases can affect all the vital organs and ultimately lead to death .i.e. coronary artery disease, arteries to brain and peripheral vascular system</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070224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b="1" u="sng" dirty="0" smtClean="0"/>
              <a:t>PERIPHERAL VASCULAR DISEASES</a:t>
            </a:r>
            <a:endParaRPr lang="en-US" sz="3600" b="1" u="sng" dirty="0"/>
          </a:p>
        </p:txBody>
      </p:sp>
      <p:sp>
        <p:nvSpPr>
          <p:cNvPr id="3" name="Content Placeholder 2"/>
          <p:cNvSpPr>
            <a:spLocks noGrp="1"/>
          </p:cNvSpPr>
          <p:nvPr>
            <p:ph idx="1"/>
          </p:nvPr>
        </p:nvSpPr>
        <p:spPr>
          <a:xfrm>
            <a:off x="457200" y="533400"/>
            <a:ext cx="8229600" cy="6324600"/>
          </a:xfrm>
        </p:spPr>
        <p:txBody>
          <a:bodyPr>
            <a:normAutofit fontScale="85000" lnSpcReduction="10000"/>
          </a:bodyPr>
          <a:lstStyle/>
          <a:p>
            <a:r>
              <a:rPr lang="en-US" dirty="0" smtClean="0"/>
              <a:t>People age 50 or older who have diabetes, smoke have high BP or have high cholesterol levels are at risk of peripheral vascular disease or damage to their peripheral vascular system, impaired normal blood circulation</a:t>
            </a:r>
          </a:p>
          <a:p>
            <a:r>
              <a:rPr lang="en-US" dirty="0" smtClean="0"/>
              <a:t>Diseases is treatable in early stages and can be detected by appearance of extremities,</a:t>
            </a:r>
          </a:p>
          <a:p>
            <a:r>
              <a:rPr lang="en-US" b="1" dirty="0" smtClean="0"/>
              <a:t>Hands and feet: </a:t>
            </a:r>
            <a:r>
              <a:rPr lang="en-US" dirty="0" smtClean="0"/>
              <a:t>appear swollen or may be discolored</a:t>
            </a:r>
          </a:p>
          <a:p>
            <a:r>
              <a:rPr lang="en-US" dirty="0" smtClean="0"/>
              <a:t>Individual may complaint of coldness, numbness, tingling or pain</a:t>
            </a:r>
          </a:p>
          <a:p>
            <a:r>
              <a:rPr lang="en-US" dirty="0" smtClean="0"/>
              <a:t>May have family history or will have evidence of varicose vein prominent on their legs</a:t>
            </a:r>
          </a:p>
          <a:p>
            <a:r>
              <a:rPr lang="en-US" dirty="0" smtClean="0"/>
              <a:t>Bruises may also indicate PVD</a:t>
            </a:r>
          </a:p>
          <a:p>
            <a:r>
              <a:rPr lang="en-US" dirty="0" smtClean="0"/>
              <a:t>Warning signs: heart attacks, stroke, or aneurysms</a:t>
            </a:r>
          </a:p>
          <a:p>
            <a:r>
              <a:rPr lang="en-US" dirty="0" smtClean="0"/>
              <a:t>Treatment: lifestyle changes(?), medications or both</a:t>
            </a:r>
          </a:p>
          <a:p>
            <a:endParaRPr lang="en-US" dirty="0" smtClean="0"/>
          </a:p>
        </p:txBody>
      </p:sp>
    </p:spTree>
    <p:extLst>
      <p:ext uri="{BB962C8B-B14F-4D97-AF65-F5344CB8AC3E}">
        <p14:creationId xmlns:p14="http://schemas.microsoft.com/office/powerpoint/2010/main" xmlns="" val="1724642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143000"/>
          </a:xfrm>
        </p:spPr>
        <p:txBody>
          <a:bodyPr>
            <a:normAutofit/>
          </a:bodyPr>
          <a:lstStyle/>
          <a:p>
            <a:r>
              <a:rPr lang="en-US" sz="3600" b="1" u="sng" dirty="0" smtClean="0"/>
              <a:t>SUDDEN INFANTS DEATH SYNDROME</a:t>
            </a:r>
            <a:endParaRPr lang="en-US" sz="3600" b="1" u="sng" dirty="0"/>
          </a:p>
        </p:txBody>
      </p:sp>
      <p:sp>
        <p:nvSpPr>
          <p:cNvPr id="3" name="Content Placeholder 2"/>
          <p:cNvSpPr>
            <a:spLocks noGrp="1"/>
          </p:cNvSpPr>
          <p:nvPr>
            <p:ph idx="1"/>
          </p:nvPr>
        </p:nvSpPr>
        <p:spPr>
          <a:xfrm>
            <a:off x="457200" y="609600"/>
            <a:ext cx="8229600" cy="6019800"/>
          </a:xfrm>
        </p:spPr>
        <p:txBody>
          <a:bodyPr>
            <a:normAutofit fontScale="85000" lnSpcReduction="10000"/>
          </a:bodyPr>
          <a:lstStyle/>
          <a:p>
            <a:r>
              <a:rPr lang="en-US" dirty="0"/>
              <a:t>(crib death) - the sudden death of an infant, usually under 1 year of age, which remains unexplained after a complete postmortem investigation, including an autopsy, examination of the death scene and review of the case </a:t>
            </a:r>
            <a:r>
              <a:rPr lang="en-US" dirty="0" smtClean="0"/>
              <a:t>history</a:t>
            </a:r>
          </a:p>
          <a:p>
            <a:r>
              <a:rPr lang="en-US" dirty="0"/>
              <a:t>Leading cause of death in infants 1 month to 1 year old</a:t>
            </a:r>
          </a:p>
          <a:p>
            <a:r>
              <a:rPr lang="en-US" dirty="0"/>
              <a:t>95% occur between 1 &amp; 6 months of age - peak period between 2 &amp; 4 </a:t>
            </a:r>
            <a:r>
              <a:rPr lang="en-US" dirty="0" smtClean="0"/>
              <a:t>months</a:t>
            </a:r>
          </a:p>
          <a:p>
            <a:r>
              <a:rPr lang="en-US" dirty="0" smtClean="0"/>
              <a:t>Sudden </a:t>
            </a:r>
            <a:r>
              <a:rPr lang="en-US" dirty="0"/>
              <a:t>&amp; silent in an apparently healthy infant</a:t>
            </a:r>
          </a:p>
          <a:p>
            <a:r>
              <a:rPr lang="en-US" dirty="0"/>
              <a:t>Unpredictable &amp; unpreventable</a:t>
            </a:r>
          </a:p>
          <a:p>
            <a:r>
              <a:rPr lang="en-US" dirty="0"/>
              <a:t>Quick death with no signs of suffering - usually during </a:t>
            </a:r>
            <a:r>
              <a:rPr lang="en-US" dirty="0" smtClean="0"/>
              <a:t> sleep</a:t>
            </a:r>
          </a:p>
          <a:p>
            <a:r>
              <a:rPr lang="en-US" dirty="0" smtClean="0"/>
              <a:t>Usually </a:t>
            </a:r>
            <a:r>
              <a:rPr lang="en-US" dirty="0"/>
              <a:t>occurs in colder months</a:t>
            </a:r>
          </a:p>
          <a:p>
            <a:r>
              <a:rPr lang="en-US" dirty="0"/>
              <a:t>Mothers younger than 20 years </a:t>
            </a:r>
            <a:r>
              <a:rPr lang="en-US" dirty="0" smtClean="0"/>
              <a:t>old</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xmlns="" val="534414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Usually occurs in colder months</a:t>
            </a:r>
          </a:p>
          <a:p>
            <a:r>
              <a:rPr lang="en-US" dirty="0"/>
              <a:t>Mothers younger than 20 years old</a:t>
            </a:r>
          </a:p>
          <a:p>
            <a:r>
              <a:rPr lang="en-US" dirty="0"/>
              <a:t>Babies of mothers who smoke during pregnancy or are exposed to second hand smoke</a:t>
            </a:r>
          </a:p>
          <a:p>
            <a:r>
              <a:rPr lang="en-US" dirty="0"/>
              <a:t>60% male </a:t>
            </a:r>
            <a:r>
              <a:rPr lang="en-US" dirty="0" err="1"/>
              <a:t>Vs</a:t>
            </a:r>
            <a:r>
              <a:rPr lang="en-US" dirty="0"/>
              <a:t> 40% female</a:t>
            </a:r>
          </a:p>
          <a:p>
            <a:r>
              <a:rPr lang="en-US" dirty="0"/>
              <a:t>Premature or low birth weight</a:t>
            </a:r>
          </a:p>
          <a:p>
            <a:r>
              <a:rPr lang="en-US" dirty="0"/>
              <a:t>Upper respiratory infections, 60%  in prior weeks</a:t>
            </a:r>
          </a:p>
          <a:p>
            <a:r>
              <a:rPr lang="en-US" dirty="0"/>
              <a:t>Occurs quickly and quietly during a period of presumed </a:t>
            </a:r>
            <a:r>
              <a:rPr lang="en-US" dirty="0" smtClean="0"/>
              <a:t>sleep</a:t>
            </a:r>
          </a:p>
          <a:p>
            <a:r>
              <a:rPr lang="en-US" dirty="0" smtClean="0"/>
              <a:t>Rx: sleep on the back</a:t>
            </a:r>
          </a:p>
          <a:p>
            <a:endParaRPr lang="en-US" dirty="0"/>
          </a:p>
        </p:txBody>
      </p:sp>
    </p:spTree>
    <p:extLst>
      <p:ext uri="{BB962C8B-B14F-4D97-AF65-F5344CB8AC3E}">
        <p14:creationId xmlns:p14="http://schemas.microsoft.com/office/powerpoint/2010/main" xmlns="" val="89062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OBESITY IN CHIDHOOD</a:t>
            </a:r>
          </a:p>
          <a:p>
            <a:r>
              <a:rPr lang="en-US" b="1" u="sng" dirty="0" smtClean="0"/>
              <a:t>ANOREXIA AND BULIMIA</a:t>
            </a:r>
          </a:p>
          <a:p>
            <a:r>
              <a:rPr lang="en-US" b="1" u="sng" dirty="0" smtClean="0"/>
              <a:t>FACTORS INFLUEING GROWTH AND DEVELOPMENT IN CHILDREN AGES 7 TO 21</a:t>
            </a:r>
          </a:p>
          <a:p>
            <a:r>
              <a:rPr lang="en-US" b="1" u="sng" dirty="0" smtClean="0"/>
              <a:t>SCREENING</a:t>
            </a:r>
          </a:p>
          <a:p>
            <a:r>
              <a:rPr lang="en-US" b="1" u="sng" dirty="0" smtClean="0"/>
              <a:t>FITNESS DURING CHILDHOOD</a:t>
            </a:r>
          </a:p>
          <a:p>
            <a:endParaRPr lang="en-US" b="1" u="sng" dirty="0"/>
          </a:p>
        </p:txBody>
      </p:sp>
    </p:spTree>
    <p:extLst>
      <p:ext uri="{BB962C8B-B14F-4D97-AF65-F5344CB8AC3E}">
        <p14:creationId xmlns:p14="http://schemas.microsoft.com/office/powerpoint/2010/main" xmlns="" val="3802972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143000"/>
          </a:xfrm>
        </p:spPr>
        <p:txBody>
          <a:bodyPr>
            <a:normAutofit fontScale="90000"/>
          </a:bodyPr>
          <a:lstStyle/>
          <a:p>
            <a:r>
              <a:rPr lang="en-US" sz="3600" b="1" u="sng" dirty="0" smtClean="0"/>
              <a:t>CHRONIC OBSTUCTIVE PULMONARY DISEASE</a:t>
            </a:r>
            <a:endParaRPr lang="en-US" sz="3600" b="1" u="sng" dirty="0"/>
          </a:p>
        </p:txBody>
      </p:sp>
      <p:sp>
        <p:nvSpPr>
          <p:cNvPr id="3" name="Content Placeholder 2"/>
          <p:cNvSpPr>
            <a:spLocks noGrp="1"/>
          </p:cNvSpPr>
          <p:nvPr>
            <p:ph idx="1"/>
          </p:nvPr>
        </p:nvSpPr>
        <p:spPr>
          <a:xfrm>
            <a:off x="381000" y="503237"/>
            <a:ext cx="8229600" cy="6049963"/>
          </a:xfrm>
        </p:spPr>
        <p:txBody>
          <a:bodyPr>
            <a:normAutofit fontScale="77500" lnSpcReduction="20000"/>
          </a:bodyPr>
          <a:lstStyle/>
          <a:p>
            <a:r>
              <a:rPr lang="en-US" dirty="0" smtClean="0"/>
              <a:t>COPD is the forth leading cause of death</a:t>
            </a:r>
          </a:p>
          <a:p>
            <a:r>
              <a:rPr lang="en-US" dirty="0" smtClean="0"/>
              <a:t>Primary resulting from smoking</a:t>
            </a:r>
          </a:p>
          <a:p>
            <a:r>
              <a:rPr lang="en-US" b="1" i="1" dirty="0" smtClean="0"/>
              <a:t>Emphysema: </a:t>
            </a:r>
            <a:r>
              <a:rPr lang="en-US" dirty="0" smtClean="0"/>
              <a:t>damaged lung alveoli or air sacs become enlarged as they lose elasticity for ventilation</a:t>
            </a:r>
          </a:p>
          <a:p>
            <a:r>
              <a:rPr lang="en-US" b="1" i="1" dirty="0" smtClean="0"/>
              <a:t>Chronic bronchitis: </a:t>
            </a:r>
            <a:r>
              <a:rPr lang="en-US" dirty="0" smtClean="0"/>
              <a:t>excess mucus in large airways</a:t>
            </a:r>
          </a:p>
          <a:p>
            <a:r>
              <a:rPr lang="en-US" b="1" i="1" dirty="0" smtClean="0"/>
              <a:t>Obstructive bronchitis: </a:t>
            </a:r>
            <a:r>
              <a:rPr lang="en-US" dirty="0" smtClean="0"/>
              <a:t>small airway obstruction, inflammation and fibrosis</a:t>
            </a:r>
          </a:p>
          <a:p>
            <a:r>
              <a:rPr lang="en-US" dirty="0" smtClean="0"/>
              <a:t>In early stages COPD are asymptomatic, but sever cases can lead to death</a:t>
            </a:r>
          </a:p>
          <a:p>
            <a:r>
              <a:rPr lang="en-US" u="sng" dirty="0" smtClean="0"/>
              <a:t>Risk factors include;</a:t>
            </a:r>
            <a:r>
              <a:rPr lang="en-US" dirty="0" smtClean="0"/>
              <a:t> </a:t>
            </a:r>
          </a:p>
          <a:p>
            <a:r>
              <a:rPr lang="en-US" dirty="0" smtClean="0"/>
              <a:t>genetic predisposition</a:t>
            </a:r>
          </a:p>
          <a:p>
            <a:r>
              <a:rPr lang="en-US" dirty="0" smtClean="0"/>
              <a:t>Premature birth</a:t>
            </a:r>
          </a:p>
          <a:p>
            <a:r>
              <a:rPr lang="en-US" dirty="0" smtClean="0"/>
              <a:t>Deficiency of antioxidants(</a:t>
            </a:r>
            <a:r>
              <a:rPr lang="en-US" dirty="0" err="1" smtClean="0"/>
              <a:t>vit</a:t>
            </a:r>
            <a:r>
              <a:rPr lang="en-US" dirty="0" smtClean="0"/>
              <a:t> A,C and E)</a:t>
            </a:r>
          </a:p>
          <a:p>
            <a:r>
              <a:rPr lang="en-US" dirty="0" smtClean="0"/>
              <a:t>Vehicle fumes</a:t>
            </a:r>
          </a:p>
          <a:p>
            <a:r>
              <a:rPr lang="en-US" dirty="0" smtClean="0"/>
              <a:t>Industrial pollution</a:t>
            </a:r>
          </a:p>
          <a:p>
            <a:r>
              <a:rPr lang="en-US" dirty="0" smtClean="0"/>
              <a:t>Bacterial and viral infection</a:t>
            </a:r>
            <a:endParaRPr lang="en-US" dirty="0"/>
          </a:p>
        </p:txBody>
      </p:sp>
    </p:spTree>
    <p:extLst>
      <p:ext uri="{BB962C8B-B14F-4D97-AF65-F5344CB8AC3E}">
        <p14:creationId xmlns:p14="http://schemas.microsoft.com/office/powerpoint/2010/main" xmlns="" val="3962163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lstStyle/>
          <a:p>
            <a:r>
              <a:rPr lang="en-US" sz="3600" u="sng" dirty="0" smtClean="0"/>
              <a:t>Sign and symptoms</a:t>
            </a:r>
            <a:endParaRPr lang="en-US" sz="3600" u="sng" dirty="0"/>
          </a:p>
        </p:txBody>
      </p:sp>
      <p:sp>
        <p:nvSpPr>
          <p:cNvPr id="3" name="Content Placeholder 2"/>
          <p:cNvSpPr>
            <a:spLocks noGrp="1"/>
          </p:cNvSpPr>
          <p:nvPr>
            <p:ph idx="1"/>
          </p:nvPr>
        </p:nvSpPr>
        <p:spPr>
          <a:xfrm>
            <a:off x="304800" y="457200"/>
            <a:ext cx="8229600" cy="6324600"/>
          </a:xfrm>
        </p:spPr>
        <p:txBody>
          <a:bodyPr>
            <a:normAutofit fontScale="77500" lnSpcReduction="20000"/>
          </a:bodyPr>
          <a:lstStyle/>
          <a:p>
            <a:r>
              <a:rPr lang="en-US" dirty="0" smtClean="0"/>
              <a:t>Changes in chest shape to increase lung efficiency(barrel shape chest)</a:t>
            </a:r>
          </a:p>
          <a:p>
            <a:r>
              <a:rPr lang="en-US" dirty="0" smtClean="0"/>
              <a:t>Dyspnea or difficulty breathing(shortness of breath, SOB)</a:t>
            </a:r>
          </a:p>
          <a:p>
            <a:r>
              <a:rPr lang="en-US" dirty="0" smtClean="0"/>
              <a:t>Coughing</a:t>
            </a:r>
          </a:p>
          <a:p>
            <a:r>
              <a:rPr lang="en-US" dirty="0" smtClean="0"/>
              <a:t>With progression, chronic cough and cyanosis(bluish coloring, especially of skin, lips and nail beds as the body copes with lung efficiency)</a:t>
            </a:r>
          </a:p>
          <a:p>
            <a:r>
              <a:rPr lang="en-US" dirty="0" smtClean="0"/>
              <a:t>Physiological and psychological impairments include; dyspnea, peripheral </a:t>
            </a:r>
            <a:r>
              <a:rPr lang="en-US" dirty="0" err="1" smtClean="0"/>
              <a:t>msl</a:t>
            </a:r>
            <a:r>
              <a:rPr lang="en-US" dirty="0" smtClean="0"/>
              <a:t> weakness, exercise intolerance, decrease health related quality of life and emotional stress</a:t>
            </a:r>
            <a:endParaRPr lang="en-US" u="sng" dirty="0" smtClean="0"/>
          </a:p>
          <a:p>
            <a:r>
              <a:rPr lang="en-US" u="sng" dirty="0" smtClean="0"/>
              <a:t>Pulmonary rehabilitation:</a:t>
            </a:r>
          </a:p>
          <a:p>
            <a:r>
              <a:rPr lang="en-US" dirty="0" smtClean="0"/>
              <a:t>patient education</a:t>
            </a:r>
          </a:p>
          <a:p>
            <a:r>
              <a:rPr lang="en-US" dirty="0" smtClean="0"/>
              <a:t>Medications ; bronchodilators</a:t>
            </a:r>
          </a:p>
          <a:p>
            <a:r>
              <a:rPr lang="en-US" dirty="0" smtClean="0"/>
              <a:t>Postural drainage</a:t>
            </a:r>
          </a:p>
          <a:p>
            <a:r>
              <a:rPr lang="en-US" dirty="0" smtClean="0"/>
              <a:t>Breathing exercise</a:t>
            </a:r>
          </a:p>
          <a:p>
            <a:r>
              <a:rPr lang="en-US" dirty="0" smtClean="0"/>
              <a:t>Aerobic exercise </a:t>
            </a:r>
          </a:p>
          <a:p>
            <a:endParaRPr lang="en-US" dirty="0" smtClean="0"/>
          </a:p>
          <a:p>
            <a:endParaRPr lang="en-US" dirty="0"/>
          </a:p>
        </p:txBody>
      </p:sp>
    </p:spTree>
    <p:extLst>
      <p:ext uri="{BB962C8B-B14F-4D97-AF65-F5344CB8AC3E}">
        <p14:creationId xmlns:p14="http://schemas.microsoft.com/office/powerpoint/2010/main" xmlns="" val="296300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Coronary artery heart disease causes </a:t>
            </a:r>
            <a:r>
              <a:rPr lang="en-US" b="1" dirty="0" smtClean="0"/>
              <a:t>angina</a:t>
            </a:r>
            <a:r>
              <a:rPr lang="en-US" dirty="0" smtClean="0"/>
              <a:t>(pain associated with poor heart circulation)and ultimately, </a:t>
            </a:r>
            <a:r>
              <a:rPr lang="en-US" b="1" dirty="0" smtClean="0"/>
              <a:t>heart attack</a:t>
            </a:r>
            <a:r>
              <a:rPr lang="en-US" dirty="0" smtClean="0"/>
              <a:t>(myocardial infarction)</a:t>
            </a:r>
          </a:p>
          <a:p>
            <a:r>
              <a:rPr lang="en-US" dirty="0" smtClean="0"/>
              <a:t>Women often experience a more silent form of heart disease</a:t>
            </a:r>
          </a:p>
          <a:p>
            <a:r>
              <a:rPr lang="en-US" dirty="0" smtClean="0"/>
              <a:t>Cardiopulmonary condition may be primary impairments or secondary complications resulting from ineffective preventive strategies for other pathologies.</a:t>
            </a:r>
          </a:p>
          <a:p>
            <a:r>
              <a:rPr lang="en-US" dirty="0" smtClean="0"/>
              <a:t>Heart diseases, hypertension, hyperlipidemia, arteriosclerosis, coronary artery disease, congestive heart failure, peripheral </a:t>
            </a:r>
            <a:r>
              <a:rPr lang="en-US" dirty="0"/>
              <a:t>v</a:t>
            </a:r>
            <a:r>
              <a:rPr lang="en-US" dirty="0" smtClean="0"/>
              <a:t>ascular disease, </a:t>
            </a:r>
            <a:r>
              <a:rPr lang="en-US" dirty="0" err="1" smtClean="0"/>
              <a:t>brochitis</a:t>
            </a:r>
            <a:r>
              <a:rPr lang="en-US" dirty="0" smtClean="0"/>
              <a:t>, asthma, and emphysema are all conditions impairing the cardiovascular and pulmonary system</a:t>
            </a:r>
          </a:p>
          <a:p>
            <a:endParaRPr lang="en-US" dirty="0" smtClean="0"/>
          </a:p>
        </p:txBody>
      </p:sp>
    </p:spTree>
    <p:extLst>
      <p:ext uri="{BB962C8B-B14F-4D97-AF65-F5344CB8AC3E}">
        <p14:creationId xmlns:p14="http://schemas.microsoft.com/office/powerpoint/2010/main" xmlns="" val="1429831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8229600" cy="1143000"/>
          </a:xfrm>
        </p:spPr>
        <p:txBody>
          <a:bodyPr/>
          <a:lstStyle/>
          <a:p>
            <a:r>
              <a:rPr lang="en-US" sz="3200" b="1" u="sng" dirty="0" smtClean="0"/>
              <a:t>Pneumonia </a:t>
            </a:r>
            <a:endParaRPr lang="en-US" sz="3200" b="1" u="sng" dirty="0"/>
          </a:p>
        </p:txBody>
      </p:sp>
      <p:sp>
        <p:nvSpPr>
          <p:cNvPr id="3" name="Content Placeholder 2"/>
          <p:cNvSpPr>
            <a:spLocks noGrp="1"/>
          </p:cNvSpPr>
          <p:nvPr>
            <p:ph idx="1"/>
          </p:nvPr>
        </p:nvSpPr>
        <p:spPr>
          <a:xfrm>
            <a:off x="457200" y="381000"/>
            <a:ext cx="8229600" cy="4525963"/>
          </a:xfrm>
        </p:spPr>
        <p:txBody>
          <a:bodyPr>
            <a:normAutofit fontScale="77500" lnSpcReduction="20000"/>
          </a:bodyPr>
          <a:lstStyle/>
          <a:p>
            <a:r>
              <a:rPr lang="en-US" dirty="0" smtClean="0"/>
              <a:t>Inflammation or infection of the lung commonly caused by lung infection or aspiration of food into the lung oftentimes develops as a secondary complication in individuals who have restrictive lung diseases and difficulties with pulmonary hygiene</a:t>
            </a:r>
          </a:p>
          <a:p>
            <a:r>
              <a:rPr lang="en-US" dirty="0" smtClean="0"/>
              <a:t>Pneumonia may present with high fever, shaking chills, cough with sputum production or very gradually worsening cough, headaches, muscle aches</a:t>
            </a:r>
          </a:p>
          <a:p>
            <a:r>
              <a:rPr lang="en-US" dirty="0" smtClean="0"/>
              <a:t>Ideally infectious pneumonia is treated with infection control</a:t>
            </a:r>
          </a:p>
          <a:p>
            <a:r>
              <a:rPr lang="en-US" dirty="0" smtClean="0"/>
              <a:t>Immunosuppressed and elderly patients are at risk of pneumonia</a:t>
            </a:r>
          </a:p>
          <a:p>
            <a:r>
              <a:rPr lang="en-US" dirty="0" smtClean="0"/>
              <a:t> </a:t>
            </a:r>
          </a:p>
          <a:p>
            <a:endParaRPr lang="en-US" dirty="0" smtClean="0"/>
          </a:p>
          <a:p>
            <a:endParaRPr lang="en-US" dirty="0"/>
          </a:p>
        </p:txBody>
      </p:sp>
    </p:spTree>
    <p:extLst>
      <p:ext uri="{BB962C8B-B14F-4D97-AF65-F5344CB8AC3E}">
        <p14:creationId xmlns:p14="http://schemas.microsoft.com/office/powerpoint/2010/main" xmlns="" val="3964188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8229600" cy="1143000"/>
          </a:xfrm>
        </p:spPr>
        <p:txBody>
          <a:bodyPr/>
          <a:lstStyle/>
          <a:p>
            <a:r>
              <a:rPr lang="en-US" sz="3600" b="1" u="sng" dirty="0" smtClean="0"/>
              <a:t>TUBERCULOSIS(TB)</a:t>
            </a:r>
            <a:endParaRPr lang="en-US" sz="3600" b="1" u="sng" dirty="0"/>
          </a:p>
        </p:txBody>
      </p:sp>
      <p:sp>
        <p:nvSpPr>
          <p:cNvPr id="3" name="Content Placeholder 2"/>
          <p:cNvSpPr>
            <a:spLocks noGrp="1"/>
          </p:cNvSpPr>
          <p:nvPr>
            <p:ph idx="1"/>
          </p:nvPr>
        </p:nvSpPr>
        <p:spPr>
          <a:xfrm>
            <a:off x="304800" y="381000"/>
            <a:ext cx="8229600" cy="6629400"/>
          </a:xfrm>
        </p:spPr>
        <p:txBody>
          <a:bodyPr>
            <a:normAutofit fontScale="77500" lnSpcReduction="20000"/>
          </a:bodyPr>
          <a:lstStyle/>
          <a:p>
            <a:r>
              <a:rPr lang="en-US" dirty="0" smtClean="0"/>
              <a:t>Is a contagious bacterial infection caused by inhaling droplets sprayed into air from a cough or sneeze by an infected person</a:t>
            </a:r>
          </a:p>
          <a:p>
            <a:r>
              <a:rPr lang="en-US" dirty="0" smtClean="0"/>
              <a:t>TB is a preventable disease, even in those who have been exposed to an infected person</a:t>
            </a:r>
          </a:p>
          <a:p>
            <a:r>
              <a:rPr lang="en-US" dirty="0" smtClean="0"/>
              <a:t>Skin testing (PPD) for TB is used in high risk populations or in individual who may have been exposed to TB</a:t>
            </a:r>
          </a:p>
          <a:p>
            <a:r>
              <a:rPr lang="en-US" dirty="0" smtClean="0"/>
              <a:t>Pulmonary impairments include;</a:t>
            </a:r>
          </a:p>
          <a:p>
            <a:r>
              <a:rPr lang="en-US" dirty="0" smtClean="0"/>
              <a:t>Localized sign like;</a:t>
            </a:r>
          </a:p>
          <a:p>
            <a:r>
              <a:rPr lang="en-US" dirty="0" smtClean="0"/>
              <a:t>Coughed up blood, </a:t>
            </a:r>
            <a:r>
              <a:rPr lang="en-US" dirty="0" err="1" smtClean="0"/>
              <a:t>hemoptesis</a:t>
            </a:r>
            <a:endParaRPr lang="en-US" dirty="0" smtClean="0"/>
          </a:p>
          <a:p>
            <a:r>
              <a:rPr lang="en-US" dirty="0" smtClean="0"/>
              <a:t>Wheezing</a:t>
            </a:r>
          </a:p>
          <a:p>
            <a:r>
              <a:rPr lang="en-US" dirty="0" smtClean="0"/>
              <a:t>Chest pain</a:t>
            </a:r>
          </a:p>
          <a:p>
            <a:r>
              <a:rPr lang="en-US" dirty="0" smtClean="0"/>
              <a:t>Difficulty breathing</a:t>
            </a:r>
          </a:p>
          <a:p>
            <a:r>
              <a:rPr lang="en-US" dirty="0" smtClean="0"/>
              <a:t>Systemic sign like;</a:t>
            </a:r>
          </a:p>
          <a:p>
            <a:r>
              <a:rPr lang="en-US" dirty="0" smtClean="0"/>
              <a:t>Fever</a:t>
            </a:r>
          </a:p>
          <a:p>
            <a:r>
              <a:rPr lang="en-US" dirty="0" smtClean="0"/>
              <a:t>Fatigue</a:t>
            </a:r>
          </a:p>
          <a:p>
            <a:r>
              <a:rPr lang="en-US" dirty="0" smtClean="0"/>
              <a:t>Excessive sweating at night</a:t>
            </a:r>
          </a:p>
          <a:p>
            <a:r>
              <a:rPr lang="en-US" dirty="0" smtClean="0"/>
              <a:t>Weight loss</a:t>
            </a:r>
            <a:endParaRPr lang="en-US" dirty="0"/>
          </a:p>
        </p:txBody>
      </p:sp>
    </p:spTree>
    <p:extLst>
      <p:ext uri="{BB962C8B-B14F-4D97-AF65-F5344CB8AC3E}">
        <p14:creationId xmlns:p14="http://schemas.microsoft.com/office/powerpoint/2010/main" xmlns="" val="341932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77500" lnSpcReduction="20000"/>
          </a:bodyPr>
          <a:lstStyle/>
          <a:p>
            <a:r>
              <a:rPr lang="en-US" dirty="0" smtClean="0"/>
              <a:t>Physical therapy practice patterns for delivering all levels of primary, secondary and tertiary care for patient with cardiopulmonary conditions include the following</a:t>
            </a:r>
          </a:p>
          <a:p>
            <a:pPr marL="514350" indent="-514350">
              <a:buFont typeface="+mj-lt"/>
              <a:buAutoNum type="arabicPeriod"/>
            </a:pPr>
            <a:r>
              <a:rPr lang="en-US" dirty="0" smtClean="0"/>
              <a:t>Prim. Prevention/risk reduction for cardiovascular and pulmonary condition</a:t>
            </a:r>
          </a:p>
          <a:p>
            <a:pPr marL="514350" indent="-514350">
              <a:buFont typeface="+mj-lt"/>
              <a:buAutoNum type="arabicPeriod"/>
            </a:pPr>
            <a:r>
              <a:rPr lang="en-US" dirty="0" smtClean="0"/>
              <a:t>Impaired aerobic capacity/endurance associated with deconditioning</a:t>
            </a:r>
          </a:p>
          <a:p>
            <a:pPr marL="514350" indent="-514350">
              <a:buFont typeface="+mj-lt"/>
              <a:buAutoNum type="arabicPeriod"/>
            </a:pPr>
            <a:r>
              <a:rPr lang="en-US" dirty="0" smtClean="0"/>
              <a:t>Impaired ventilation: respiratory exchange, and aerobic </a:t>
            </a:r>
            <a:r>
              <a:rPr lang="en-US" dirty="0"/>
              <a:t>c</a:t>
            </a:r>
            <a:r>
              <a:rPr lang="en-US" dirty="0" smtClean="0"/>
              <a:t>apacity/endurance</a:t>
            </a:r>
          </a:p>
          <a:p>
            <a:pPr marL="514350" indent="-514350">
              <a:buFont typeface="+mj-lt"/>
              <a:buAutoNum type="arabicPeriod"/>
            </a:pPr>
            <a:r>
              <a:rPr lang="en-US" dirty="0" smtClean="0"/>
              <a:t>Impaired aerobic capacity/ endurance associated with cardiovascular pump dysfunction or failure</a:t>
            </a:r>
          </a:p>
          <a:p>
            <a:pPr marL="514350" indent="-514350">
              <a:buFont typeface="+mj-lt"/>
              <a:buAutoNum type="arabicPeriod"/>
            </a:pPr>
            <a:r>
              <a:rPr lang="en-US" dirty="0" smtClean="0"/>
              <a:t>Impaired ventilation and respiration/ gas exchange associated with </a:t>
            </a:r>
            <a:r>
              <a:rPr lang="en-US" dirty="0" err="1" smtClean="0"/>
              <a:t>ventilatory</a:t>
            </a:r>
            <a:r>
              <a:rPr lang="en-US" dirty="0" smtClean="0"/>
              <a:t> pump dysfunction</a:t>
            </a:r>
          </a:p>
          <a:p>
            <a:pPr marL="514350" indent="-514350">
              <a:buFont typeface="+mj-lt"/>
              <a:buAutoNum type="arabicPeriod"/>
            </a:pPr>
            <a:r>
              <a:rPr lang="en-US" dirty="0" smtClean="0"/>
              <a:t>Impaired ventilation and respiration/gas exchange associated with respiratory failure</a:t>
            </a:r>
          </a:p>
          <a:p>
            <a:pPr marL="514350" indent="-514350">
              <a:buFont typeface="+mj-lt"/>
              <a:buAutoNum type="arabicPeriod"/>
            </a:pPr>
            <a:r>
              <a:rPr lang="en-US" dirty="0" smtClean="0"/>
              <a:t>Impaired circulation and anthropometric dimensions associated with lymphatic system disorders   </a:t>
            </a:r>
            <a:endParaRPr lang="en-US" dirty="0"/>
          </a:p>
        </p:txBody>
      </p:sp>
    </p:spTree>
    <p:extLst>
      <p:ext uri="{BB962C8B-B14F-4D97-AF65-F5344CB8AC3E}">
        <p14:creationId xmlns:p14="http://schemas.microsoft.com/office/powerpoint/2010/main" xmlns="" val="1585562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sz="4000" b="1" dirty="0" smtClean="0"/>
              <a:t>Changes in the cardiopulmonary system across the lifespan</a:t>
            </a:r>
            <a:r>
              <a:rPr lang="en-US" dirty="0" smtClean="0"/>
              <a:t> </a:t>
            </a:r>
            <a:endParaRPr lang="en-US" dirty="0"/>
          </a:p>
        </p:txBody>
      </p:sp>
      <p:sp>
        <p:nvSpPr>
          <p:cNvPr id="3" name="Content Placeholder 2"/>
          <p:cNvSpPr>
            <a:spLocks noGrp="1"/>
          </p:cNvSpPr>
          <p:nvPr>
            <p:ph idx="1"/>
          </p:nvPr>
        </p:nvSpPr>
        <p:spPr>
          <a:xfrm>
            <a:off x="152400" y="990600"/>
            <a:ext cx="8915400" cy="6096000"/>
          </a:xfrm>
        </p:spPr>
        <p:txBody>
          <a:bodyPr>
            <a:normAutofit fontScale="77500" lnSpcReduction="20000"/>
          </a:bodyPr>
          <a:lstStyle/>
          <a:p>
            <a:r>
              <a:rPr lang="en-US" dirty="0" smtClean="0"/>
              <a:t>The cardiopulmonary system begins functioning as early as 4 months of utero and continues to function through out life</a:t>
            </a:r>
          </a:p>
          <a:p>
            <a:r>
              <a:rPr lang="en-US" dirty="0" smtClean="0"/>
              <a:t>During fetal development, the heart differentiates and enlarges, then begins beating at approximately 4 months gestational periods</a:t>
            </a:r>
          </a:p>
          <a:p>
            <a:r>
              <a:rPr lang="en-US" dirty="0" smtClean="0"/>
              <a:t>Defects in heart structure, such as atrial or ventricular </a:t>
            </a:r>
            <a:r>
              <a:rPr lang="en-US" dirty="0" err="1" smtClean="0"/>
              <a:t>septal</a:t>
            </a:r>
            <a:r>
              <a:rPr lang="en-US" dirty="0" smtClean="0"/>
              <a:t> defect, can reduce the efficiency of heart</a:t>
            </a:r>
          </a:p>
          <a:p>
            <a:r>
              <a:rPr lang="en-US" dirty="0" smtClean="0"/>
              <a:t>Typically respiratory rate and pulse rate declines as a child matures into adulthood</a:t>
            </a:r>
          </a:p>
          <a:p>
            <a:r>
              <a:rPr lang="en-US" dirty="0" smtClean="0"/>
              <a:t>Blood pressure rise</a:t>
            </a:r>
          </a:p>
          <a:p>
            <a:r>
              <a:rPr lang="en-US" dirty="0" smtClean="0"/>
              <a:t>Myocardium become more forceful.</a:t>
            </a:r>
          </a:p>
          <a:p>
            <a:r>
              <a:rPr lang="en-US" dirty="0" smtClean="0"/>
              <a:t>Resting heart rate at age 10 is 60-100beats/min</a:t>
            </a:r>
          </a:p>
          <a:p>
            <a:r>
              <a:rPr lang="en-US" dirty="0" err="1" smtClean="0"/>
              <a:t>Biginning</a:t>
            </a:r>
            <a:r>
              <a:rPr lang="en-US" dirty="0" smtClean="0"/>
              <a:t> of age 25, aerobic capacity generally begins to declines but rate of decline can be diminished through physical activity</a:t>
            </a:r>
          </a:p>
          <a:p>
            <a:r>
              <a:rPr lang="en-US" b="1" dirty="0" smtClean="0"/>
              <a:t>Maximum </a:t>
            </a:r>
            <a:r>
              <a:rPr lang="en-US" b="1" dirty="0" err="1" smtClean="0"/>
              <a:t>ventilatory</a:t>
            </a:r>
            <a:r>
              <a:rPr lang="en-US" b="1" dirty="0" smtClean="0"/>
              <a:t> uptake</a:t>
            </a:r>
            <a:r>
              <a:rPr lang="en-US" dirty="0" smtClean="0"/>
              <a:t>(the max amount of oxygen the body inhales) usually drops between age of 20 and 80</a:t>
            </a:r>
          </a:p>
          <a:p>
            <a:r>
              <a:rPr lang="en-US" dirty="0" smtClean="0"/>
              <a:t>VO2 max declines with aging </a:t>
            </a:r>
          </a:p>
          <a:p>
            <a:endParaRPr lang="en-US" dirty="0" smtClean="0"/>
          </a:p>
          <a:p>
            <a:endParaRPr lang="en-US" dirty="0"/>
          </a:p>
        </p:txBody>
      </p:sp>
    </p:spTree>
    <p:extLst>
      <p:ext uri="{BB962C8B-B14F-4D97-AF65-F5344CB8AC3E}">
        <p14:creationId xmlns:p14="http://schemas.microsoft.com/office/powerpoint/2010/main" xmlns="" val="280409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Decline in VO2 max can be attributed to a decrease in max heart rate with aging</a:t>
            </a:r>
          </a:p>
          <a:p>
            <a:r>
              <a:rPr lang="en-US" dirty="0" smtClean="0"/>
              <a:t>Decrease in muscle mass</a:t>
            </a:r>
          </a:p>
          <a:p>
            <a:r>
              <a:rPr lang="en-US" dirty="0" smtClean="0"/>
              <a:t>Decrease in muscle demands, requiring less oxygen</a:t>
            </a:r>
          </a:p>
          <a:p>
            <a:r>
              <a:rPr lang="en-US" dirty="0" smtClean="0"/>
              <a:t>Improving lung’s functional capacity and functional reserve are keys to slowing the rate of decline of VO2 max.</a:t>
            </a:r>
          </a:p>
          <a:p>
            <a:endParaRPr lang="en-US" dirty="0" smtClean="0"/>
          </a:p>
          <a:p>
            <a:endParaRPr lang="en-US" dirty="0"/>
          </a:p>
        </p:txBody>
      </p:sp>
    </p:spTree>
    <p:extLst>
      <p:ext uri="{BB962C8B-B14F-4D97-AF65-F5344CB8AC3E}">
        <p14:creationId xmlns:p14="http://schemas.microsoft.com/office/powerpoint/2010/main" xmlns="" val="4044599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Screening for Cardiopulmonary Conditions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Simple way to assess the pulmonary system is</a:t>
            </a:r>
          </a:p>
          <a:p>
            <a:r>
              <a:rPr lang="en-US" dirty="0" smtClean="0"/>
              <a:t>Checking the respiratory rate</a:t>
            </a:r>
          </a:p>
          <a:p>
            <a:r>
              <a:rPr lang="en-US" dirty="0" smtClean="0"/>
              <a:t>Watching the rate of chest expansion\or shoulder elevation</a:t>
            </a:r>
          </a:p>
          <a:p>
            <a:r>
              <a:rPr lang="en-US" dirty="0" smtClean="0"/>
              <a:t>Pneumonia present with elevated </a:t>
            </a:r>
            <a:r>
              <a:rPr lang="en-US" dirty="0" err="1" smtClean="0"/>
              <a:t>respiraory</a:t>
            </a:r>
            <a:r>
              <a:rPr lang="en-US" dirty="0" smtClean="0"/>
              <a:t> rates</a:t>
            </a:r>
          </a:p>
          <a:p>
            <a:r>
              <a:rPr lang="en-US" dirty="0" smtClean="0"/>
              <a:t>Also screen for asthma</a:t>
            </a:r>
          </a:p>
          <a:p>
            <a:r>
              <a:rPr lang="en-US" dirty="0" smtClean="0"/>
              <a:t>Patient with chest pain, shortness of breath, cough and wheezing need comprehensive examination</a:t>
            </a:r>
          </a:p>
          <a:p>
            <a:r>
              <a:rPr lang="en-US" dirty="0" smtClean="0"/>
              <a:t>Chronic smoker are on risk of developing lung, throat and mouth cancer</a:t>
            </a:r>
          </a:p>
        </p:txBody>
      </p:sp>
    </p:spTree>
    <p:extLst>
      <p:ext uri="{BB962C8B-B14F-4D97-AF65-F5344CB8AC3E}">
        <p14:creationId xmlns:p14="http://schemas.microsoft.com/office/powerpoint/2010/main" xmlns="" val="3584482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Cardiovascular Pathologies</a:t>
            </a:r>
            <a:endParaRPr lang="en-US" b="1" dirty="0"/>
          </a:p>
        </p:txBody>
      </p:sp>
      <p:sp>
        <p:nvSpPr>
          <p:cNvPr id="3" name="Content Placeholder 2"/>
          <p:cNvSpPr>
            <a:spLocks noGrp="1"/>
          </p:cNvSpPr>
          <p:nvPr>
            <p:ph idx="1"/>
          </p:nvPr>
        </p:nvSpPr>
        <p:spPr/>
        <p:txBody>
          <a:bodyPr>
            <a:normAutofit fontScale="85000" lnSpcReduction="20000"/>
          </a:bodyPr>
          <a:lstStyle/>
          <a:p>
            <a:r>
              <a:rPr lang="en-US" b="1" u="sng" dirty="0" smtClean="0"/>
              <a:t>HEART DISEASES</a:t>
            </a:r>
            <a:endParaRPr lang="en-US" u="sng" dirty="0" smtClean="0"/>
          </a:p>
          <a:p>
            <a:r>
              <a:rPr lang="en-US" dirty="0" smtClean="0"/>
              <a:t>Includes a wide variety of cardiac and vascular conditions affecting the entire body</a:t>
            </a:r>
          </a:p>
          <a:p>
            <a:r>
              <a:rPr lang="en-US" b="1" i="1" dirty="0" smtClean="0">
                <a:solidFill>
                  <a:srgbClr val="FF0000"/>
                </a:solidFill>
              </a:rPr>
              <a:t>Congenital heart disease: </a:t>
            </a:r>
            <a:r>
              <a:rPr lang="en-US" dirty="0" smtClean="0"/>
              <a:t>is caused by abnormal heart development before birth and is responsible for more deaths in first year of life than any other birth defects</a:t>
            </a:r>
            <a:r>
              <a:rPr lang="en-US" b="1" i="1" dirty="0" smtClean="0"/>
              <a:t>.             </a:t>
            </a:r>
            <a:r>
              <a:rPr lang="en-US" dirty="0" smtClean="0"/>
              <a:t>Prevention is focused on maternal health education to reduce risk associated with drug use alcohol and medications</a:t>
            </a:r>
          </a:p>
          <a:p>
            <a:r>
              <a:rPr lang="en-US" b="1" i="1" dirty="0" smtClean="0">
                <a:solidFill>
                  <a:srgbClr val="FF0000"/>
                </a:solidFill>
              </a:rPr>
              <a:t>Coronary artery disease, congestive heart failure, ischemic heart disease, rheumatic heart disease and myocardial infarction </a:t>
            </a:r>
            <a:r>
              <a:rPr lang="en-US" dirty="0" smtClean="0"/>
              <a:t>are problem of adulthood   </a:t>
            </a:r>
            <a:endParaRPr lang="en-US" b="1" i="1" dirty="0" smtClean="0"/>
          </a:p>
        </p:txBody>
      </p:sp>
    </p:spTree>
    <p:extLst>
      <p:ext uri="{BB962C8B-B14F-4D97-AF65-F5344CB8AC3E}">
        <p14:creationId xmlns:p14="http://schemas.microsoft.com/office/powerpoint/2010/main" xmlns="" val="2043155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smtClean="0"/>
              <a:t>Chest pain</a:t>
            </a:r>
            <a:r>
              <a:rPr lang="en-US" dirty="0" smtClean="0"/>
              <a:t> near the heart, before during and after exercise needs special attention</a:t>
            </a:r>
          </a:p>
          <a:p>
            <a:r>
              <a:rPr lang="en-US" b="1" i="1" dirty="0" smtClean="0"/>
              <a:t>Pleurisy </a:t>
            </a:r>
            <a:r>
              <a:rPr lang="en-US" dirty="0" smtClean="0"/>
              <a:t>(inflamed membranes around the lung)</a:t>
            </a:r>
          </a:p>
          <a:p>
            <a:r>
              <a:rPr lang="en-US" b="1" i="1" dirty="0" smtClean="0"/>
              <a:t>Indigestion (</a:t>
            </a:r>
            <a:r>
              <a:rPr lang="en-US" dirty="0" smtClean="0"/>
              <a:t>often causing heartburn)</a:t>
            </a:r>
          </a:p>
          <a:p>
            <a:r>
              <a:rPr lang="en-US" b="1" i="1" dirty="0" smtClean="0"/>
              <a:t>Dizziness </a:t>
            </a:r>
            <a:r>
              <a:rPr lang="en-US" dirty="0" smtClean="0"/>
              <a:t>when standing up, potentially due to inadequate venous return to the </a:t>
            </a:r>
          </a:p>
          <a:p>
            <a:r>
              <a:rPr lang="en-US" b="1" i="1" dirty="0" smtClean="0"/>
              <a:t>Rheumatic heart diseases </a:t>
            </a:r>
            <a:r>
              <a:rPr lang="en-US" dirty="0" smtClean="0"/>
              <a:t>best prevented through infection control to reduce the incidence of rheumatic fever</a:t>
            </a:r>
          </a:p>
          <a:p>
            <a:r>
              <a:rPr lang="en-US" b="1" i="1" dirty="0" smtClean="0"/>
              <a:t>Modifiable contributors to heart disease: 13-2</a:t>
            </a:r>
            <a:endParaRPr lang="en-US" b="1" i="1" dirty="0"/>
          </a:p>
        </p:txBody>
      </p:sp>
    </p:spTree>
    <p:extLst>
      <p:ext uri="{BB962C8B-B14F-4D97-AF65-F5344CB8AC3E}">
        <p14:creationId xmlns:p14="http://schemas.microsoft.com/office/powerpoint/2010/main" xmlns="" val="2294985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76200"/>
            <a:ext cx="8991600" cy="6858000"/>
          </a:xfrm>
        </p:spPr>
        <p:txBody>
          <a:bodyPr>
            <a:normAutofit fontScale="70000" lnSpcReduction="20000"/>
          </a:bodyPr>
          <a:lstStyle/>
          <a:p>
            <a:r>
              <a:rPr lang="en-US" b="1" dirty="0" smtClean="0"/>
              <a:t>Suggested Secondary prevention interventions include the following</a:t>
            </a:r>
          </a:p>
          <a:p>
            <a:r>
              <a:rPr lang="en-US" dirty="0" smtClean="0"/>
              <a:t>Controlling weight</a:t>
            </a:r>
          </a:p>
          <a:p>
            <a:r>
              <a:rPr lang="en-US" dirty="0"/>
              <a:t>E</a:t>
            </a:r>
            <a:r>
              <a:rPr lang="en-US" dirty="0" smtClean="0"/>
              <a:t>ating a healthy, low saturated fat diet</a:t>
            </a:r>
          </a:p>
          <a:p>
            <a:r>
              <a:rPr lang="en-US" dirty="0" smtClean="0"/>
              <a:t>Quitting smoking</a:t>
            </a:r>
          </a:p>
          <a:p>
            <a:r>
              <a:rPr lang="en-US" dirty="0" smtClean="0"/>
              <a:t>Controlling diabetes</a:t>
            </a:r>
          </a:p>
          <a:p>
            <a:r>
              <a:rPr lang="en-US" dirty="0" smtClean="0"/>
              <a:t>Controlling blood pressure</a:t>
            </a:r>
          </a:p>
          <a:p>
            <a:r>
              <a:rPr lang="en-US" dirty="0" smtClean="0"/>
              <a:t>Controlling cholesterol</a:t>
            </a:r>
          </a:p>
          <a:p>
            <a:r>
              <a:rPr lang="en-US" dirty="0" smtClean="0"/>
              <a:t>Controlling </a:t>
            </a:r>
            <a:r>
              <a:rPr lang="en-US" dirty="0" err="1" smtClean="0"/>
              <a:t>homocysteine</a:t>
            </a:r>
            <a:endParaRPr lang="en-US" dirty="0" smtClean="0"/>
          </a:p>
          <a:p>
            <a:r>
              <a:rPr lang="en-US" dirty="0" smtClean="0"/>
              <a:t>Taking antioxidants</a:t>
            </a:r>
          </a:p>
          <a:p>
            <a:r>
              <a:rPr lang="en-US" dirty="0" smtClean="0"/>
              <a:t>Considering the benefits and risk of hormone replacement therapy</a:t>
            </a:r>
          </a:p>
          <a:p>
            <a:r>
              <a:rPr lang="en-US" dirty="0" smtClean="0"/>
              <a:t>Taking low dose </a:t>
            </a:r>
            <a:r>
              <a:rPr lang="en-US" dirty="0" err="1" smtClean="0"/>
              <a:t>aspirine</a:t>
            </a:r>
            <a:r>
              <a:rPr lang="en-US" dirty="0" smtClean="0"/>
              <a:t>( side effects are ulcers, kidney disease, liver disease, hemorrhagic stroke</a:t>
            </a:r>
          </a:p>
          <a:p>
            <a:r>
              <a:rPr lang="en-US" b="1" dirty="0" smtClean="0"/>
              <a:t>Physical therapy </a:t>
            </a:r>
            <a:r>
              <a:rPr lang="en-US" dirty="0" smtClean="0"/>
              <a:t>indirectly</a:t>
            </a:r>
            <a:r>
              <a:rPr lang="en-US" dirty="0"/>
              <a:t> </a:t>
            </a:r>
            <a:r>
              <a:rPr lang="en-US" dirty="0" smtClean="0"/>
              <a:t>decrease LDL levels</a:t>
            </a:r>
          </a:p>
          <a:p>
            <a:r>
              <a:rPr lang="en-US" dirty="0" smtClean="0"/>
              <a:t>When heart condition is stabilized, the training should continue outside the hospital</a:t>
            </a:r>
          </a:p>
          <a:p>
            <a:r>
              <a:rPr lang="en-US" dirty="0" smtClean="0"/>
              <a:t>Suitable activities are daily walking, jogging, cycling, swimming, aerobic, and dance etc.</a:t>
            </a:r>
          </a:p>
          <a:p>
            <a:r>
              <a:rPr lang="en-US" dirty="0" smtClean="0"/>
              <a:t>Using healthy interventions to manage stress.</a:t>
            </a:r>
          </a:p>
          <a:p>
            <a:r>
              <a:rPr lang="en-US" dirty="0" smtClean="0"/>
              <a:t> </a:t>
            </a:r>
            <a:r>
              <a:rPr lang="en-US" b="1" dirty="0" smtClean="0"/>
              <a:t>one effective intervention includes:  aerobic ex training for 35min, 3 times/per week for 16 weeks+1.5 hour stress management training for 16 weeks</a:t>
            </a:r>
            <a:endParaRPr lang="en-US" dirty="0"/>
          </a:p>
        </p:txBody>
      </p:sp>
    </p:spTree>
    <p:extLst>
      <p:ext uri="{BB962C8B-B14F-4D97-AF65-F5344CB8AC3E}">
        <p14:creationId xmlns:p14="http://schemas.microsoft.com/office/powerpoint/2010/main" xmlns="" val="2901522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1859</Words>
  <Application>Microsoft Office PowerPoint</Application>
  <PresentationFormat>On-screen Show (4:3)</PresentationFormat>
  <Paragraphs>180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PREVENTION PRACTICE FOR CARDIOPULMONARY CONDITION</vt:lpstr>
      <vt:lpstr>Slide 2</vt:lpstr>
      <vt:lpstr>Slide 3</vt:lpstr>
      <vt:lpstr>Changes in the cardiopulmonary system across the lifespan </vt:lpstr>
      <vt:lpstr>Slide 5</vt:lpstr>
      <vt:lpstr>Screening for Cardiopulmonary Conditions</vt:lpstr>
      <vt:lpstr>Common Cardiovascular Pathologies</vt:lpstr>
      <vt:lpstr>Slide 8</vt:lpstr>
      <vt:lpstr>Slide 9</vt:lpstr>
      <vt:lpstr>HYPERTENSION</vt:lpstr>
      <vt:lpstr>Slide 11</vt:lpstr>
      <vt:lpstr>HYPERLIPIDEMIA</vt:lpstr>
      <vt:lpstr>ATHEROSCLEROSIS</vt:lpstr>
      <vt:lpstr>PERIPHERAL VASCULAR DISEASES</vt:lpstr>
      <vt:lpstr>SUDDEN INFANTS DEATH SYNDROME</vt:lpstr>
      <vt:lpstr>Slide 16</vt:lpstr>
      <vt:lpstr>Slide 17</vt:lpstr>
      <vt:lpstr>CHRONIC OBSTUCTIVE PULMONARY DISEASE</vt:lpstr>
      <vt:lpstr>Sign and symptoms</vt:lpstr>
      <vt:lpstr>Pneumonia </vt:lpstr>
      <vt:lpstr>TUBERCULOSIS(TB)</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Mohsana</dc:creator>
  <cp:lastModifiedBy>DELL</cp:lastModifiedBy>
  <cp:revision>42</cp:revision>
  <dcterms:created xsi:type="dcterms:W3CDTF">2012-09-10T04:38:14Z</dcterms:created>
  <dcterms:modified xsi:type="dcterms:W3CDTF">2020-04-19T16:24:55Z</dcterms:modified>
</cp:coreProperties>
</file>