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9" r:id="rId3"/>
    <p:sldId id="260" r:id="rId4"/>
    <p:sldId id="261" r:id="rId5"/>
    <p:sldId id="262" r:id="rId6"/>
    <p:sldId id="263" r:id="rId7"/>
    <p:sldId id="264" r:id="rId8"/>
    <p:sldId id="265"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124240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1EE4BC1-2DFF-4883-A625-191E54D7D728}"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91051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3583655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4403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3941430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465976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2167274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26809590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80002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3303019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335174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EE4BC1-2DFF-4883-A625-191E54D7D728}"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167210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EE4BC1-2DFF-4883-A625-191E54D7D728}"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1599255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108904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4174685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D1EE4BC1-2DFF-4883-A625-191E54D7D728}" type="datetimeFigureOut">
              <a:rPr lang="en-US" smtClean="0"/>
              <a:t>12/1/2020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367914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1EE4BC1-2DFF-4883-A625-191E54D7D728}"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8CECC-5BB6-485B-8E89-16A17E3F9695}" type="slidenum">
              <a:rPr lang="en-US" smtClean="0"/>
              <a:t>‹#›</a:t>
            </a:fld>
            <a:endParaRPr lang="en-US"/>
          </a:p>
        </p:txBody>
      </p:sp>
    </p:spTree>
    <p:extLst>
      <p:ext uri="{BB962C8B-B14F-4D97-AF65-F5344CB8AC3E}">
        <p14:creationId xmlns:p14="http://schemas.microsoft.com/office/powerpoint/2010/main" val="785335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1EE4BC1-2DFF-4883-A625-191E54D7D728}" type="datetimeFigureOut">
              <a:rPr lang="en-US" smtClean="0"/>
              <a:t>12/1/2020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4C8CECC-5BB6-485B-8E89-16A17E3F9695}" type="slidenum">
              <a:rPr lang="en-US" smtClean="0"/>
              <a:t>‹#›</a:t>
            </a:fld>
            <a:endParaRPr lang="en-US"/>
          </a:p>
        </p:txBody>
      </p:sp>
    </p:spTree>
    <p:extLst>
      <p:ext uri="{BB962C8B-B14F-4D97-AF65-F5344CB8AC3E}">
        <p14:creationId xmlns:p14="http://schemas.microsoft.com/office/powerpoint/2010/main" val="122978361"/>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Underpainting </a:t>
            </a:r>
            <a:r>
              <a:rPr lang="en-US" dirty="0" smtClean="0"/>
              <a:t>Technique Part 2</a:t>
            </a:r>
            <a:endParaRPr lang="en-US" dirty="0"/>
          </a:p>
        </p:txBody>
      </p:sp>
      <p:sp>
        <p:nvSpPr>
          <p:cNvPr id="3" name="Subtitle 2"/>
          <p:cNvSpPr>
            <a:spLocks noGrp="1"/>
          </p:cNvSpPr>
          <p:nvPr>
            <p:ph type="subTitle" idx="1"/>
          </p:nvPr>
        </p:nvSpPr>
        <p:spPr/>
        <p:txBody>
          <a:bodyPr/>
          <a:lstStyle/>
          <a:p>
            <a:r>
              <a:rPr lang="en-US" dirty="0" smtClean="0"/>
              <a:t>By Awais Naqvi</a:t>
            </a:r>
            <a:endParaRPr lang="en-US" dirty="0"/>
          </a:p>
        </p:txBody>
      </p:sp>
    </p:spTree>
    <p:extLst>
      <p:ext uri="{BB962C8B-B14F-4D97-AF65-F5344CB8AC3E}">
        <p14:creationId xmlns:p14="http://schemas.microsoft.com/office/powerpoint/2010/main" val="576446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7272" y="2915697"/>
            <a:ext cx="9404723" cy="1400530"/>
          </a:xfrm>
        </p:spPr>
        <p:txBody>
          <a:bodyPr/>
          <a:lstStyle/>
          <a:p>
            <a:pPr algn="ctr"/>
            <a:r>
              <a:rPr lang="en-US" dirty="0" smtClean="0"/>
              <a:t>The End</a:t>
            </a:r>
            <a:endParaRPr lang="en-US" dirty="0"/>
          </a:p>
        </p:txBody>
      </p:sp>
    </p:spTree>
    <p:extLst>
      <p:ext uri="{BB962C8B-B14F-4D97-AF65-F5344CB8AC3E}">
        <p14:creationId xmlns:p14="http://schemas.microsoft.com/office/powerpoint/2010/main" val="253564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845" y="1165124"/>
            <a:ext cx="9645445" cy="688124"/>
          </a:xfrm>
        </p:spPr>
        <p:txBody>
          <a:bodyPr/>
          <a:lstStyle/>
          <a:p>
            <a:r>
              <a:rPr lang="en-US" dirty="0" smtClean="0"/>
              <a:t>Colours</a:t>
            </a:r>
            <a:endParaRPr lang="en-US" dirty="0"/>
          </a:p>
        </p:txBody>
      </p:sp>
      <p:sp>
        <p:nvSpPr>
          <p:cNvPr id="3" name="Content Placeholder 2"/>
          <p:cNvSpPr>
            <a:spLocks noGrp="1"/>
          </p:cNvSpPr>
          <p:nvPr>
            <p:ph idx="1"/>
          </p:nvPr>
        </p:nvSpPr>
        <p:spPr>
          <a:xfrm>
            <a:off x="1103312" y="2536723"/>
            <a:ext cx="5240953" cy="2846183"/>
          </a:xfrm>
        </p:spPr>
        <p:txBody>
          <a:bodyPr/>
          <a:lstStyle/>
          <a:p>
            <a:r>
              <a:rPr lang="en-US" dirty="0"/>
              <a:t>Underpaintings are most often executed using browns, such as umbers and siennas (known as Imprimatura), or black-and-white (known as Grisaille).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4266" y="2536723"/>
            <a:ext cx="5052168" cy="2846183"/>
          </a:xfrm>
          <a:prstGeom prst="rect">
            <a:avLst/>
          </a:prstGeom>
        </p:spPr>
      </p:pic>
    </p:spTree>
    <p:extLst>
      <p:ext uri="{BB962C8B-B14F-4D97-AF65-F5344CB8AC3E}">
        <p14:creationId xmlns:p14="http://schemas.microsoft.com/office/powerpoint/2010/main" val="2161215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48" y="1238865"/>
            <a:ext cx="9733936" cy="614382"/>
          </a:xfrm>
        </p:spPr>
        <p:txBody>
          <a:bodyPr/>
          <a:lstStyle/>
          <a:p>
            <a:r>
              <a:rPr lang="en-US" dirty="0" smtClean="0"/>
              <a:t>Tonal Rendering </a:t>
            </a:r>
            <a:endParaRPr lang="en-US" dirty="0"/>
          </a:p>
        </p:txBody>
      </p:sp>
      <p:sp>
        <p:nvSpPr>
          <p:cNvPr id="3" name="Content Placeholder 2"/>
          <p:cNvSpPr>
            <a:spLocks noGrp="1"/>
          </p:cNvSpPr>
          <p:nvPr>
            <p:ph idx="1"/>
          </p:nvPr>
        </p:nvSpPr>
        <p:spPr>
          <a:xfrm>
            <a:off x="1044318" y="2551470"/>
            <a:ext cx="7834211" cy="3151238"/>
          </a:xfrm>
        </p:spPr>
        <p:txBody>
          <a:bodyPr/>
          <a:lstStyle/>
          <a:p>
            <a:r>
              <a:rPr lang="en-US" dirty="0"/>
              <a:t>The underpainting is a fairly complete tonal rendering of the final painting. This allows you to concentrate entirely on the tonal relationships of your composition, without having to worry about colour. It can be overwhelming trying to figure out both the tonal and colour relationships in a painting at the same time. </a:t>
            </a:r>
          </a:p>
        </p:txBody>
      </p:sp>
    </p:spTree>
    <p:extLst>
      <p:ext uri="{BB962C8B-B14F-4D97-AF65-F5344CB8AC3E}">
        <p14:creationId xmlns:p14="http://schemas.microsoft.com/office/powerpoint/2010/main" val="281106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50374"/>
            <a:ext cx="9291484" cy="943896"/>
          </a:xfrm>
        </p:spPr>
        <p:txBody>
          <a:bodyPr/>
          <a:lstStyle/>
          <a:p>
            <a:r>
              <a:rPr lang="en-US" dirty="0"/>
              <a:t>Grisaille</a:t>
            </a:r>
          </a:p>
        </p:txBody>
      </p:sp>
      <p:sp>
        <p:nvSpPr>
          <p:cNvPr id="3" name="Content Placeholder 2"/>
          <p:cNvSpPr>
            <a:spLocks noGrp="1"/>
          </p:cNvSpPr>
          <p:nvPr>
            <p:ph idx="1"/>
          </p:nvPr>
        </p:nvSpPr>
        <p:spPr>
          <a:xfrm>
            <a:off x="1103312" y="2846439"/>
            <a:ext cx="8946541" cy="3401960"/>
          </a:xfrm>
        </p:spPr>
        <p:txBody>
          <a:bodyPr/>
          <a:lstStyle/>
          <a:p>
            <a:r>
              <a:rPr lang="en-US" dirty="0"/>
              <a:t>Some very famous artists have painted using a process called </a:t>
            </a:r>
            <a:r>
              <a:rPr lang="en-US" dirty="0" smtClean="0"/>
              <a:t>grisaille</a:t>
            </a:r>
          </a:p>
          <a:p>
            <a:r>
              <a:rPr lang="en-US" dirty="0"/>
              <a:t>Grisaille painting (it's pronounced '</a:t>
            </a:r>
            <a:r>
              <a:rPr lang="en-US" dirty="0" err="1"/>
              <a:t>griz</a:t>
            </a:r>
            <a:r>
              <a:rPr lang="en-US" dirty="0"/>
              <a:t>-EYE') is done when an artist uses a limited palette related to one color like gray to create a painting's first layer, called the underpainting</a:t>
            </a:r>
            <a:r>
              <a:rPr lang="en-US" dirty="0" smtClean="0"/>
              <a:t>.</a:t>
            </a:r>
          </a:p>
          <a:p>
            <a:r>
              <a:rPr lang="en-US" dirty="0"/>
              <a:t>Grisaille results in a detailed image that looks like a carefully rendered marble statue lacking any color. In fact, grisaille is a French word meaning 'gray.'</a:t>
            </a:r>
          </a:p>
        </p:txBody>
      </p:sp>
    </p:spTree>
    <p:extLst>
      <p:ext uri="{BB962C8B-B14F-4D97-AF65-F5344CB8AC3E}">
        <p14:creationId xmlns:p14="http://schemas.microsoft.com/office/powerpoint/2010/main" val="84890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851" y="1150374"/>
            <a:ext cx="9719187" cy="855406"/>
          </a:xfrm>
        </p:spPr>
        <p:txBody>
          <a:bodyPr/>
          <a:lstStyle/>
          <a:p>
            <a:r>
              <a:rPr lang="en-US" dirty="0"/>
              <a:t>French word</a:t>
            </a:r>
          </a:p>
        </p:txBody>
      </p:sp>
      <p:sp>
        <p:nvSpPr>
          <p:cNvPr id="3" name="Content Placeholder 2"/>
          <p:cNvSpPr>
            <a:spLocks noGrp="1"/>
          </p:cNvSpPr>
          <p:nvPr>
            <p:ph idx="1"/>
          </p:nvPr>
        </p:nvSpPr>
        <p:spPr>
          <a:xfrm>
            <a:off x="1103312" y="2920181"/>
            <a:ext cx="8946541" cy="3328218"/>
          </a:xfrm>
        </p:spPr>
        <p:txBody>
          <a:bodyPr/>
          <a:lstStyle/>
          <a:p>
            <a:r>
              <a:rPr lang="en-US" dirty="0"/>
              <a:t>In fact, grisaille is </a:t>
            </a:r>
            <a:r>
              <a:rPr lang="en-US" dirty="0" smtClean="0"/>
              <a:t>a </a:t>
            </a:r>
            <a:r>
              <a:rPr lang="en-US" dirty="0"/>
              <a:t>French word meaning 'gray</a:t>
            </a:r>
            <a:r>
              <a:rPr lang="en-US" dirty="0" smtClean="0"/>
              <a:t>.‘</a:t>
            </a:r>
          </a:p>
          <a:p>
            <a:r>
              <a:rPr lang="en-US" dirty="0"/>
              <a:t>During the fifteenth and sixteenth centuries in Northern Europe, artists often used the grisaille method. </a:t>
            </a:r>
          </a:p>
        </p:txBody>
      </p:sp>
    </p:spTree>
    <p:extLst>
      <p:ext uri="{BB962C8B-B14F-4D97-AF65-F5344CB8AC3E}">
        <p14:creationId xmlns:p14="http://schemas.microsoft.com/office/powerpoint/2010/main" val="640686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844" y="1179870"/>
            <a:ext cx="9409471" cy="1091381"/>
          </a:xfrm>
        </p:spPr>
        <p:txBody>
          <a:bodyPr/>
          <a:lstStyle/>
          <a:p>
            <a:r>
              <a:rPr lang="en-US" dirty="0"/>
              <a:t>First Color</a:t>
            </a:r>
          </a:p>
        </p:txBody>
      </p:sp>
      <p:sp>
        <p:nvSpPr>
          <p:cNvPr id="3" name="Content Placeholder 2"/>
          <p:cNvSpPr>
            <a:spLocks noGrp="1"/>
          </p:cNvSpPr>
          <p:nvPr>
            <p:ph idx="1"/>
          </p:nvPr>
        </p:nvSpPr>
        <p:spPr>
          <a:xfrm>
            <a:off x="1103312" y="2920182"/>
            <a:ext cx="8946541" cy="3328218"/>
          </a:xfrm>
        </p:spPr>
        <p:txBody>
          <a:bodyPr/>
          <a:lstStyle/>
          <a:p>
            <a:r>
              <a:rPr lang="en-US" dirty="0"/>
              <a:t>the first layer of </a:t>
            </a:r>
            <a:r>
              <a:rPr lang="en-US" dirty="0" smtClean="0"/>
              <a:t>color.  </a:t>
            </a:r>
            <a:r>
              <a:rPr lang="en-US" dirty="0"/>
              <a:t>In this indirect approach to oil painting, each layer of color is applied gradually.  The layers become more and more transparent as they are applied. </a:t>
            </a:r>
          </a:p>
        </p:txBody>
      </p:sp>
    </p:spTree>
    <p:extLst>
      <p:ext uri="{BB962C8B-B14F-4D97-AF65-F5344CB8AC3E}">
        <p14:creationId xmlns:p14="http://schemas.microsoft.com/office/powerpoint/2010/main" val="1075081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845" y="1165123"/>
            <a:ext cx="9881420" cy="1253611"/>
          </a:xfrm>
        </p:spPr>
        <p:txBody>
          <a:bodyPr/>
          <a:lstStyle/>
          <a:p>
            <a:r>
              <a:rPr lang="en-US" dirty="0" smtClean="0"/>
              <a:t>Second Colors</a:t>
            </a:r>
            <a:endParaRPr lang="en-US" dirty="0"/>
          </a:p>
        </p:txBody>
      </p:sp>
      <p:sp>
        <p:nvSpPr>
          <p:cNvPr id="3" name="Content Placeholder 2"/>
          <p:cNvSpPr>
            <a:spLocks noGrp="1"/>
          </p:cNvSpPr>
          <p:nvPr>
            <p:ph idx="1"/>
          </p:nvPr>
        </p:nvSpPr>
        <p:spPr>
          <a:xfrm>
            <a:off x="1103312" y="2861187"/>
            <a:ext cx="8946541" cy="3387212"/>
          </a:xfrm>
        </p:spPr>
        <p:txBody>
          <a:bodyPr/>
          <a:lstStyle/>
          <a:p>
            <a:r>
              <a:rPr lang="en-US" dirty="0"/>
              <a:t>After the first layer of color has dried, I then move on to </a:t>
            </a:r>
            <a:r>
              <a:rPr lang="en-US" dirty="0" smtClean="0"/>
              <a:t>second </a:t>
            </a:r>
            <a:r>
              <a:rPr lang="en-US" dirty="0"/>
              <a:t>color in which the colors on the figure get more specific, and we bring the figure to an overall finish.</a:t>
            </a:r>
          </a:p>
        </p:txBody>
      </p:sp>
    </p:spTree>
    <p:extLst>
      <p:ext uri="{BB962C8B-B14F-4D97-AF65-F5344CB8AC3E}">
        <p14:creationId xmlns:p14="http://schemas.microsoft.com/office/powerpoint/2010/main" val="1809919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593" y="1194619"/>
            <a:ext cx="9291483" cy="884903"/>
          </a:xfrm>
        </p:spPr>
        <p:txBody>
          <a:bodyPr/>
          <a:lstStyle/>
          <a:p>
            <a:r>
              <a:rPr lang="en-US" dirty="0"/>
              <a:t>Final Touches</a:t>
            </a:r>
          </a:p>
        </p:txBody>
      </p:sp>
      <p:sp>
        <p:nvSpPr>
          <p:cNvPr id="3" name="Content Placeholder 2"/>
          <p:cNvSpPr>
            <a:spLocks noGrp="1"/>
          </p:cNvSpPr>
          <p:nvPr>
            <p:ph idx="1"/>
          </p:nvPr>
        </p:nvSpPr>
        <p:spPr>
          <a:xfrm>
            <a:off x="1103312" y="2831690"/>
            <a:ext cx="8946541" cy="3416709"/>
          </a:xfrm>
        </p:spPr>
        <p:txBody>
          <a:bodyPr/>
          <a:lstStyle/>
          <a:p>
            <a:r>
              <a:rPr lang="en-US" dirty="0"/>
              <a:t>the last part of the oil </a:t>
            </a:r>
            <a:r>
              <a:rPr lang="en-US" dirty="0" smtClean="0"/>
              <a:t>painting.</a:t>
            </a:r>
          </a:p>
          <a:p>
            <a:r>
              <a:rPr lang="en-US" dirty="0"/>
              <a:t>the final glazes and highlights, and bring the background to a finish.</a:t>
            </a:r>
          </a:p>
        </p:txBody>
      </p:sp>
    </p:spTree>
    <p:extLst>
      <p:ext uri="{BB962C8B-B14F-4D97-AF65-F5344CB8AC3E}">
        <p14:creationId xmlns:p14="http://schemas.microsoft.com/office/powerpoint/2010/main" val="2305212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7290" y="0"/>
            <a:ext cx="6858000" cy="6858000"/>
          </a:xfrm>
        </p:spPr>
      </p:pic>
    </p:spTree>
    <p:extLst>
      <p:ext uri="{BB962C8B-B14F-4D97-AF65-F5344CB8AC3E}">
        <p14:creationId xmlns:p14="http://schemas.microsoft.com/office/powerpoint/2010/main" val="12683618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Custom 19">
      <a:dk1>
        <a:sysClr val="windowText" lastClr="000000"/>
      </a:dk1>
      <a:lt1>
        <a:sysClr val="window" lastClr="FFFFFF"/>
      </a:lt1>
      <a:dk2>
        <a:srgbClr val="3F6373"/>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346</TotalTime>
  <Words>297</Words>
  <Application>Microsoft Office PowerPoint</Application>
  <PresentationFormat>Widescreen</PresentationFormat>
  <Paragraphs>21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The Underpainting Technique Part 2</vt:lpstr>
      <vt:lpstr>Colours</vt:lpstr>
      <vt:lpstr>Tonal Rendering </vt:lpstr>
      <vt:lpstr>Grisaille</vt:lpstr>
      <vt:lpstr>French word</vt:lpstr>
      <vt:lpstr>First Color</vt:lpstr>
      <vt:lpstr>Second Colors</vt:lpstr>
      <vt:lpstr>Final Touches</vt:lpstr>
      <vt:lpstr>PowerPoint Presentation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Underpainting</dc:title>
  <dc:creator>Awais</dc:creator>
  <cp:lastModifiedBy>Awais</cp:lastModifiedBy>
  <cp:revision>39</cp:revision>
  <dcterms:created xsi:type="dcterms:W3CDTF">2020-04-18T16:10:31Z</dcterms:created>
  <dcterms:modified xsi:type="dcterms:W3CDTF">2020-12-01T13:36:08Z</dcterms:modified>
</cp:coreProperties>
</file>