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3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6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3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2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0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7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3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6211-DAE5-4C81-83D9-72F611B1B4D2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DE1E-FA86-459B-A3A5-715ABB65D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rnst_Ruska" TargetMode="External"/><Relationship Id="rId2" Type="http://schemas.openxmlformats.org/officeDocument/2006/relationships/hyperlink" Target="http://en.wikipedia.org/wiki/Max_Kno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HEED" TargetMode="External"/><Relationship Id="rId2" Type="http://schemas.openxmlformats.org/officeDocument/2006/relationships/hyperlink" Target="http://en.wikipedia.org/wiki/Elastic_scatte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agnetic_domain" TargetMode="External"/><Relationship Id="rId4" Type="http://schemas.openxmlformats.org/officeDocument/2006/relationships/hyperlink" Target="http://en.wikipedia.org/wiki/SPLEE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en.wikipedia.org/wiki/Contrast_(vision)" TargetMode="External"/><Relationship Id="rId7" Type="http://schemas.openxmlformats.org/officeDocument/2006/relationships/hyperlink" Target="http://en.wikipedia.org/wiki/Materials_science" TargetMode="External"/><Relationship Id="rId2" Type="http://schemas.openxmlformats.org/officeDocument/2006/relationships/hyperlink" Target="http://en.wikipedia.org/wiki/Optical_resolu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emiconductor" TargetMode="External"/><Relationship Id="rId5" Type="http://schemas.openxmlformats.org/officeDocument/2006/relationships/hyperlink" Target="http://en.wikipedia.org/wiki/Life_sciences" TargetMode="External"/><Relationship Id="rId4" Type="http://schemas.openxmlformats.org/officeDocument/2006/relationships/hyperlink" Target="http://en.wikipedia.org/wiki/Micrograp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n.wikipedia.org/wiki/Image_resolu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canning_probe_microscop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PLEE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llumination_(lighting)" TargetMode="External"/><Relationship Id="rId2" Type="http://schemas.openxmlformats.org/officeDocument/2006/relationships/hyperlink" Target="http://en.wikipedia.org/wiki/Optical_microscop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tical_microscopy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en.wikipedia.org/wiki/Georges_Nomars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amples" TargetMode="External"/><Relationship Id="rId5" Type="http://schemas.openxmlformats.org/officeDocument/2006/relationships/hyperlink" Target="http://en.wikipedia.org/wiki/Contrast_(vision)" TargetMode="External"/><Relationship Id="rId4" Type="http://schemas.openxmlformats.org/officeDocument/2006/relationships/hyperlink" Target="http://en.wikipedia.org/wiki/Ligh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Microscopy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8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FLUORESCENCE MICROSCOPE</a:t>
            </a:r>
            <a:r>
              <a:rPr lang="en-US" dirty="0"/>
              <a:t> </a:t>
            </a:r>
          </a:p>
        </p:txBody>
      </p:sp>
      <p:pic>
        <p:nvPicPr>
          <p:cNvPr id="1026" name="Picture 2" descr="https://upload.wikimedia.org/wikipedia/commons/4/46/Dividing_Cell_Fluoresce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56" y="708031"/>
            <a:ext cx="1965314" cy="19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5/55/Fluorescence_microsc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738" y="2884868"/>
            <a:ext cx="3228170" cy="39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1/1c/FluorescenceFilters_2008-09-28.svg/800px-FluorescenceFilters_2008-09-28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0" y="1365160"/>
            <a:ext cx="5258894" cy="539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4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METALLURGICAL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21676" cy="4351338"/>
          </a:xfrm>
        </p:spPr>
        <p:txBody>
          <a:bodyPr/>
          <a:lstStyle/>
          <a:p>
            <a:r>
              <a:rPr lang="en-US" dirty="0" smtClean="0"/>
              <a:t>Identification, </a:t>
            </a:r>
            <a:r>
              <a:rPr lang="en-US" dirty="0"/>
              <a:t>inspection, and analysis of different metals and alloys</a:t>
            </a:r>
          </a:p>
        </p:txBody>
      </p:sp>
      <p:pic>
        <p:nvPicPr>
          <p:cNvPr id="4" name="Picture 3" descr="XJP-6A-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35" y="3583883"/>
            <a:ext cx="3349983" cy="327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etch"/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602" y="1437402"/>
            <a:ext cx="4705083" cy="5143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42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ELECTRON MICROSCOPE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5180" cy="4351338"/>
          </a:xfrm>
        </p:spPr>
        <p:txBody>
          <a:bodyPr/>
          <a:lstStyle/>
          <a:p>
            <a:r>
              <a:rPr lang="en-US" b="1" dirty="0"/>
              <a:t>Transmission electron microscopy</a:t>
            </a:r>
            <a:r>
              <a:rPr lang="en-US" dirty="0"/>
              <a:t> (</a:t>
            </a:r>
            <a:r>
              <a:rPr lang="en-US" b="1" dirty="0"/>
              <a:t>TEM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First TEM </a:t>
            </a:r>
            <a:r>
              <a:rPr lang="en-US" dirty="0"/>
              <a:t>was built by </a:t>
            </a:r>
            <a:r>
              <a:rPr lang="en-US" u="sng" dirty="0">
                <a:hlinkClick r:id="rId2" tooltip="Max Knoll"/>
              </a:rPr>
              <a:t>Max Knoll</a:t>
            </a:r>
            <a:r>
              <a:rPr lang="en-US" b="1" dirty="0"/>
              <a:t> </a:t>
            </a:r>
            <a:r>
              <a:rPr lang="en-US" dirty="0"/>
              <a:t>and</a:t>
            </a:r>
            <a:r>
              <a:rPr lang="en-US" b="1" dirty="0"/>
              <a:t> </a:t>
            </a:r>
            <a:r>
              <a:rPr lang="en-US" u="sng" dirty="0">
                <a:hlinkClick r:id="rId3" tooltip="Ernst Ruska"/>
              </a:rPr>
              <a:t>Ernst Ruska</a:t>
            </a:r>
            <a:r>
              <a:rPr lang="en-US" dirty="0"/>
              <a:t> in 1931</a:t>
            </a:r>
          </a:p>
        </p:txBody>
      </p:sp>
      <p:pic>
        <p:nvPicPr>
          <p:cNvPr id="4" name="Picture 3" descr="File:Scheme TEM en.svg"/>
          <p:cNvPicPr/>
          <p:nvPr/>
        </p:nvPicPr>
        <p:blipFill>
          <a:blip r:embed="rId4">
            <a:lum bright="-60000" contras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90" y="365125"/>
            <a:ext cx="3802889" cy="604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54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1575" cy="1325563"/>
          </a:xfrm>
        </p:spPr>
        <p:txBody>
          <a:bodyPr/>
          <a:lstStyle/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SCANNING ELECTRON MICROSCOPE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 (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SEM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https://upload.wikimedia.org/wikipedia/commons/3/3b/SEM_chamb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63" y="1326525"/>
            <a:ext cx="4304107" cy="322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0/0d/Schema_MEB_%28en%29.svg/560px-Schema_MEB_%28en%29.sv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3" y="1965559"/>
            <a:ext cx="6487315" cy="45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5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REFLECTION ELECTRON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MICROSCOPE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 </a:t>
            </a:r>
            <a:r>
              <a:rPr lang="en-US" b="1" dirty="0"/>
              <a:t>reflection electron microscope</a:t>
            </a:r>
            <a:r>
              <a:rPr lang="en-US" dirty="0"/>
              <a:t> (REM) as in the TEM, an electron beam is incident on a surface but instead of using the transmission (TEM) or secondary electrons (SEM), the reflected beam of </a:t>
            </a:r>
            <a:r>
              <a:rPr lang="en-US" u="sng" dirty="0">
                <a:hlinkClick r:id="rId2" tooltip="Elastic scattering"/>
              </a:rPr>
              <a:t>elastically scattered electrons</a:t>
            </a:r>
            <a:r>
              <a:rPr lang="en-US" dirty="0"/>
              <a:t> is detected. This technique is typically coupled with </a:t>
            </a:r>
            <a:r>
              <a:rPr lang="en-US" u="sng" dirty="0">
                <a:hlinkClick r:id="rId3" tooltip="RHEED"/>
              </a:rPr>
              <a:t>reflection high energy electron diffraction</a:t>
            </a:r>
            <a:r>
              <a:rPr lang="en-US" dirty="0"/>
              <a:t> (RHEED) and </a:t>
            </a:r>
            <a:r>
              <a:rPr lang="en-US" i="1" dirty="0"/>
              <a:t>reflection high-energy loss spectroscopy (RHELS)</a:t>
            </a:r>
            <a:r>
              <a:rPr lang="en-US" dirty="0"/>
              <a:t>. Another variation is </a:t>
            </a:r>
            <a:r>
              <a:rPr lang="en-US" b="1" dirty="0"/>
              <a:t>spin-polarized low-energy electron microscopy</a:t>
            </a:r>
            <a:r>
              <a:rPr lang="en-US" dirty="0"/>
              <a:t> (</a:t>
            </a:r>
            <a:r>
              <a:rPr lang="en-US" u="sng" dirty="0">
                <a:hlinkClick r:id="rId4" tooltip="SPLEEM"/>
              </a:rPr>
              <a:t>SPLEEM</a:t>
            </a:r>
            <a:r>
              <a:rPr lang="en-US" dirty="0"/>
              <a:t>), which is used for looking at the microstructure of </a:t>
            </a:r>
            <a:r>
              <a:rPr lang="en-US" u="sng" dirty="0">
                <a:hlinkClick r:id="rId5" tooltip="Magnetic domain"/>
              </a:rPr>
              <a:t>magnetic 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7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CONFOCAL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MICROSCOPY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dirty="0"/>
              <a:t> </a:t>
            </a:r>
            <a:r>
              <a:rPr lang="en-US" dirty="0">
                <a:hlinkClick r:id="rId2" tooltip="Optical resolution"/>
              </a:rPr>
              <a:t>optical resolution</a:t>
            </a:r>
            <a:r>
              <a:rPr lang="en-US" dirty="0"/>
              <a:t> and </a:t>
            </a:r>
            <a:r>
              <a:rPr lang="en-US" dirty="0">
                <a:hlinkClick r:id="rId3" tooltip="Contrast (vision)"/>
              </a:rPr>
              <a:t>contrast</a:t>
            </a:r>
            <a:r>
              <a:rPr lang="en-US" dirty="0"/>
              <a:t> of a </a:t>
            </a:r>
            <a:r>
              <a:rPr lang="en-US" dirty="0">
                <a:hlinkClick r:id="rId4" tooltip="Micrograph"/>
              </a:rPr>
              <a:t>micrograph</a:t>
            </a:r>
            <a:r>
              <a:rPr lang="en-US" dirty="0"/>
              <a:t> by using point illumination </a:t>
            </a:r>
            <a:endParaRPr lang="en-US" dirty="0" smtClean="0"/>
          </a:p>
          <a:p>
            <a:r>
              <a:rPr lang="en-US" dirty="0" smtClean="0"/>
              <a:t>Applications are </a:t>
            </a:r>
            <a:r>
              <a:rPr lang="en-US" dirty="0"/>
              <a:t>in </a:t>
            </a:r>
            <a:r>
              <a:rPr lang="en-US" dirty="0">
                <a:hlinkClick r:id="rId5" tooltip="Life sciences"/>
              </a:rPr>
              <a:t>life sciences</a:t>
            </a:r>
            <a:r>
              <a:rPr lang="en-US" dirty="0"/>
              <a:t>, </a:t>
            </a:r>
            <a:r>
              <a:rPr lang="en-US" dirty="0">
                <a:hlinkClick r:id="rId6" tooltip="Semiconductor"/>
              </a:rPr>
              <a:t>semiconductor</a:t>
            </a:r>
            <a:r>
              <a:rPr lang="en-US" dirty="0"/>
              <a:t> inspection and </a:t>
            </a:r>
            <a:r>
              <a:rPr lang="en-US" dirty="0">
                <a:hlinkClick r:id="rId7" tooltip="Materials science"/>
              </a:rPr>
              <a:t>materials </a:t>
            </a:r>
            <a:r>
              <a:rPr lang="en-US" dirty="0" smtClean="0">
                <a:hlinkClick r:id="rId7" tooltip="Materials science"/>
              </a:rPr>
              <a:t>science</a:t>
            </a:r>
            <a:endParaRPr lang="en-US" dirty="0" smtClean="0"/>
          </a:p>
          <a:p>
            <a:r>
              <a:rPr lang="en-US" dirty="0" smtClean="0"/>
              <a:t>3D structures</a:t>
            </a:r>
            <a:endParaRPr lang="en-US" dirty="0"/>
          </a:p>
        </p:txBody>
      </p:sp>
      <p:pic>
        <p:nvPicPr>
          <p:cNvPr id="4" name="Picture 3" descr="File:Confocalprinciple in English.svg"/>
          <p:cNvPicPr/>
          <p:nvPr/>
        </p:nvPicPr>
        <p:blipFill>
          <a:blip r:embed="rId8">
            <a:lum bright="-60000" contras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31" y="3558660"/>
            <a:ext cx="7018248" cy="3131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572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CONFOCAL LASER SCANNING MICROSCOPY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Obtaining high-</a:t>
            </a:r>
            <a:r>
              <a:rPr lang="en-US" u="sng" dirty="0" smtClean="0">
                <a:hlinkClick r:id="rId2" tooltip="Image resolution"/>
              </a:rPr>
              <a:t>resolution</a:t>
            </a:r>
            <a:r>
              <a:rPr lang="en-US" dirty="0"/>
              <a:t> optical images with depth selectivity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003" t="23582" r="19053" b="17106"/>
          <a:stretch/>
        </p:blipFill>
        <p:spPr>
          <a:xfrm>
            <a:off x="3374266" y="2397874"/>
            <a:ext cx="8418710" cy="446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7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SCANNING PROBE MICROSCOPY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images </a:t>
            </a:r>
            <a:r>
              <a:rPr lang="en-US" dirty="0"/>
              <a:t>of surfaces using a physical probe that scans the specimen</a:t>
            </a:r>
          </a:p>
        </p:txBody>
      </p:sp>
    </p:spTree>
    <p:extLst>
      <p:ext uri="{BB962C8B-B14F-4D97-AF65-F5344CB8AC3E}">
        <p14:creationId xmlns:p14="http://schemas.microsoft.com/office/powerpoint/2010/main" val="85346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ATOMIC FORCE MICROSCOPY 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</a:t>
            </a:r>
            <a:r>
              <a:rPr lang="en-US" dirty="0"/>
              <a:t>scanning force microscopy (SFM) is a very high-resolution type of </a:t>
            </a:r>
            <a:r>
              <a:rPr lang="en-US" u="sng" dirty="0">
                <a:hlinkClick r:id="rId2" tooltip="Scanning probe microscopy"/>
              </a:rPr>
              <a:t>scanning probe microscopy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3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Handheld Digital Microscope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Handheld Digital Microscope Pr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9" t="5105" r="21849" b="6399"/>
          <a:stretch/>
        </p:blipFill>
        <p:spPr bwMode="auto">
          <a:xfrm>
            <a:off x="347729" y="1690688"/>
            <a:ext cx="4647420" cy="498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dheld Digital Microscope P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3"/>
          <a:stretch/>
        </p:blipFill>
        <p:spPr bwMode="auto">
          <a:xfrm>
            <a:off x="5486668" y="1690688"/>
            <a:ext cx="4816431" cy="49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8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MICROSCOPE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97439" cy="4351338"/>
          </a:xfrm>
        </p:spPr>
        <p:txBody>
          <a:bodyPr/>
          <a:lstStyle/>
          <a:p>
            <a:r>
              <a:rPr lang="en-US" dirty="0" smtClean="0"/>
              <a:t>An optical </a:t>
            </a:r>
            <a:r>
              <a:rPr lang="en-US" dirty="0"/>
              <a:t>instrument that uses a lens or a combination of lenses to produce highly magnified images of small specimens or objects especially when they are too small to be seen by the naked (unaided) eye</a:t>
            </a:r>
          </a:p>
        </p:txBody>
      </p:sp>
      <p:pic>
        <p:nvPicPr>
          <p:cNvPr id="4" name="Picture 3" descr="cm501microscopediagram"/>
          <p:cNvPicPr/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80" y="231820"/>
            <a:ext cx="6150467" cy="6626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75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40"/>
            <a:ext cx="10515600" cy="1325563"/>
          </a:xfrm>
        </p:spPr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TYPES OF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MICRSOCPE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56367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Light Microscope</a:t>
            </a:r>
            <a:endParaRPr lang="en-US" sz="2400" dirty="0"/>
          </a:p>
          <a:p>
            <a:pPr lvl="1"/>
            <a:r>
              <a:rPr lang="en-US" dirty="0"/>
              <a:t>The Bright-Field Microscope</a:t>
            </a:r>
            <a:endParaRPr lang="en-US" sz="2000" dirty="0"/>
          </a:p>
          <a:p>
            <a:pPr lvl="1"/>
            <a:r>
              <a:rPr lang="en-US" dirty="0"/>
              <a:t>The Dark-Field Microscope</a:t>
            </a:r>
            <a:endParaRPr lang="en-US" sz="2000" dirty="0"/>
          </a:p>
          <a:p>
            <a:pPr lvl="2"/>
            <a:r>
              <a:rPr lang="en-US" dirty="0"/>
              <a:t>Phase-Contrast Microscope</a:t>
            </a:r>
            <a:endParaRPr lang="en-US" sz="1800" dirty="0"/>
          </a:p>
          <a:p>
            <a:pPr lvl="2"/>
            <a:r>
              <a:rPr lang="en-US" dirty="0"/>
              <a:t>Differential Interference Contrast Microscope</a:t>
            </a:r>
            <a:endParaRPr lang="en-US" sz="1800" dirty="0"/>
          </a:p>
          <a:p>
            <a:pPr lvl="2"/>
            <a:r>
              <a:rPr lang="en-US" dirty="0"/>
              <a:t>Polarized light microscope</a:t>
            </a:r>
            <a:endParaRPr lang="en-US" sz="1800" dirty="0"/>
          </a:p>
          <a:p>
            <a:pPr lvl="0"/>
            <a:r>
              <a:rPr lang="en-US" b="1" dirty="0"/>
              <a:t>Fluorescence Microscope</a:t>
            </a:r>
            <a:endParaRPr lang="en-US" sz="2400" dirty="0"/>
          </a:p>
          <a:p>
            <a:pPr lvl="0"/>
            <a:r>
              <a:rPr lang="en-US" b="1" dirty="0"/>
              <a:t>Metallurgical Microscope</a:t>
            </a:r>
            <a:endParaRPr lang="en-US" sz="2400" dirty="0"/>
          </a:p>
          <a:p>
            <a:pPr lvl="0"/>
            <a:r>
              <a:rPr lang="en-US" b="1" dirty="0"/>
              <a:t>Electron Microscopes</a:t>
            </a:r>
            <a:endParaRPr lang="en-US" sz="2400" dirty="0"/>
          </a:p>
          <a:p>
            <a:pPr lvl="1"/>
            <a:r>
              <a:rPr lang="en-US" dirty="0"/>
              <a:t>Spin-polarized low-energy electron microscope (</a:t>
            </a:r>
            <a:r>
              <a:rPr lang="en-US" u="sng" dirty="0">
                <a:hlinkClick r:id="rId2" tooltip="SPLEEM"/>
              </a:rPr>
              <a:t>SPLEEM</a:t>
            </a:r>
            <a:r>
              <a:rPr lang="en-US" dirty="0"/>
              <a:t>)</a:t>
            </a:r>
            <a:endParaRPr lang="en-US" sz="2000" dirty="0"/>
          </a:p>
          <a:p>
            <a:pPr lvl="1"/>
            <a:r>
              <a:rPr lang="en-US" dirty="0"/>
              <a:t>Reflection electron microscope(REM) </a:t>
            </a:r>
            <a:endParaRPr lang="en-US" sz="2000" dirty="0"/>
          </a:p>
          <a:p>
            <a:pPr lvl="1"/>
            <a:r>
              <a:rPr lang="en-US" dirty="0"/>
              <a:t>Transmission Electron Microscope(TEM)</a:t>
            </a:r>
            <a:endParaRPr lang="en-US" sz="2000" dirty="0"/>
          </a:p>
          <a:p>
            <a:pPr lvl="1"/>
            <a:r>
              <a:rPr lang="en-US" dirty="0"/>
              <a:t>Scanning Electron Microscope(SEM)</a:t>
            </a:r>
            <a:endParaRPr lang="en-US" sz="2000" dirty="0"/>
          </a:p>
          <a:p>
            <a:pPr lvl="0"/>
            <a:r>
              <a:rPr lang="en-US" b="1" dirty="0"/>
              <a:t>Latest Techniques in Microscopy </a:t>
            </a:r>
            <a:endParaRPr lang="en-US" sz="2400" dirty="0"/>
          </a:p>
          <a:p>
            <a:pPr lvl="1"/>
            <a:r>
              <a:rPr lang="en-US" dirty="0"/>
              <a:t>Confocal Microscopy </a:t>
            </a:r>
            <a:endParaRPr lang="en-US" sz="2000" dirty="0"/>
          </a:p>
          <a:p>
            <a:pPr lvl="1"/>
            <a:r>
              <a:rPr lang="en-US" dirty="0"/>
              <a:t>Confocal laser scanning microscopy (CLSM or LSCM)</a:t>
            </a:r>
            <a:endParaRPr lang="en-US" sz="2000" dirty="0"/>
          </a:p>
          <a:p>
            <a:pPr lvl="1"/>
            <a:r>
              <a:rPr lang="en-US" dirty="0"/>
              <a:t>Scanning Probe Microscopy</a:t>
            </a:r>
            <a:endParaRPr lang="en-US" sz="2000" dirty="0"/>
          </a:p>
          <a:p>
            <a:pPr lvl="1"/>
            <a:r>
              <a:rPr lang="en-US" dirty="0"/>
              <a:t>Atomic force microscopy (AFM) or scanning force microscopy (</a:t>
            </a:r>
            <a:r>
              <a:rPr lang="en-US" dirty="0" smtClean="0"/>
              <a:t>SFM)</a:t>
            </a:r>
            <a:endParaRPr lang="en-US" sz="2000" dirty="0"/>
          </a:p>
          <a:p>
            <a:pPr lvl="1"/>
            <a:r>
              <a:rPr lang="en-US" dirty="0" smtClean="0"/>
              <a:t>Handheld </a:t>
            </a:r>
            <a:r>
              <a:rPr lang="en-US" dirty="0"/>
              <a:t>Digital Microscopes</a:t>
            </a:r>
          </a:p>
        </p:txBody>
      </p:sp>
    </p:spTree>
    <p:extLst>
      <p:ext uri="{BB962C8B-B14F-4D97-AF65-F5344CB8AC3E}">
        <p14:creationId xmlns:p14="http://schemas.microsoft.com/office/powerpoint/2010/main" val="324381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LIGHT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MICROSCOPES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06532" cy="4351338"/>
          </a:xfrm>
        </p:spPr>
        <p:txBody>
          <a:bodyPr/>
          <a:lstStyle/>
          <a:p>
            <a:r>
              <a:rPr lang="en-US" b="1" dirty="0"/>
              <a:t>Compound </a:t>
            </a:r>
            <a:r>
              <a:rPr lang="en-US" dirty="0"/>
              <a:t>(high power microscopes),</a:t>
            </a:r>
          </a:p>
          <a:p>
            <a:r>
              <a:rPr lang="en-US" b="1" dirty="0" smtClean="0"/>
              <a:t>Stereo </a:t>
            </a:r>
            <a:r>
              <a:rPr lang="en-US" dirty="0"/>
              <a:t>or dissecting (low power microscopes).</a:t>
            </a:r>
          </a:p>
          <a:p>
            <a:endParaRPr lang="en-US" dirty="0"/>
          </a:p>
        </p:txBody>
      </p:sp>
      <p:pic>
        <p:nvPicPr>
          <p:cNvPr id="4" name="Picture 3" descr="stereo_detai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47" y="1189887"/>
            <a:ext cx="5257800" cy="5449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73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BRIGHT FIELD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MICROSCOPY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Simplest of </a:t>
            </a:r>
            <a:r>
              <a:rPr lang="en-US" dirty="0"/>
              <a:t>all the </a:t>
            </a:r>
            <a:r>
              <a:rPr lang="en-US" dirty="0">
                <a:hlinkClick r:id="rId2" tooltip="Optical microscopy"/>
              </a:rPr>
              <a:t>optical microscopy</a:t>
            </a:r>
            <a:r>
              <a:rPr lang="en-US" dirty="0"/>
              <a:t> </a:t>
            </a:r>
            <a:r>
              <a:rPr lang="en-US" dirty="0">
                <a:hlinkClick r:id="rId3" tooltip="Illumination (lighting)"/>
              </a:rPr>
              <a:t>illumination</a:t>
            </a:r>
            <a:r>
              <a:rPr lang="en-US" dirty="0"/>
              <a:t> </a:t>
            </a:r>
            <a:r>
              <a:rPr lang="en-US" dirty="0" smtClean="0"/>
              <a:t>techniques</a:t>
            </a:r>
          </a:p>
          <a:p>
            <a:r>
              <a:rPr lang="en-US" dirty="0" smtClean="0"/>
              <a:t>Illuminated from </a:t>
            </a:r>
            <a:r>
              <a:rPr lang="en-US" dirty="0"/>
              <a:t>below and observed from </a:t>
            </a:r>
            <a:r>
              <a:rPr lang="en-US" dirty="0" smtClean="0"/>
              <a:t>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8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DARK FIELD MICROSCOPY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44533" cy="4351338"/>
          </a:xfrm>
        </p:spPr>
        <p:txBody>
          <a:bodyPr/>
          <a:lstStyle/>
          <a:p>
            <a:r>
              <a:rPr lang="en-US" dirty="0" smtClean="0"/>
              <a:t>Live and unstained biological samples </a:t>
            </a:r>
            <a:endParaRPr lang="en-US" dirty="0"/>
          </a:p>
        </p:txBody>
      </p:sp>
      <p:pic>
        <p:nvPicPr>
          <p:cNvPr id="4" name="Picture 3" descr="C:\micros\800px-Dark_Field_Microscope.png"/>
          <p:cNvPicPr/>
          <p:nvPr/>
        </p:nvPicPr>
        <p:blipFill rotWithShape="1"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t="7164" r="13894" b="2221"/>
          <a:stretch/>
        </p:blipFill>
        <p:spPr bwMode="auto">
          <a:xfrm>
            <a:off x="4984124" y="1403796"/>
            <a:ext cx="6748530" cy="5357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78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PHASE CONTRAST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0932" cy="4351338"/>
          </a:xfrm>
        </p:spPr>
        <p:txBody>
          <a:bodyPr/>
          <a:lstStyle/>
          <a:p>
            <a:r>
              <a:rPr lang="en-US" dirty="0" smtClean="0"/>
              <a:t>Differences in </a:t>
            </a:r>
            <a:r>
              <a:rPr lang="en-US" dirty="0"/>
              <a:t>the phase of light transmitted or reflected by a specimen to form distinct, contrasting images of different parts of the specimen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Picture 3" descr="Untitled"/>
          <p:cNvPicPr/>
          <p:nvPr/>
        </p:nvPicPr>
        <p:blipFill>
          <a:blip r:embed="rId2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1" y="1027906"/>
            <a:ext cx="6078827" cy="5694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49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POLARIZING MICROSCOPY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14" t="27895" r="33082" b="12614"/>
          <a:stretch/>
        </p:blipFill>
        <p:spPr>
          <a:xfrm>
            <a:off x="5030374" y="1429555"/>
            <a:ext cx="6323426" cy="52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7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DIFFERENTIAL INTERFERENCE CONTRAST MICROSCOPY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8510" cy="4351338"/>
          </a:xfrm>
        </p:spPr>
        <p:txBody>
          <a:bodyPr/>
          <a:lstStyle/>
          <a:p>
            <a:r>
              <a:rPr lang="en-US" u="sng" dirty="0" err="1">
                <a:hlinkClick r:id="rId2" tooltip="Georges Nomarski"/>
              </a:rPr>
              <a:t>Nomarski</a:t>
            </a:r>
            <a:r>
              <a:rPr lang="en-US" b="1" dirty="0"/>
              <a:t> Interference Contrast</a:t>
            </a:r>
            <a:r>
              <a:rPr lang="en-US" dirty="0"/>
              <a:t> (</a:t>
            </a:r>
            <a:r>
              <a:rPr lang="en-US" b="1" dirty="0"/>
              <a:t>NIC</a:t>
            </a:r>
            <a:r>
              <a:rPr lang="en-US" dirty="0"/>
              <a:t>) or </a:t>
            </a:r>
            <a:r>
              <a:rPr lang="en-US" b="1" dirty="0" err="1"/>
              <a:t>Nomarski</a:t>
            </a:r>
            <a:r>
              <a:rPr lang="en-US" b="1" dirty="0"/>
              <a:t> microscopy</a:t>
            </a:r>
            <a:r>
              <a:rPr lang="en-US" dirty="0"/>
              <a:t>, is an </a:t>
            </a:r>
            <a:r>
              <a:rPr lang="en-US" u="sng" dirty="0">
                <a:hlinkClick r:id="rId3" tooltip="Optical microscopy"/>
              </a:rPr>
              <a:t>optical microscopy</a:t>
            </a:r>
            <a:r>
              <a:rPr lang="en-US" dirty="0"/>
              <a:t> </a:t>
            </a:r>
            <a:r>
              <a:rPr lang="en-US" u="sng" dirty="0">
                <a:hlinkClick r:id="rId4" tooltip="Lighting"/>
              </a:rPr>
              <a:t>illumination</a:t>
            </a:r>
            <a:r>
              <a:rPr lang="en-US" dirty="0"/>
              <a:t> technique used to enhance the </a:t>
            </a:r>
            <a:r>
              <a:rPr lang="en-US" u="sng" dirty="0">
                <a:hlinkClick r:id="rId5" tooltip="Contrast (vision)"/>
              </a:rPr>
              <a:t>contrast</a:t>
            </a:r>
            <a:r>
              <a:rPr lang="en-US" dirty="0"/>
              <a:t> in unstained, transparent </a:t>
            </a:r>
            <a:r>
              <a:rPr lang="en-US" u="sng" dirty="0">
                <a:hlinkClick r:id="rId6" tooltip="Samples"/>
              </a:rPr>
              <a:t>samples</a:t>
            </a:r>
            <a:endParaRPr lang="en-US" dirty="0"/>
          </a:p>
        </p:txBody>
      </p:sp>
      <p:pic>
        <p:nvPicPr>
          <p:cNvPr id="4" name="Picture 3" descr="F6"/>
          <p:cNvPicPr/>
          <p:nvPr/>
        </p:nvPicPr>
        <p:blipFill>
          <a:blip r:embed="rId7" cstate="print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115" y="1690688"/>
            <a:ext cx="4886660" cy="503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72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232</Words>
  <Application>Microsoft Office PowerPoint</Application>
  <PresentationFormat>Widescreen</PresentationFormat>
  <Paragraphs>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Office Theme</vt:lpstr>
      <vt:lpstr>Microscopy </vt:lpstr>
      <vt:lpstr>MICROSCOPE</vt:lpstr>
      <vt:lpstr>TYPES OF MICRSOCPE</vt:lpstr>
      <vt:lpstr>LIGHT MICROSCOPES</vt:lpstr>
      <vt:lpstr>BRIGHT FIELD MICROSCOPY</vt:lpstr>
      <vt:lpstr>DARK FIELD MICROSCOPY </vt:lpstr>
      <vt:lpstr>PHASE CONTRAST </vt:lpstr>
      <vt:lpstr>POLARIZING MICROSCOPY </vt:lpstr>
      <vt:lpstr>DIFFERENTIAL INTERFERENCE CONTRAST MICROSCOPY</vt:lpstr>
      <vt:lpstr>FLUORESCENCE MICROSCOPE </vt:lpstr>
      <vt:lpstr>METALLURGICAL</vt:lpstr>
      <vt:lpstr>ELECTRON MICROSCOPE</vt:lpstr>
      <vt:lpstr>SCANNING ELECTRON MICROSCOPE (SEM)</vt:lpstr>
      <vt:lpstr>REFLECTION ELECTRON MICROSCOPE</vt:lpstr>
      <vt:lpstr>CONFOCAL MICROSCOPY</vt:lpstr>
      <vt:lpstr>CONFOCAL LASER SCANNING MICROSCOPY </vt:lpstr>
      <vt:lpstr>SCANNING PROBE MICROSCOPY </vt:lpstr>
      <vt:lpstr>ATOMIC FORCE MICROSCOPY </vt:lpstr>
      <vt:lpstr>Handheld Digital Microscope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Microscopy </dc:title>
  <dc:creator>RESEARCHER</dc:creator>
  <cp:lastModifiedBy>RESEARCHER</cp:lastModifiedBy>
  <cp:revision>46</cp:revision>
  <dcterms:created xsi:type="dcterms:W3CDTF">2018-10-09T13:37:48Z</dcterms:created>
  <dcterms:modified xsi:type="dcterms:W3CDTF">2018-10-10T02:18:56Z</dcterms:modified>
</cp:coreProperties>
</file>