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  <p:sldId id="257" r:id="rId3"/>
    <p:sldId id="258" r:id="rId4"/>
    <p:sldId id="261" r:id="rId5"/>
    <p:sldId id="262" r:id="rId6"/>
    <p:sldId id="263" r:id="rId7"/>
    <p:sldId id="264" r:id="rId8"/>
    <p:sldId id="266" r:id="rId9"/>
    <p:sldId id="267" r:id="rId10"/>
    <p:sldId id="282" r:id="rId11"/>
    <p:sldId id="269" r:id="rId12"/>
    <p:sldId id="270" r:id="rId13"/>
  </p:sldIdLst>
  <p:sldSz cx="9144000" cy="6858000" type="screen4x3"/>
  <p:notesSz cx="9144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12700">
              <a:lnSpc>
                <a:spcPts val="1630"/>
              </a:lnSpc>
            </a:pPr>
            <a:r>
              <a:rPr dirty="0"/>
              <a:t>Mediator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 u="sng">
                <a:solidFill>
                  <a:srgbClr val="454545"/>
                </a:solidFill>
                <a:latin typeface="Monotype Corsiva" panose="03010101010201010101"/>
                <a:cs typeface="Monotype Corsiva" panose="03010101010201010101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12700">
              <a:lnSpc>
                <a:spcPts val="1630"/>
              </a:lnSpc>
            </a:pPr>
            <a:r>
              <a:rPr dirty="0"/>
              <a:t>Mediator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 u="sng">
                <a:solidFill>
                  <a:srgbClr val="454545"/>
                </a:solidFill>
                <a:latin typeface="Monotype Corsiva" panose="03010101010201010101"/>
                <a:cs typeface="Monotype Corsiva" panose="03010101010201010101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12700">
              <a:lnSpc>
                <a:spcPts val="1630"/>
              </a:lnSpc>
            </a:pPr>
            <a:r>
              <a:rPr dirty="0"/>
              <a:t>Mediator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 u="sng">
                <a:solidFill>
                  <a:srgbClr val="454545"/>
                </a:solidFill>
                <a:latin typeface="Monotype Corsiva" panose="03010101010201010101"/>
                <a:cs typeface="Monotype Corsiva" panose="03010101010201010101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12700">
              <a:lnSpc>
                <a:spcPts val="1630"/>
              </a:lnSpc>
            </a:pPr>
            <a:r>
              <a:rPr dirty="0"/>
              <a:t>Mediator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05510" y="3648709"/>
            <a:ext cx="7315200" cy="1278890"/>
          </a:xfrm>
          <a:custGeom>
            <a:avLst/>
            <a:gdLst/>
            <a:ahLst/>
            <a:cxnLst/>
            <a:rect l="l" t="t" r="r" b="b"/>
            <a:pathLst>
              <a:path w="7315200" h="1278889">
                <a:moveTo>
                  <a:pt x="3657600" y="1278889"/>
                </a:moveTo>
                <a:lnTo>
                  <a:pt x="0" y="1278889"/>
                </a:lnTo>
                <a:lnTo>
                  <a:pt x="0" y="0"/>
                </a:lnTo>
                <a:lnTo>
                  <a:pt x="7315200" y="0"/>
                </a:lnTo>
                <a:lnTo>
                  <a:pt x="7315200" y="1278889"/>
                </a:lnTo>
                <a:lnTo>
                  <a:pt x="3657600" y="1278889"/>
                </a:lnTo>
                <a:close/>
              </a:path>
            </a:pathLst>
          </a:custGeom>
          <a:ln w="6469">
            <a:solidFill>
              <a:srgbClr val="2CA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4400" y="5048250"/>
            <a:ext cx="7315200" cy="685800"/>
          </a:xfrm>
          <a:custGeom>
            <a:avLst/>
            <a:gdLst/>
            <a:ahLst/>
            <a:cxnLst/>
            <a:rect l="l" t="t" r="r" b="b"/>
            <a:pathLst>
              <a:path w="7315200" h="685800">
                <a:moveTo>
                  <a:pt x="3657600" y="685800"/>
                </a:moveTo>
                <a:lnTo>
                  <a:pt x="0" y="685800"/>
                </a:lnTo>
                <a:lnTo>
                  <a:pt x="0" y="0"/>
                </a:lnTo>
                <a:lnTo>
                  <a:pt x="7315200" y="0"/>
                </a:lnTo>
                <a:lnTo>
                  <a:pt x="7315200" y="685800"/>
                </a:lnTo>
                <a:lnTo>
                  <a:pt x="3657600" y="685800"/>
                </a:lnTo>
                <a:close/>
              </a:path>
            </a:pathLst>
          </a:custGeom>
          <a:ln w="6469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12700">
              <a:lnSpc>
                <a:spcPts val="1630"/>
              </a:lnSpc>
            </a:pPr>
            <a:r>
              <a:rPr dirty="0"/>
              <a:t>Mediator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2324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8928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5531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2263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8866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9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5471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207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8678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5283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120139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18618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25221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31826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3843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45033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51765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583689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64972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71577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78181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8478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91388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98120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204723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211327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217932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224536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23114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237871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244475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251078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257682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264287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270891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277622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284226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29083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297433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304037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310642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317246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323977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330580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33718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343789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350392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356997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3637279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370332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376935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38354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390144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396747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403479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4100829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416687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423290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42989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436499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443102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449834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456437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463042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469645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47625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482854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489585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496189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3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502792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509397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516000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52260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529209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535940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542544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549147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555752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562355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56896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5756909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58229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588899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595502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602107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608710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615442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6220459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62865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635254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641857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648462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655065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6617969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668400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67500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681609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688213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694816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701548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08151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714755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72136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727964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734568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741299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747903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754506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761110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76771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774319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780923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787654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794258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800861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807465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814070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820674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8274050" y="6353809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829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834009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840613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847216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8538209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8604250" y="63538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8671559" y="6353809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524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8671559" y="1143000"/>
            <a:ext cx="15240" cy="0"/>
          </a:xfrm>
          <a:custGeom>
            <a:avLst/>
            <a:gdLst/>
            <a:ahLst/>
            <a:cxnLst/>
            <a:rect l="l" t="t" r="r" b="b"/>
            <a:pathLst>
              <a:path w="15240">
                <a:moveTo>
                  <a:pt x="0" y="0"/>
                </a:moveTo>
                <a:lnTo>
                  <a:pt x="15240" y="0"/>
                </a:lnTo>
              </a:path>
            </a:pathLst>
          </a:custGeom>
          <a:ln w="8890">
            <a:solidFill>
              <a:srgbClr val="D91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453390" y="6432550"/>
            <a:ext cx="120650" cy="190500"/>
          </a:xfrm>
          <a:custGeom>
            <a:avLst/>
            <a:gdLst/>
            <a:ahLst/>
            <a:cxnLst/>
            <a:rect l="l" t="t" r="r" b="b"/>
            <a:pathLst>
              <a:path w="120650" h="190500">
                <a:moveTo>
                  <a:pt x="0" y="0"/>
                </a:moveTo>
                <a:lnTo>
                  <a:pt x="0" y="190500"/>
                </a:lnTo>
                <a:lnTo>
                  <a:pt x="120650" y="95250"/>
                </a:lnTo>
                <a:lnTo>
                  <a:pt x="0" y="0"/>
                </a:lnTo>
                <a:close/>
              </a:path>
            </a:pathLst>
          </a:custGeom>
          <a:solidFill>
            <a:srgbClr val="D91E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596900"/>
            <a:ext cx="825500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 u="sng">
                <a:solidFill>
                  <a:srgbClr val="454545"/>
                </a:solidFill>
                <a:latin typeface="Monotype Corsiva" panose="03010101010201010101"/>
                <a:cs typeface="Monotype Corsiva" panose="03010101010201010101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359" y="1613361"/>
            <a:ext cx="7955280" cy="3930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89170" y="6410000"/>
            <a:ext cx="1534795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12700">
              <a:lnSpc>
                <a:spcPts val="1630"/>
              </a:lnSpc>
            </a:pPr>
            <a:r>
              <a:rPr dirty="0"/>
              <a:t>Mediator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76909" y="6410000"/>
            <a:ext cx="139700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454545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8210" y="661670"/>
            <a:ext cx="7772400" cy="984885"/>
          </a:xfrm>
        </p:spPr>
        <p:txBody>
          <a:bodyPr/>
          <a:lstStyle/>
          <a:p>
            <a:r>
              <a:rPr lang="en-US" b="1" i="0" u="none" spc="-5" dirty="0">
                <a:solidFill>
                  <a:srgbClr val="0F5666"/>
                </a:solidFill>
                <a:latin typeface="+mj-lt"/>
                <a:cs typeface="+mj-lt"/>
                <a:sym typeface="+mn-ea"/>
              </a:rPr>
              <a:t>    </a:t>
            </a:r>
            <a:r>
              <a:rPr lang="en-US" b="1" i="0" u="none" spc="-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 </a:t>
            </a:r>
            <a:r>
              <a:rPr b="1" i="0" u="none" spc="-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Mediator Design</a:t>
            </a:r>
            <a:r>
              <a:rPr b="1" i="0" u="none" spc="-8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 </a:t>
            </a:r>
            <a:r>
              <a:rPr b="1" i="0" u="none" spc="-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Pattern</a:t>
            </a:r>
            <a:r>
              <a:rPr b="1" i="0" u="none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(</a:t>
            </a:r>
            <a:r>
              <a:rPr b="1" i="0" u="none" spc="-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Be</a:t>
            </a:r>
            <a:r>
              <a:rPr b="1" i="0" u="none" spc="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h</a:t>
            </a:r>
            <a:r>
              <a:rPr b="1" i="0" u="none" spc="-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av</a:t>
            </a:r>
            <a:r>
              <a:rPr b="1" i="0" u="none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i</a:t>
            </a:r>
            <a:r>
              <a:rPr b="1" i="0" u="none" spc="-5" dirty="0">
                <a:solidFill>
                  <a:schemeClr val="tx1"/>
                </a:solidFill>
                <a:latin typeface="+mj-lt"/>
                <a:cs typeface="+mj-lt"/>
                <a:sym typeface="+mn-ea"/>
              </a:rPr>
              <a:t>oral)</a:t>
            </a:r>
            <a:br>
              <a:rPr b="1" i="0" u="none">
                <a:latin typeface="+mj-lt"/>
                <a:cs typeface="+mj-lt"/>
              </a:rPr>
            </a:br>
            <a:endParaRPr lang="en-US" i="0" u="none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467485" y="2033905"/>
            <a:ext cx="6400800" cy="553998"/>
          </a:xfrm>
        </p:spPr>
        <p:txBody>
          <a:bodyPr/>
          <a:lstStyle/>
          <a:p>
            <a:r>
              <a:rPr lang="en-US" dirty="0"/>
              <a:t>          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143000" y="1981200"/>
            <a:ext cx="6934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43000" y="1943100"/>
            <a:ext cx="0" cy="4076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43000" y="6019800"/>
            <a:ext cx="6934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77200" y="1981200"/>
            <a:ext cx="0" cy="403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596900"/>
            <a:ext cx="8255000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lang="en-US" b="1" i="0" spc="-5" dirty="0">
                <a:solidFill>
                  <a:schemeClr val="tx1"/>
                </a:solidFill>
                <a:latin typeface="+mj-lt"/>
                <a:cs typeface="+mj-lt"/>
              </a:rPr>
              <a:t>Related Pattern</a:t>
            </a:r>
            <a:r>
              <a:rPr spc="-5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4500" y="1330960"/>
            <a:ext cx="8242300" cy="738505"/>
          </a:xfrm>
        </p:spPr>
        <p:txBody>
          <a:bodyPr wrap="square"/>
          <a:lstStyle/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en-US" sz="2400"/>
              <a:t>Façade</a:t>
            </a:r>
          </a:p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en-US" sz="2400"/>
              <a:t>Observer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5460" y="3121025"/>
            <a:ext cx="4286885" cy="615315"/>
          </a:xfrm>
        </p:spPr>
        <p:txBody>
          <a:bodyPr wrap="square"/>
          <a:lstStyle/>
          <a:p>
            <a:pPr lvl="1" indent="0">
              <a:buFont typeface="Arial" panose="020B0604020202020204" pitchFamily="34" charset="0"/>
              <a:buNone/>
            </a:pPr>
            <a:r>
              <a:rPr lang="en-US" sz="4000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596900"/>
            <a:ext cx="8210550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i="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b="1" i="0" spc="-5" dirty="0">
                <a:solidFill>
                  <a:schemeClr val="tx1"/>
                </a:solidFill>
                <a:latin typeface="+mj-lt"/>
                <a:cs typeface="+mj-lt"/>
              </a:rPr>
              <a:t>Intent</a:t>
            </a:r>
            <a:r>
              <a:rPr spc="-5" dirty="0"/>
              <a:t>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/>
              <a:t>Mediator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8990" y="1724659"/>
            <a:ext cx="7416165" cy="4478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96900" algn="just">
              <a:lnSpc>
                <a:spcPct val="100000"/>
              </a:lnSpc>
              <a:spcBef>
                <a:spcPts val="100"/>
              </a:spcBef>
            </a:pPr>
            <a:r>
              <a:rPr sz="2600" i="1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Object Behavioral </a:t>
            </a:r>
            <a:r>
              <a:rPr sz="26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an </a:t>
            </a:r>
            <a:r>
              <a:rPr sz="26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object </a:t>
            </a:r>
            <a:r>
              <a:rPr sz="26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that encapsulates how a  set of </a:t>
            </a:r>
            <a:r>
              <a:rPr sz="26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objects, which </a:t>
            </a:r>
            <a:r>
              <a:rPr sz="26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can </a:t>
            </a:r>
            <a:r>
              <a:rPr sz="26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interact </a:t>
            </a:r>
            <a:r>
              <a:rPr sz="26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and </a:t>
            </a:r>
            <a:r>
              <a:rPr sz="26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refer each other  </a:t>
            </a:r>
            <a:r>
              <a:rPr sz="26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independently.</a:t>
            </a:r>
          </a:p>
          <a:p>
            <a:pPr marL="12700" marR="5080" indent="596900" algn="just">
              <a:lnSpc>
                <a:spcPct val="100000"/>
              </a:lnSpc>
              <a:spcBef>
                <a:spcPts val="100"/>
              </a:spcBef>
            </a:pPr>
            <a:endParaRPr sz="2600" dirty="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  <a:p>
            <a:pPr marL="12700" marR="5080" indent="596900" algn="just">
              <a:lnSpc>
                <a:spcPct val="100000"/>
              </a:lnSpc>
              <a:spcBef>
                <a:spcPts val="100"/>
              </a:spcBef>
            </a:pPr>
            <a:r>
              <a:rPr lang="en-US" sz="26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It handles communication between the objects and support maintainability by providing loose coupling.</a:t>
            </a:r>
            <a:endParaRPr sz="2600" dirty="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  <a:p>
            <a:pPr marL="12700" marR="5080" indent="596900" algn="just">
              <a:lnSpc>
                <a:spcPct val="100000"/>
              </a:lnSpc>
              <a:spcBef>
                <a:spcPts val="100"/>
              </a:spcBef>
            </a:pPr>
            <a:endParaRPr sz="2600" b="1" dirty="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  <a:p>
            <a:pPr marL="12700" marR="5080" indent="596900" algn="just">
              <a:lnSpc>
                <a:spcPct val="100000"/>
              </a:lnSpc>
              <a:spcBef>
                <a:spcPts val="100"/>
              </a:spcBef>
            </a:pPr>
            <a:endParaRPr sz="2600" b="1">
              <a:latin typeface="+mj-lt"/>
              <a:cs typeface="+mj-lt"/>
            </a:endParaRPr>
          </a:p>
          <a:p>
            <a:pPr marL="12700" marR="5080" indent="596900" algn="just">
              <a:lnSpc>
                <a:spcPct val="100000"/>
              </a:lnSpc>
              <a:spcBef>
                <a:spcPts val="100"/>
              </a:spcBef>
            </a:pPr>
            <a:endParaRPr sz="2600" dirty="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596900"/>
            <a:ext cx="8210550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b="1" i="0" spc="-5" dirty="0">
                <a:solidFill>
                  <a:schemeClr val="tx1"/>
                </a:solidFill>
                <a:latin typeface="+mj-lt"/>
                <a:cs typeface="+mj-lt"/>
              </a:rPr>
              <a:t>Motivation</a:t>
            </a:r>
            <a:r>
              <a:rPr i="0" spc="-5" dirty="0">
                <a:solidFill>
                  <a:schemeClr val="tx1"/>
                </a:solidFill>
                <a:latin typeface="+mj-lt"/>
                <a:cs typeface="+mj-lt"/>
              </a:rPr>
              <a:t>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789170" y="6410000"/>
            <a:ext cx="1534795" cy="208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/>
              <a:t>Mediaor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1655" y="1628140"/>
            <a:ext cx="8061325" cy="459549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535"/>
              </a:spcBef>
            </a:pPr>
            <a:r>
              <a:rPr sz="2400" b="1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Requirement of </a:t>
            </a:r>
            <a:r>
              <a:rPr sz="2400" b="1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system</a:t>
            </a:r>
            <a:r>
              <a:rPr sz="2400" b="1" spc="229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400" b="1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–</a:t>
            </a:r>
            <a:endParaRPr sz="240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  <a:p>
            <a:pPr marL="775970" marR="132715" indent="-255270">
              <a:lnSpc>
                <a:spcPct val="100000"/>
              </a:lnSpc>
              <a:spcBef>
                <a:spcPts val="400"/>
              </a:spcBef>
              <a:tabLst>
                <a:tab pos="775335" algn="l"/>
              </a:tabLst>
            </a:pPr>
            <a:r>
              <a:rPr sz="22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system needs objects to communicate with each other and  should </a:t>
            </a:r>
            <a:r>
              <a:rPr sz="22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be </a:t>
            </a: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able to share properties </a:t>
            </a:r>
            <a:r>
              <a:rPr sz="22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each</a:t>
            </a:r>
            <a:r>
              <a:rPr sz="2200" spc="-1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other</a:t>
            </a:r>
            <a:r>
              <a:rPr lang="en-US"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.</a:t>
            </a:r>
          </a:p>
          <a:p>
            <a:pPr marL="775970" marR="132715" indent="-255270">
              <a:lnSpc>
                <a:spcPct val="100000"/>
              </a:lnSpc>
              <a:spcBef>
                <a:spcPts val="400"/>
              </a:spcBef>
              <a:tabLst>
                <a:tab pos="775335" algn="l"/>
              </a:tabLst>
            </a:pPr>
            <a:endParaRPr sz="2950" b="1">
              <a:solidFill>
                <a:schemeClr val="tx1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Desired </a:t>
            </a:r>
            <a:r>
              <a:rPr sz="2400" b="1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system will </a:t>
            </a:r>
            <a:r>
              <a:rPr sz="2400" b="1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have</a:t>
            </a:r>
            <a:r>
              <a:rPr sz="2400" b="1" spc="22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400" b="1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–</a:t>
            </a:r>
            <a:endParaRPr sz="240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  <a:p>
            <a:pPr marL="520700">
              <a:lnSpc>
                <a:spcPct val="100000"/>
              </a:lnSpc>
              <a:spcBef>
                <a:spcPts val="400"/>
              </a:spcBef>
              <a:tabLst>
                <a:tab pos="775335" algn="l"/>
              </a:tabLst>
            </a:pP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Different objects which can communicate with each</a:t>
            </a:r>
            <a:r>
              <a:rPr sz="2200" spc="3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other.</a:t>
            </a:r>
            <a:endParaRPr sz="2950">
              <a:solidFill>
                <a:schemeClr val="tx1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63500">
              <a:lnSpc>
                <a:spcPct val="100000"/>
              </a:lnSpc>
            </a:pPr>
            <a:r>
              <a:rPr sz="2400" b="1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Problem</a:t>
            </a:r>
            <a:r>
              <a:rPr sz="2400" b="1" spc="22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400" b="1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–</a:t>
            </a:r>
            <a:endParaRPr sz="240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  <a:p>
            <a:pPr marL="520700">
              <a:lnSpc>
                <a:spcPct val="100000"/>
              </a:lnSpc>
              <a:spcBef>
                <a:spcPts val="400"/>
              </a:spcBef>
              <a:tabLst>
                <a:tab pos="775335" algn="l"/>
              </a:tabLst>
            </a:pP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Object structure will have many connections between</a:t>
            </a:r>
            <a:r>
              <a:rPr sz="2200" spc="2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objects</a:t>
            </a:r>
            <a:endParaRPr sz="220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  <a:p>
            <a:pPr marL="520700">
              <a:lnSpc>
                <a:spcPct val="100000"/>
              </a:lnSpc>
              <a:spcBef>
                <a:spcPts val="400"/>
              </a:spcBef>
              <a:tabLst>
                <a:tab pos="775335" algn="l"/>
              </a:tabLst>
            </a:pP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Every object ends </a:t>
            </a:r>
            <a:r>
              <a:rPr sz="22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up </a:t>
            </a: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knowing about every</a:t>
            </a:r>
            <a:r>
              <a:rPr sz="2200" spc="-1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other.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596900"/>
            <a:ext cx="8210550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b="1" i="0" spc="-5" dirty="0">
                <a:solidFill>
                  <a:schemeClr val="tx1"/>
                </a:solidFill>
                <a:latin typeface="+mj-lt"/>
                <a:cs typeface="+mj-lt"/>
              </a:rPr>
              <a:t>Motivation</a:t>
            </a:r>
            <a:r>
              <a:rPr i="0" spc="-5" dirty="0">
                <a:latin typeface="+mj-lt"/>
                <a:cs typeface="+mj-lt"/>
              </a:rPr>
              <a:t>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789170" y="6410000"/>
            <a:ext cx="1534795" cy="208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/>
              <a:t>Mediaor Pattern</a:t>
            </a:r>
            <a:r>
              <a:rPr spc="-55" dirty="0"/>
              <a:t> </a:t>
            </a:r>
            <a:r>
              <a:rPr spc="-5" dirty="0"/>
              <a:t>_ap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4359" y="1613361"/>
            <a:ext cx="7846695" cy="285877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63500" indent="0">
              <a:lnSpc>
                <a:spcPct val="100000"/>
              </a:lnSpc>
              <a:spcBef>
                <a:spcPts val="535"/>
              </a:spcBef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  USE:</a:t>
            </a:r>
            <a:endParaRPr sz="2400" dirty="0">
              <a:solidFill>
                <a:schemeClr val="tx1"/>
              </a:solidFill>
              <a:latin typeface="Gill Sans MT" panose="020B0502020104020203"/>
              <a:cs typeface="Gill Sans MT" panose="020B0502020104020203"/>
            </a:endParaRPr>
          </a:p>
          <a:p>
            <a:pPr marL="406400" indent="-342900">
              <a:lnSpc>
                <a:spcPct val="100000"/>
              </a:lnSpc>
              <a:spcBef>
                <a:spcPts val="535"/>
              </a:spcBef>
              <a:buFont typeface="Arial" panose="020B0604020202020204" pitchFamily="34" charset="0"/>
              <a:buChar char="•"/>
            </a:pPr>
            <a:r>
              <a:rPr sz="24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When one or more objects must interact with several different objects.</a:t>
            </a:r>
          </a:p>
          <a:p>
            <a:pPr marL="406400" indent="-342900">
              <a:lnSpc>
                <a:spcPct val="100000"/>
              </a:lnSpc>
              <a:spcBef>
                <a:spcPts val="535"/>
              </a:spcBef>
              <a:buFont typeface="Arial" panose="020B0604020202020204" pitchFamily="34" charset="0"/>
              <a:buChar char="•"/>
            </a:pPr>
            <a:r>
              <a:rPr sz="24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When simple object need to communicate in complex ways.</a:t>
            </a:r>
          </a:p>
          <a:p>
            <a:pPr marL="406400" indent="-342900">
              <a:lnSpc>
                <a:spcPct val="100000"/>
              </a:lnSpc>
              <a:spcBef>
                <a:spcPts val="535"/>
              </a:spcBef>
              <a:buFont typeface="Arial" panose="020B0604020202020204" pitchFamily="34" charset="0"/>
              <a:buChar char="•"/>
            </a:pPr>
            <a:r>
              <a:rPr sz="2400" dirty="0">
                <a:solidFill>
                  <a:schemeClr val="tx1"/>
                </a:solidFill>
                <a:latin typeface="Gill Sans MT" panose="020B0502020104020203"/>
                <a:cs typeface="Gill Sans MT" panose="020B0502020104020203"/>
              </a:rPr>
              <a:t>When you want to reuse an object that frequently interacts with other objects.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b="1"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 Example- Problem</a:t>
            </a:r>
            <a:r>
              <a:rPr spc="-5" dirty="0"/>
              <a:t>	</a:t>
            </a:r>
          </a:p>
        </p:txBody>
      </p:sp>
      <p:pic>
        <p:nvPicPr>
          <p:cNvPr id="6" name="Content Placeholder 5" descr="mediator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4500" y="1250950"/>
            <a:ext cx="7440295" cy="49263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b="1" i="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b="1"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Example- Problem</a:t>
            </a:r>
            <a:r>
              <a:rPr spc="-5" dirty="0"/>
              <a:t>	</a:t>
            </a:r>
          </a:p>
        </p:txBody>
      </p:sp>
      <p:pic>
        <p:nvPicPr>
          <p:cNvPr id="4" name="Content Placeholder 3" descr="medi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4500" y="1228725"/>
            <a:ext cx="8627745" cy="49206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596900"/>
            <a:ext cx="8255000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b="1" i="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b="1"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Example- </a:t>
            </a:r>
            <a:r>
              <a:rPr lang="en-US" b="1"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Steps</a:t>
            </a:r>
            <a:r>
              <a:rPr spc="-5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-8255" y="1974215"/>
            <a:ext cx="8242300" cy="1477010"/>
          </a:xfrm>
        </p:spPr>
        <p:txBody>
          <a:bodyPr wrap="square"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The list box tells its director that it’s changed.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The director gets the selection from the list box.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The director passes the selection to the entry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Director takes action.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596900"/>
            <a:ext cx="8255000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b="1" i="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b="1"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General</a:t>
            </a:r>
            <a:r>
              <a:rPr b="1"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- </a:t>
            </a:r>
            <a:r>
              <a:rPr lang="en-US" b="1"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Steps</a:t>
            </a:r>
            <a:r>
              <a:rPr spc="-5" dirty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4" name="Content Placeholder 3" descr="med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4500" y="1487170"/>
            <a:ext cx="7634605" cy="38836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596900"/>
            <a:ext cx="8255000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97215" algn="l"/>
              </a:tabLst>
            </a:pPr>
            <a:r>
              <a:rPr b="1" i="0" spc="-8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 Participants</a:t>
            </a:r>
            <a:r>
              <a:rPr spc="-5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4500" y="1330960"/>
            <a:ext cx="8242300" cy="4431665"/>
          </a:xfrm>
        </p:spPr>
        <p:txBody>
          <a:bodyPr wrap="square"/>
          <a:lstStyle/>
          <a:p>
            <a:pPr lvl="1" indent="0">
              <a:buFont typeface="Arial" panose="020B0604020202020204" pitchFamily="34" charset="0"/>
              <a:buNone/>
            </a:pPr>
            <a:r>
              <a:rPr lang="en-US" sz="2400" b="1"/>
              <a:t>Mediator </a:t>
            </a:r>
            <a:endParaRPr lang="en-US" sz="2400"/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-defines an interface for communicating with Colleague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objects.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 b="1"/>
              <a:t>Concrete Mediator </a:t>
            </a:r>
            <a:endParaRPr lang="en-US" sz="2400"/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-implements cooperative behavior by coordinating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Colleague objects.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-knows and maintains its colleagues.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 b="1"/>
              <a:t>Colleague classes</a:t>
            </a:r>
            <a:endParaRPr lang="en-US" sz="2400"/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-each Colleague class knows its Mediator object.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-each colleague communicates with its mediator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whenever it would have otherwise communicated with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400"/>
              <a:t>another colleague.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Monotype Corsiva</vt:lpstr>
      <vt:lpstr>Times New Roman</vt:lpstr>
      <vt:lpstr>Office Theme</vt:lpstr>
      <vt:lpstr>     Mediator Design Pattern(Behavioral) </vt:lpstr>
      <vt:lpstr> Intent </vt:lpstr>
      <vt:lpstr> Motivation </vt:lpstr>
      <vt:lpstr> Motivation </vt:lpstr>
      <vt:lpstr> Example- Problem </vt:lpstr>
      <vt:lpstr> Example- Problem </vt:lpstr>
      <vt:lpstr> Example- Steps </vt:lpstr>
      <vt:lpstr> General- Steps </vt:lpstr>
      <vt:lpstr> Participants </vt:lpstr>
      <vt:lpstr>PowerPoint Presentation</vt:lpstr>
      <vt:lpstr>Related Pattern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Mediator Design Pattern(Behavioral) </dc:title>
  <dc:creator/>
  <cp:lastModifiedBy>asma khan</cp:lastModifiedBy>
  <cp:revision>7</cp:revision>
  <dcterms:created xsi:type="dcterms:W3CDTF">2020-04-29T10:00:00Z</dcterms:created>
  <dcterms:modified xsi:type="dcterms:W3CDTF">2020-05-02T15:57:20Z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2014-04-20T00:00:00Z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2020-04-29T00:00:00Z</vt:filetime>
  </property>
  <property fmtid="{D5CDD505-2E9C-101B-9397-08002B2CF9AE}" pid="5" name="KSOProductBuildVer">
    <vt:lpwstr>1033-11.2.0.9281</vt:lpwstr>
  </property>
</Properties>
</file>