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4"/>
    <p:restoredTop sz="94618"/>
  </p:normalViewPr>
  <p:slideViewPr>
    <p:cSldViewPr snapToGrid="0" snapToObjects="1">
      <p:cViewPr varScale="1">
        <p:scale>
          <a:sx n="90" d="100"/>
          <a:sy n="90" d="100"/>
        </p:scale>
        <p:origin x="54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660291-CCD3-D942-8C14-27D86BA77E90}" type="datetimeFigureOut">
              <a:rPr lang="pl-PL" smtClean="0"/>
              <a:t>04.12.2020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E5B222FB-471B-2F4E-B98C-8C1408E0C973}"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660291-CCD3-D942-8C14-27D86BA77E90}" type="datetimeFigureOut">
              <a:rPr lang="pl-PL" smtClean="0"/>
              <a:t>04.12.2020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E5B222FB-471B-2F4E-B98C-8C1408E0C97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660291-CCD3-D942-8C14-27D86BA77E90}" type="datetimeFigureOut">
              <a:rPr lang="pl-PL" smtClean="0"/>
              <a:t>04.12.2020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E5B222FB-471B-2F4E-B98C-8C1408E0C973}" type="slidenum">
              <a:rPr lang="pl-PL" smtClean="0"/>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660291-CCD3-D942-8C14-27D86BA77E90}" type="datetimeFigureOut">
              <a:rPr lang="pl-PL" smtClean="0"/>
              <a:t>04.12.2020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E5B222FB-471B-2F4E-B98C-8C1408E0C973}"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660291-CCD3-D942-8C14-27D86BA77E90}" type="datetimeFigureOut">
              <a:rPr lang="pl-PL" smtClean="0"/>
              <a:t>04.12.2020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E5B222FB-471B-2F4E-B98C-8C1408E0C973}" type="slidenum">
              <a:rPr lang="pl-PL" smtClean="0"/>
              <a:t>‹#›</a:t>
            </a:fld>
            <a:endParaRPr 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C660291-CCD3-D942-8C14-27D86BA77E90}" type="datetimeFigureOut">
              <a:rPr lang="pl-PL" smtClean="0"/>
              <a:t>04.12.2020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C660291-CCD3-D942-8C14-27D86BA77E90}" type="datetimeFigureOut">
              <a:rPr lang="pl-PL" smtClean="0"/>
              <a:t>04.12.2020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60291-CCD3-D942-8C14-27D86BA77E90}" type="datetimeFigureOut">
              <a:rPr lang="pl-PL" smtClean="0"/>
              <a:t>04.12.2020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C660291-CCD3-D942-8C14-27D86BA77E90}" type="datetimeFigureOut">
              <a:rPr lang="pl-PL" smtClean="0"/>
              <a:t>04.12.2020</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5B222FB-471B-2F4E-B98C-8C1408E0C973}"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60291-CCD3-D942-8C14-27D86BA77E90}" type="datetimeFigureOut">
              <a:rPr lang="pl-PL" smtClean="0"/>
              <a:t>04.12.2020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660291-CCD3-D942-8C14-27D86BA77E90}" type="datetimeFigureOut">
              <a:rPr lang="pl-PL" smtClean="0"/>
              <a:t>04.12.2020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E5B222FB-471B-2F4E-B98C-8C1408E0C973}"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660291-CCD3-D942-8C14-27D86BA77E90}" type="datetimeFigureOut">
              <a:rPr lang="pl-PL" smtClean="0"/>
              <a:t>04.12.2020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660291-CCD3-D942-8C14-27D86BA77E90}" type="datetimeFigureOut">
              <a:rPr lang="pl-PL" smtClean="0"/>
              <a:t>04.12.2020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60291-CCD3-D942-8C14-27D86BA77E90}" type="datetimeFigureOut">
              <a:rPr lang="pl-PL" smtClean="0"/>
              <a:t>04.12.2020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C660291-CCD3-D942-8C14-27D86BA77E90}" type="datetimeFigureOut">
              <a:rPr lang="pl-PL" smtClean="0"/>
              <a:t>04.12.2020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660291-CCD3-D942-8C14-27D86BA77E90}" type="datetimeFigureOut">
              <a:rPr lang="pl-PL" smtClean="0"/>
              <a:t>04.12.2020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660291-CCD3-D942-8C14-27D86BA77E90}" type="datetimeFigureOut">
              <a:rPr lang="pl-PL" smtClean="0"/>
              <a:t>04.12.2020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5B222FB-471B-2F4E-B98C-8C1408E0C973}"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C660291-CCD3-D942-8C14-27D86BA77E90}" type="datetimeFigureOut">
              <a:rPr lang="pl-PL" smtClean="0"/>
              <a:t>04.12.2020</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5B222FB-471B-2F4E-B98C-8C1408E0C973}" type="slidenum">
              <a:rPr lang="pl-PL" smtClean="0"/>
              <a:t>‹#›</a:t>
            </a:fld>
            <a:endParaRPr lang="pl-PL"/>
          </a:p>
        </p:txBody>
      </p:sp>
    </p:spTree>
    <p:extLst>
      <p:ext uri="{BB962C8B-B14F-4D97-AF65-F5344CB8AC3E}">
        <p14:creationId xmlns:p14="http://schemas.microsoft.com/office/powerpoint/2010/main" val="1602663694"/>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err="1"/>
              <a:t>Intelligence</a:t>
            </a:r>
            <a:r>
              <a:rPr lang="pl-PL" dirty="0"/>
              <a:t> and </a:t>
            </a:r>
            <a:r>
              <a:rPr lang="pl-PL" dirty="0" err="1"/>
              <a:t>intelligence</a:t>
            </a:r>
            <a:r>
              <a:rPr lang="pl-PL" dirty="0"/>
              <a:t> </a:t>
            </a:r>
            <a:r>
              <a:rPr lang="pl-PL" dirty="0" err="1"/>
              <a:t>assessment</a:t>
            </a:r>
            <a:endParaRPr lang="pl-PL" dirty="0"/>
          </a:p>
        </p:txBody>
      </p:sp>
      <p:sp>
        <p:nvSpPr>
          <p:cNvPr id="3" name="Subtitle 2"/>
          <p:cNvSpPr>
            <a:spLocks noGrp="1"/>
          </p:cNvSpPr>
          <p:nvPr>
            <p:ph type="subTitle" idx="1"/>
          </p:nvPr>
        </p:nvSpPr>
        <p:spPr/>
        <p:txBody>
          <a:bodyPr>
            <a:normAutofit/>
          </a:bodyPr>
          <a:lstStyle/>
          <a:p>
            <a:r>
              <a:rPr lang="en-US"/>
              <a:t>MSc-III </a:t>
            </a:r>
            <a:r>
              <a:rPr lang="pl-PL"/>
              <a:t>Psychology</a:t>
            </a:r>
            <a:endParaRPr lang="pl-PL" dirty="0"/>
          </a:p>
        </p:txBody>
      </p:sp>
    </p:spTree>
    <p:extLst>
      <p:ext uri="{BB962C8B-B14F-4D97-AF65-F5344CB8AC3E}">
        <p14:creationId xmlns:p14="http://schemas.microsoft.com/office/powerpoint/2010/main" val="1301902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Raymond Cattell (1963)</a:t>
            </a:r>
          </a:p>
        </p:txBody>
      </p:sp>
      <p:sp>
        <p:nvSpPr>
          <p:cNvPr id="3" name="Content Placeholder 2"/>
          <p:cNvSpPr>
            <a:spLocks noGrp="1"/>
          </p:cNvSpPr>
          <p:nvPr>
            <p:ph idx="1"/>
          </p:nvPr>
        </p:nvSpPr>
        <p:spPr>
          <a:xfrm>
            <a:off x="680321" y="2023672"/>
            <a:ext cx="9613861" cy="4242217"/>
          </a:xfrm>
        </p:spPr>
        <p:txBody>
          <a:bodyPr>
            <a:normAutofit/>
          </a:bodyPr>
          <a:lstStyle/>
          <a:p>
            <a:r>
              <a:rPr lang="en-US" dirty="0"/>
              <a:t>Proposed that general intelligence can be broken down to two relatively independent components</a:t>
            </a:r>
          </a:p>
          <a:p>
            <a:pPr lvl="1"/>
            <a:r>
              <a:rPr lang="en-US" dirty="0"/>
              <a:t>Crystallized intelligence</a:t>
            </a:r>
          </a:p>
          <a:p>
            <a:pPr lvl="2"/>
            <a:r>
              <a:rPr lang="en-US" dirty="0"/>
              <a:t>A knowledge a person has acquired</a:t>
            </a:r>
          </a:p>
          <a:p>
            <a:pPr lvl="2"/>
            <a:r>
              <a:rPr lang="en-US" dirty="0"/>
              <a:t>Ability to access that knowledge</a:t>
            </a:r>
          </a:p>
          <a:p>
            <a:pPr lvl="2"/>
            <a:r>
              <a:rPr lang="en-US" dirty="0"/>
              <a:t>Measured by tests of vocabulary, arithmetic and general information</a:t>
            </a:r>
          </a:p>
          <a:p>
            <a:pPr lvl="1"/>
            <a:r>
              <a:rPr lang="en-US" dirty="0"/>
              <a:t>CI helps to cope with life’s recurring concrete challenges</a:t>
            </a:r>
          </a:p>
          <a:p>
            <a:pPr lvl="1"/>
            <a:r>
              <a:rPr lang="en-US" dirty="0"/>
              <a:t>Fluid intelligence</a:t>
            </a:r>
          </a:p>
          <a:p>
            <a:pPr lvl="2"/>
            <a:r>
              <a:rPr lang="en-US" dirty="0"/>
              <a:t>Ability to recognize complex relationships</a:t>
            </a:r>
          </a:p>
          <a:p>
            <a:pPr lvl="2"/>
            <a:r>
              <a:rPr lang="en-US" dirty="0"/>
              <a:t>Ability to solve problems</a:t>
            </a:r>
          </a:p>
          <a:p>
            <a:pPr lvl="2"/>
            <a:r>
              <a:rPr lang="en-US" dirty="0"/>
              <a:t>Measure by test of block designs and spatial visualization</a:t>
            </a:r>
          </a:p>
          <a:p>
            <a:pPr lvl="1"/>
            <a:r>
              <a:rPr lang="en-US" dirty="0"/>
              <a:t>FI allows to solve novel, abstract issues</a:t>
            </a:r>
          </a:p>
        </p:txBody>
      </p:sp>
    </p:spTree>
    <p:extLst>
      <p:ext uri="{BB962C8B-B14F-4D97-AF65-F5344CB8AC3E}">
        <p14:creationId xmlns:p14="http://schemas.microsoft.com/office/powerpoint/2010/main" val="1948232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Paul Guilford (1961)</a:t>
            </a:r>
          </a:p>
        </p:txBody>
      </p:sp>
      <p:sp>
        <p:nvSpPr>
          <p:cNvPr id="3" name="Content Placeholder 2"/>
          <p:cNvSpPr>
            <a:spLocks noGrp="1"/>
          </p:cNvSpPr>
          <p:nvPr>
            <p:ph idx="1"/>
          </p:nvPr>
        </p:nvSpPr>
        <p:spPr/>
        <p:txBody>
          <a:bodyPr>
            <a:normAutofit fontScale="92500" lnSpcReduction="10000"/>
          </a:bodyPr>
          <a:lstStyle/>
          <a:p>
            <a:r>
              <a:rPr lang="en-US" dirty="0"/>
              <a:t>Structure of intellect model </a:t>
            </a:r>
            <a:r>
              <a:rPr lang="mr-IN" dirty="0"/>
              <a:t>–</a:t>
            </a:r>
            <a:r>
              <a:rPr lang="en-US" dirty="0"/>
              <a:t> three features of intelligence-related tasks</a:t>
            </a:r>
          </a:p>
          <a:p>
            <a:pPr marL="914400" lvl="1" indent="-457200">
              <a:buFont typeface="+mj-lt"/>
              <a:buAutoNum type="arabicPeriod"/>
            </a:pPr>
            <a:r>
              <a:rPr lang="en-US" dirty="0"/>
              <a:t>Content </a:t>
            </a:r>
            <a:r>
              <a:rPr lang="mr-IN" dirty="0"/>
              <a:t>–</a:t>
            </a:r>
            <a:r>
              <a:rPr lang="en-US" dirty="0"/>
              <a:t> type of information</a:t>
            </a:r>
          </a:p>
          <a:p>
            <a:pPr marL="914400" lvl="1" indent="-457200">
              <a:buFont typeface="+mj-lt"/>
              <a:buAutoNum type="arabicPeriod"/>
            </a:pPr>
            <a:r>
              <a:rPr lang="en-US" dirty="0"/>
              <a:t>Product </a:t>
            </a:r>
            <a:r>
              <a:rPr lang="mr-IN" dirty="0"/>
              <a:t>–</a:t>
            </a:r>
            <a:r>
              <a:rPr lang="en-US" dirty="0"/>
              <a:t> form in which information is represented</a:t>
            </a:r>
          </a:p>
          <a:p>
            <a:pPr marL="914400" lvl="1" indent="-457200">
              <a:buFont typeface="+mj-lt"/>
              <a:buAutoNum type="arabicPeriod"/>
            </a:pPr>
            <a:r>
              <a:rPr lang="en-US" dirty="0"/>
              <a:t>Operation </a:t>
            </a:r>
            <a:r>
              <a:rPr lang="mr-IN" dirty="0"/>
              <a:t>–</a:t>
            </a:r>
            <a:r>
              <a:rPr lang="en-US" dirty="0"/>
              <a:t> type of mental activity performed</a:t>
            </a:r>
          </a:p>
          <a:p>
            <a:pPr marL="457200" indent="-457200">
              <a:buFont typeface="+mj-lt"/>
              <a:buAutoNum type="arabicPeriod"/>
            </a:pPr>
            <a:r>
              <a:rPr lang="en-US" dirty="0"/>
              <a:t>Content </a:t>
            </a:r>
            <a:r>
              <a:rPr lang="mr-IN" dirty="0"/>
              <a:t>–</a:t>
            </a:r>
            <a:r>
              <a:rPr lang="en-US" dirty="0"/>
              <a:t> visual, auditory, symbolic, semantic, behavioral</a:t>
            </a:r>
          </a:p>
          <a:p>
            <a:pPr marL="457200" indent="-457200">
              <a:buFont typeface="+mj-lt"/>
              <a:buAutoNum type="arabicPeriod"/>
            </a:pPr>
            <a:r>
              <a:rPr lang="en-US" dirty="0"/>
              <a:t>Products </a:t>
            </a:r>
            <a:r>
              <a:rPr lang="mr-IN" dirty="0"/>
              <a:t>–</a:t>
            </a:r>
            <a:r>
              <a:rPr lang="en-US" dirty="0"/>
              <a:t> units, classes, relations, systems, transformations, implications</a:t>
            </a:r>
          </a:p>
          <a:p>
            <a:pPr marL="457200" indent="-457200">
              <a:buFont typeface="+mj-lt"/>
              <a:buAutoNum type="arabicPeriod"/>
            </a:pPr>
            <a:r>
              <a:rPr lang="en-US" dirty="0"/>
              <a:t>Operations </a:t>
            </a:r>
            <a:r>
              <a:rPr lang="mr-IN" dirty="0"/>
              <a:t>–</a:t>
            </a:r>
            <a:r>
              <a:rPr lang="en-US" dirty="0"/>
              <a:t> evaluation, convergent production, divergent production, memory and cognition</a:t>
            </a:r>
          </a:p>
          <a:p>
            <a:r>
              <a:rPr lang="en-US" dirty="0"/>
              <a:t>Each task can be identified according to content, product and operation</a:t>
            </a:r>
          </a:p>
        </p:txBody>
      </p:sp>
    </p:spTree>
    <p:extLst>
      <p:ext uri="{BB962C8B-B14F-4D97-AF65-F5344CB8AC3E}">
        <p14:creationId xmlns:p14="http://schemas.microsoft.com/office/powerpoint/2010/main" val="1226362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Theories that go beyond IQ</a:t>
            </a:r>
          </a:p>
        </p:txBody>
      </p:sp>
      <p:sp>
        <p:nvSpPr>
          <p:cNvPr id="3" name="Content Placeholder 2"/>
          <p:cNvSpPr>
            <a:spLocks noGrp="1"/>
          </p:cNvSpPr>
          <p:nvPr>
            <p:ph idx="1"/>
          </p:nvPr>
        </p:nvSpPr>
        <p:spPr/>
        <p:txBody>
          <a:bodyPr/>
          <a:lstStyle/>
          <a:p>
            <a:r>
              <a:rPr lang="en-US" dirty="0"/>
              <a:t>Robert Sternberg (1999) - </a:t>
            </a:r>
            <a:r>
              <a:rPr lang="en-US" dirty="0" err="1"/>
              <a:t>triarchic</a:t>
            </a:r>
            <a:r>
              <a:rPr lang="en-US" dirty="0"/>
              <a:t> theory of intelligence</a:t>
            </a:r>
          </a:p>
          <a:p>
            <a:pPr marL="914400" lvl="1" indent="-457200">
              <a:buFont typeface="+mj-lt"/>
              <a:buAutoNum type="arabicPeriod"/>
            </a:pPr>
            <a:r>
              <a:rPr lang="en-US" dirty="0"/>
              <a:t>Analytical </a:t>
            </a:r>
            <a:r>
              <a:rPr lang="mr-IN" dirty="0"/>
              <a:t>–</a:t>
            </a:r>
            <a:r>
              <a:rPr lang="en-US" dirty="0"/>
              <a:t> information processing skills applied to many familiar tasks</a:t>
            </a:r>
          </a:p>
          <a:p>
            <a:pPr marL="914400" lvl="1" indent="-457200">
              <a:buFont typeface="+mj-lt"/>
              <a:buAutoNum type="arabicPeriod"/>
            </a:pPr>
            <a:r>
              <a:rPr lang="en-US" dirty="0"/>
              <a:t>Creative </a:t>
            </a:r>
            <a:r>
              <a:rPr lang="mr-IN" dirty="0"/>
              <a:t>–</a:t>
            </a:r>
            <a:r>
              <a:rPr lang="en-US" dirty="0"/>
              <a:t> ability to deal with two extremes: novel </a:t>
            </a:r>
            <a:r>
              <a:rPr lang="en-US" i="1" dirty="0"/>
              <a:t>vs </a:t>
            </a:r>
            <a:r>
              <a:rPr lang="en-US" dirty="0"/>
              <a:t>routine problems</a:t>
            </a:r>
          </a:p>
          <a:p>
            <a:pPr marL="914400" lvl="1" indent="-457200">
              <a:buFont typeface="+mj-lt"/>
              <a:buAutoNum type="arabicPeriod"/>
            </a:pPr>
            <a:r>
              <a:rPr lang="en-US" dirty="0"/>
              <a:t>Practical </a:t>
            </a:r>
            <a:r>
              <a:rPr lang="mr-IN" dirty="0"/>
              <a:t>–</a:t>
            </a:r>
            <a:r>
              <a:rPr lang="en-US" dirty="0"/>
              <a:t> management the day-to-day tasks; is bound to particular contexts</a:t>
            </a:r>
          </a:p>
          <a:p>
            <a:r>
              <a:rPr lang="en-US" dirty="0"/>
              <a:t>Howard Gardner (1983, 1999) </a:t>
            </a:r>
            <a:r>
              <a:rPr lang="mr-IN" dirty="0"/>
              <a:t>–</a:t>
            </a:r>
            <a:r>
              <a:rPr lang="en-US" dirty="0"/>
              <a:t> multiple intelligences (8) that cover a range of human experience</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92448745"/>
              </p:ext>
            </p:extLst>
          </p:nvPr>
        </p:nvGraphicFramePr>
        <p:xfrm>
          <a:off x="997678" y="5057136"/>
          <a:ext cx="8127999" cy="1112520"/>
        </p:xfrm>
        <a:graphic>
          <a:graphicData uri="http://schemas.openxmlformats.org/drawingml/2006/table">
            <a:tbl>
              <a:tblPr firstRow="1" bandRow="1">
                <a:tableStyleId>{3C2FFA5D-87B4-456A-9821-1D502468CF0F}</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r>
                        <a:rPr lang="en-US" dirty="0"/>
                        <a:t>Logical (math)</a:t>
                      </a:r>
                    </a:p>
                  </a:txBody>
                  <a:tcPr/>
                </a:tc>
                <a:tc>
                  <a:txBody>
                    <a:bodyPr/>
                    <a:lstStyle/>
                    <a:p>
                      <a:r>
                        <a:rPr lang="en-US" dirty="0"/>
                        <a:t>linguistic</a:t>
                      </a:r>
                    </a:p>
                  </a:txBody>
                  <a:tcPr/>
                </a:tc>
                <a:tc>
                  <a:txBody>
                    <a:bodyPr/>
                    <a:lstStyle/>
                    <a:p>
                      <a:r>
                        <a:rPr lang="en-US" dirty="0"/>
                        <a:t>Naturalist </a:t>
                      </a:r>
                    </a:p>
                  </a:txBody>
                  <a:tcPr/>
                </a:tc>
                <a:extLst>
                  <a:ext uri="{0D108BD9-81ED-4DB2-BD59-A6C34878D82A}">
                    <a16:rowId xmlns:a16="http://schemas.microsoft.com/office/drawing/2014/main" val="10000"/>
                  </a:ext>
                </a:extLst>
              </a:tr>
              <a:tr h="370840">
                <a:tc>
                  <a:txBody>
                    <a:bodyPr/>
                    <a:lstStyle/>
                    <a:p>
                      <a:r>
                        <a:rPr lang="en-US" dirty="0"/>
                        <a:t>spatial</a:t>
                      </a:r>
                    </a:p>
                  </a:txBody>
                  <a:tcPr/>
                </a:tc>
                <a:tc>
                  <a:txBody>
                    <a:bodyPr/>
                    <a:lstStyle/>
                    <a:p>
                      <a:r>
                        <a:rPr lang="en-US" dirty="0"/>
                        <a:t>musical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t>kinaesthetic</a:t>
                      </a:r>
                      <a:endParaRPr lang="en-US" dirty="0"/>
                    </a:p>
                  </a:txBody>
                  <a:tcPr/>
                </a:tc>
                <a:extLst>
                  <a:ext uri="{0D108BD9-81ED-4DB2-BD59-A6C34878D82A}">
                    <a16:rowId xmlns:a16="http://schemas.microsoft.com/office/drawing/2014/main" val="10001"/>
                  </a:ext>
                </a:extLst>
              </a:tr>
              <a:tr h="370840">
                <a:tc>
                  <a:txBody>
                    <a:bodyPr/>
                    <a:lstStyle/>
                    <a:p>
                      <a:r>
                        <a:rPr lang="en-US" dirty="0"/>
                        <a:t>interpersonal</a:t>
                      </a:r>
                    </a:p>
                  </a:txBody>
                  <a:tcPr/>
                </a:tc>
                <a:tc>
                  <a:txBody>
                    <a:bodyPr/>
                    <a:lstStyle/>
                    <a:p>
                      <a:r>
                        <a:rPr lang="en-US" dirty="0"/>
                        <a:t>intrapersonal</a:t>
                      </a:r>
                    </a:p>
                  </a:txBody>
                  <a:tcPr/>
                </a:tc>
                <a:tc>
                  <a:txBody>
                    <a:bodyPr/>
                    <a:lstStyle/>
                    <a:p>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26880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 Intelligence Peter </a:t>
            </a:r>
            <a:r>
              <a:rPr lang="en-US" dirty="0" err="1"/>
              <a:t>Salovey</a:t>
            </a:r>
            <a:r>
              <a:rPr lang="en-US" dirty="0"/>
              <a:t> &amp; John D. Mayer (1990)</a:t>
            </a:r>
          </a:p>
        </p:txBody>
      </p:sp>
      <p:sp>
        <p:nvSpPr>
          <p:cNvPr id="3" name="Content Placeholder 2"/>
          <p:cNvSpPr>
            <a:spLocks noGrp="1"/>
          </p:cNvSpPr>
          <p:nvPr>
            <p:ph idx="1"/>
          </p:nvPr>
        </p:nvSpPr>
        <p:spPr/>
        <p:txBody>
          <a:bodyPr/>
          <a:lstStyle/>
          <a:p>
            <a:r>
              <a:rPr lang="en-US" dirty="0"/>
              <a:t>The Ability to perceive, appraise and express emotions accurately and appropriately</a:t>
            </a:r>
          </a:p>
          <a:p>
            <a:r>
              <a:rPr lang="en-US" dirty="0"/>
              <a:t>The ability to access feelings and use emotions to facilitate thinking</a:t>
            </a:r>
          </a:p>
          <a:p>
            <a:r>
              <a:rPr lang="en-US" dirty="0"/>
              <a:t>The ability to understand and analyze emotions and to use emotional knowledge effectively</a:t>
            </a:r>
          </a:p>
          <a:p>
            <a:r>
              <a:rPr lang="en-US" dirty="0"/>
              <a:t>The ability to regulate emotions to promote emotional development</a:t>
            </a:r>
          </a:p>
          <a:p>
            <a:endParaRPr lang="en-US" dirty="0"/>
          </a:p>
        </p:txBody>
      </p:sp>
    </p:spTree>
    <p:extLst>
      <p:ext uri="{BB962C8B-B14F-4D97-AF65-F5344CB8AC3E}">
        <p14:creationId xmlns:p14="http://schemas.microsoft.com/office/powerpoint/2010/main" val="593853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Heritability estimate of IQ</a:t>
            </a:r>
          </a:p>
        </p:txBody>
      </p:sp>
      <p:sp>
        <p:nvSpPr>
          <p:cNvPr id="3" name="Content Placeholder 2"/>
          <p:cNvSpPr>
            <a:spLocks noGrp="1"/>
          </p:cNvSpPr>
          <p:nvPr>
            <p:ph idx="1"/>
          </p:nvPr>
        </p:nvSpPr>
        <p:spPr/>
        <p:txBody>
          <a:bodyPr/>
          <a:lstStyle/>
          <a:p>
            <a:r>
              <a:rPr lang="en-US" dirty="0"/>
              <a:t>Heritability estimate of a trait (intelligence, personality, motivation) is based on the proportion of the variability of test scores on that trait that can be accounted for by genetic factors</a:t>
            </a:r>
          </a:p>
          <a:p>
            <a:r>
              <a:rPr lang="en-US" dirty="0"/>
              <a:t>Researchers conclude that about 50% of variance in IQ scores is due to genetic make-up</a:t>
            </a:r>
          </a:p>
          <a:p>
            <a:r>
              <a:rPr lang="en-US" dirty="0"/>
              <a:t>Counterintuitive finding: heritability increases across lifespan!!!</a:t>
            </a:r>
          </a:p>
          <a:p>
            <a:r>
              <a:rPr lang="en-US" dirty="0"/>
              <a:t>Explanation: it is possible that our genetics make us chose particular environments thereby emphasize our natural tendencies to behave in a particular way</a:t>
            </a:r>
          </a:p>
        </p:txBody>
      </p:sp>
    </p:spTree>
    <p:extLst>
      <p:ext uri="{BB962C8B-B14F-4D97-AF65-F5344CB8AC3E}">
        <p14:creationId xmlns:p14="http://schemas.microsoft.com/office/powerpoint/2010/main" val="1686105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estimate of IQ</a:t>
            </a:r>
          </a:p>
        </p:txBody>
      </p:sp>
      <p:sp>
        <p:nvSpPr>
          <p:cNvPr id="3" name="Content Placeholder 2"/>
          <p:cNvSpPr>
            <a:spLocks noGrp="1"/>
          </p:cNvSpPr>
          <p:nvPr>
            <p:ph idx="1"/>
          </p:nvPr>
        </p:nvSpPr>
        <p:spPr/>
        <p:txBody>
          <a:bodyPr/>
          <a:lstStyle/>
          <a:p>
            <a:r>
              <a:rPr lang="en-US" dirty="0"/>
              <a:t>Genetic  inheritance is not the only factor responsible for IQ</a:t>
            </a:r>
          </a:p>
          <a:p>
            <a:r>
              <a:rPr lang="en-US" dirty="0"/>
              <a:t>Environments are made up of many components in dynamic relationship</a:t>
            </a:r>
          </a:p>
          <a:p>
            <a:r>
              <a:rPr lang="en-US" dirty="0"/>
              <a:t>Environments change over time</a:t>
            </a:r>
          </a:p>
          <a:p>
            <a:r>
              <a:rPr lang="en-US" dirty="0"/>
              <a:t>Researchers have focused on more global factor: the socioeconomic status of the family</a:t>
            </a:r>
          </a:p>
        </p:txBody>
      </p:sp>
    </p:spTree>
    <p:extLst>
      <p:ext uri="{BB962C8B-B14F-4D97-AF65-F5344CB8AC3E}">
        <p14:creationId xmlns:p14="http://schemas.microsoft.com/office/powerpoint/2010/main" val="1310717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Usefulness of IQ score</a:t>
            </a:r>
          </a:p>
        </p:txBody>
      </p:sp>
      <p:sp>
        <p:nvSpPr>
          <p:cNvPr id="3" name="Content Placeholder 2"/>
          <p:cNvSpPr>
            <a:spLocks noGrp="1"/>
          </p:cNvSpPr>
          <p:nvPr>
            <p:ph idx="1"/>
          </p:nvPr>
        </p:nvSpPr>
        <p:spPr/>
        <p:txBody>
          <a:bodyPr/>
          <a:lstStyle/>
          <a:p>
            <a:r>
              <a:rPr lang="en-US" dirty="0"/>
              <a:t>IQ scores are valid predictors of</a:t>
            </a:r>
          </a:p>
          <a:p>
            <a:pPr lvl="1"/>
            <a:r>
              <a:rPr lang="en-US" dirty="0"/>
              <a:t>Academic performance from elementary school through college</a:t>
            </a:r>
          </a:p>
          <a:p>
            <a:pPr lvl="1"/>
            <a:r>
              <a:rPr lang="en-US" dirty="0"/>
              <a:t>Occupational status</a:t>
            </a:r>
          </a:p>
          <a:p>
            <a:pPr lvl="1"/>
            <a:r>
              <a:rPr lang="en-US" dirty="0"/>
              <a:t>Many types of jobs</a:t>
            </a:r>
          </a:p>
          <a:p>
            <a:r>
              <a:rPr lang="en-US" dirty="0"/>
              <a:t>Intelligence, as measured by IQ, directly predicts success</a:t>
            </a:r>
          </a:p>
          <a:p>
            <a:r>
              <a:rPr lang="en-US" dirty="0"/>
              <a:t>IQ tests are valid for mainstream uses</a:t>
            </a:r>
          </a:p>
        </p:txBody>
      </p:sp>
    </p:spTree>
    <p:extLst>
      <p:ext uri="{BB962C8B-B14F-4D97-AF65-F5344CB8AC3E}">
        <p14:creationId xmlns:p14="http://schemas.microsoft.com/office/powerpoint/2010/main" val="13745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creativity linked to intelligence?</a:t>
            </a:r>
          </a:p>
        </p:txBody>
      </p:sp>
      <p:sp>
        <p:nvSpPr>
          <p:cNvPr id="3" name="Content Placeholder 2"/>
          <p:cNvSpPr>
            <a:spLocks noGrp="1"/>
          </p:cNvSpPr>
          <p:nvPr>
            <p:ph idx="1"/>
          </p:nvPr>
        </p:nvSpPr>
        <p:spPr/>
        <p:txBody>
          <a:bodyPr>
            <a:normAutofit lnSpcReduction="10000"/>
          </a:bodyPr>
          <a:lstStyle/>
          <a:p>
            <a:r>
              <a:rPr lang="en-US" dirty="0"/>
              <a:t>Creativity </a:t>
            </a:r>
            <a:r>
              <a:rPr lang="mr-IN" dirty="0"/>
              <a:t>–</a:t>
            </a:r>
            <a:r>
              <a:rPr lang="en-US" dirty="0"/>
              <a:t> </a:t>
            </a:r>
          </a:p>
          <a:p>
            <a:pPr lvl="1"/>
            <a:r>
              <a:rPr lang="en-US" dirty="0"/>
              <a:t>ability to generate ideas or products that are novel and compatible with the circumstances in which they were generated</a:t>
            </a:r>
          </a:p>
          <a:p>
            <a:pPr lvl="1"/>
            <a:r>
              <a:rPr lang="en-US" dirty="0"/>
              <a:t>Divergent thinking </a:t>
            </a:r>
            <a:r>
              <a:rPr lang="mr-IN" dirty="0"/>
              <a:t>–</a:t>
            </a:r>
            <a:r>
              <a:rPr lang="en-US" dirty="0"/>
              <a:t> ability to generate a variety of unusual solutions to a problem e.g. name all things you can think of that are square; what can brick be used for</a:t>
            </a:r>
          </a:p>
          <a:p>
            <a:pPr lvl="1"/>
            <a:r>
              <a:rPr lang="en-US" dirty="0"/>
              <a:t>Dimensions: fluency , uniqueness, unusualness</a:t>
            </a:r>
          </a:p>
          <a:p>
            <a:r>
              <a:rPr lang="en-US" dirty="0"/>
              <a:t>Correlation of divergent thinking with IQ is weak to moderate up to 120 IQ level; over IQ 120 - creativity decreases</a:t>
            </a:r>
          </a:p>
          <a:p>
            <a:r>
              <a:rPr lang="en-US" dirty="0"/>
              <a:t>Extremes of creativity</a:t>
            </a:r>
          </a:p>
          <a:p>
            <a:r>
              <a:rPr lang="en-US" dirty="0"/>
              <a:t>Pattern of risk taking, preparation and intrinsic motivation</a:t>
            </a:r>
          </a:p>
        </p:txBody>
      </p:sp>
    </p:spTree>
    <p:extLst>
      <p:ext uri="{BB962C8B-B14F-4D97-AF65-F5344CB8AC3E}">
        <p14:creationId xmlns:p14="http://schemas.microsoft.com/office/powerpoint/2010/main" val="1292860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Bibliography</a:t>
            </a:r>
          </a:p>
        </p:txBody>
      </p:sp>
      <p:sp>
        <p:nvSpPr>
          <p:cNvPr id="3" name="Content Placeholder 2"/>
          <p:cNvSpPr>
            <a:spLocks noGrp="1"/>
          </p:cNvSpPr>
          <p:nvPr>
            <p:ph idx="1"/>
          </p:nvPr>
        </p:nvSpPr>
        <p:spPr/>
        <p:txBody>
          <a:bodyPr/>
          <a:lstStyle/>
          <a:p>
            <a:r>
              <a:rPr lang="en-US" altLang="x-none" dirty="0" err="1">
                <a:ea typeface="ＭＳ Ｐゴシック" charset="-128"/>
              </a:rPr>
              <a:t>Gerrig</a:t>
            </a:r>
            <a:r>
              <a:rPr lang="en-US" altLang="x-none" dirty="0">
                <a:ea typeface="ＭＳ Ｐゴシック" charset="-128"/>
              </a:rPr>
              <a:t> R.J. (2012). </a:t>
            </a:r>
            <a:r>
              <a:rPr lang="en-US" altLang="x-none" i="1" dirty="0">
                <a:ea typeface="ＭＳ Ｐゴシック" charset="-128"/>
              </a:rPr>
              <a:t>Psychology and Life, </a:t>
            </a:r>
            <a:r>
              <a:rPr lang="en-US" altLang="x-none" dirty="0">
                <a:ea typeface="ＭＳ Ｐゴシック" charset="-128"/>
              </a:rPr>
              <a:t>London, Pearson Education, Ltd. </a:t>
            </a:r>
            <a:r>
              <a:rPr lang="mr-IN" altLang="x-none" dirty="0">
                <a:ea typeface="ＭＳ Ｐゴシック" charset="-128"/>
              </a:rPr>
              <a:t>–</a:t>
            </a:r>
            <a:r>
              <a:rPr lang="pl-PL" altLang="x-none" dirty="0">
                <a:ea typeface="ＭＳ Ｐゴシック" charset="-128"/>
              </a:rPr>
              <a:t> </a:t>
            </a:r>
            <a:r>
              <a:rPr lang="pl-PL" altLang="x-none" dirty="0" err="1">
                <a:ea typeface="ＭＳ Ｐゴシック" charset="-128"/>
              </a:rPr>
              <a:t>chapter</a:t>
            </a:r>
            <a:r>
              <a:rPr lang="pl-PL" altLang="x-none" dirty="0">
                <a:ea typeface="ＭＳ Ｐゴシック" charset="-128"/>
              </a:rPr>
              <a:t> 9</a:t>
            </a:r>
            <a:endParaRPr lang="en-US" dirty="0"/>
          </a:p>
        </p:txBody>
      </p:sp>
    </p:spTree>
    <p:extLst>
      <p:ext uri="{BB962C8B-B14F-4D97-AF65-F5344CB8AC3E}">
        <p14:creationId xmlns:p14="http://schemas.microsoft.com/office/powerpoint/2010/main" val="1507144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a:t>Intelligence</a:t>
            </a:r>
            <a:r>
              <a:rPr lang="pl-PL" dirty="0"/>
              <a:t> </a:t>
            </a:r>
            <a:r>
              <a:rPr lang="pl-PL" dirty="0" err="1"/>
              <a:t>testing</a:t>
            </a:r>
            <a:endParaRPr lang="pl-PL" dirty="0"/>
          </a:p>
        </p:txBody>
      </p:sp>
      <p:sp>
        <p:nvSpPr>
          <p:cNvPr id="3" name="Content Placeholder 2"/>
          <p:cNvSpPr>
            <a:spLocks noGrp="1"/>
          </p:cNvSpPr>
          <p:nvPr>
            <p:ph idx="1"/>
          </p:nvPr>
        </p:nvSpPr>
        <p:spPr/>
        <p:txBody>
          <a:bodyPr>
            <a:normAutofit fontScale="92500" lnSpcReduction="10000"/>
          </a:bodyPr>
          <a:lstStyle/>
          <a:p>
            <a:r>
              <a:rPr lang="pl-PL" dirty="0"/>
              <a:t>Alfred </a:t>
            </a:r>
            <a:r>
              <a:rPr lang="pl-PL" dirty="0" err="1"/>
              <a:t>Binet</a:t>
            </a:r>
            <a:r>
              <a:rPr lang="pl-PL" dirty="0"/>
              <a:t> and </a:t>
            </a:r>
            <a:r>
              <a:rPr lang="pl-PL" dirty="0" err="1"/>
              <a:t>Theofile</a:t>
            </a:r>
            <a:r>
              <a:rPr lang="pl-PL" dirty="0"/>
              <a:t> Simon 1905 </a:t>
            </a:r>
            <a:r>
              <a:rPr lang="mr-IN" dirty="0"/>
              <a:t>–</a:t>
            </a:r>
            <a:r>
              <a:rPr lang="pl-PL" dirty="0"/>
              <a:t> </a:t>
            </a:r>
            <a:r>
              <a:rPr lang="pl-PL" dirty="0" err="1"/>
              <a:t>first</a:t>
            </a:r>
            <a:r>
              <a:rPr lang="pl-PL" dirty="0"/>
              <a:t> </a:t>
            </a:r>
            <a:r>
              <a:rPr lang="pl-PL" dirty="0" err="1"/>
              <a:t>intelligence</a:t>
            </a:r>
            <a:r>
              <a:rPr lang="pl-PL" dirty="0"/>
              <a:t> test</a:t>
            </a:r>
          </a:p>
          <a:p>
            <a:r>
              <a:rPr lang="pl-PL" dirty="0"/>
              <a:t>Test of </a:t>
            </a:r>
            <a:r>
              <a:rPr lang="pl-PL" dirty="0" err="1"/>
              <a:t>intellectual</a:t>
            </a:r>
            <a:r>
              <a:rPr lang="pl-PL" dirty="0"/>
              <a:t> performance to </a:t>
            </a:r>
            <a:r>
              <a:rPr lang="pl-PL" dirty="0" err="1"/>
              <a:t>classify</a:t>
            </a:r>
            <a:r>
              <a:rPr lang="pl-PL" dirty="0"/>
              <a:t> and </a:t>
            </a:r>
            <a:r>
              <a:rPr lang="pl-PL" dirty="0" err="1"/>
              <a:t>separate</a:t>
            </a:r>
            <a:r>
              <a:rPr lang="pl-PL" dirty="0"/>
              <a:t> </a:t>
            </a:r>
            <a:r>
              <a:rPr lang="pl-PL" dirty="0" err="1"/>
              <a:t>developmentally</a:t>
            </a:r>
            <a:r>
              <a:rPr lang="pl-PL" dirty="0"/>
              <a:t> </a:t>
            </a:r>
            <a:r>
              <a:rPr lang="pl-PL" dirty="0" err="1"/>
              <a:t>disabled</a:t>
            </a:r>
            <a:r>
              <a:rPr lang="pl-PL" dirty="0"/>
              <a:t> and </a:t>
            </a:r>
            <a:r>
              <a:rPr lang="pl-PL" dirty="0" err="1"/>
              <a:t>normal</a:t>
            </a:r>
            <a:r>
              <a:rPr lang="pl-PL" dirty="0"/>
              <a:t> </a:t>
            </a:r>
            <a:r>
              <a:rPr lang="pl-PL" dirty="0" err="1"/>
              <a:t>schoolchildren</a:t>
            </a:r>
            <a:endParaRPr lang="pl-PL" dirty="0"/>
          </a:p>
          <a:p>
            <a:r>
              <a:rPr lang="pl-PL" dirty="0"/>
              <a:t>To </a:t>
            </a:r>
            <a:r>
              <a:rPr lang="pl-PL" dirty="0" err="1"/>
              <a:t>quantify</a:t>
            </a:r>
            <a:r>
              <a:rPr lang="pl-PL" dirty="0"/>
              <a:t> </a:t>
            </a:r>
            <a:r>
              <a:rPr lang="pl-PL" dirty="0" err="1"/>
              <a:t>intellectual</a:t>
            </a:r>
            <a:r>
              <a:rPr lang="pl-PL" dirty="0"/>
              <a:t> performance </a:t>
            </a:r>
            <a:r>
              <a:rPr lang="pl-PL" dirty="0" err="1"/>
              <a:t>Binet</a:t>
            </a:r>
            <a:r>
              <a:rPr lang="pl-PL" dirty="0"/>
              <a:t> </a:t>
            </a:r>
            <a:r>
              <a:rPr lang="pl-PL" dirty="0" err="1"/>
              <a:t>designed</a:t>
            </a:r>
            <a:r>
              <a:rPr lang="pl-PL" dirty="0"/>
              <a:t> </a:t>
            </a:r>
            <a:r>
              <a:rPr lang="pl-PL" dirty="0" err="1"/>
              <a:t>age</a:t>
            </a:r>
            <a:r>
              <a:rPr lang="pl-PL" dirty="0"/>
              <a:t> </a:t>
            </a:r>
            <a:r>
              <a:rPr lang="pl-PL" dirty="0" err="1"/>
              <a:t>appropriate</a:t>
            </a:r>
            <a:r>
              <a:rPr lang="pl-PL" dirty="0"/>
              <a:t> </a:t>
            </a:r>
            <a:r>
              <a:rPr lang="pl-PL" dirty="0" err="1"/>
              <a:t>problems</a:t>
            </a:r>
            <a:endParaRPr lang="pl-PL" dirty="0"/>
          </a:p>
          <a:p>
            <a:r>
              <a:rPr lang="pl-PL" dirty="0" err="1"/>
              <a:t>Average</a:t>
            </a:r>
            <a:r>
              <a:rPr lang="pl-PL" dirty="0"/>
              <a:t> </a:t>
            </a:r>
            <a:r>
              <a:rPr lang="pl-PL" dirty="0" err="1"/>
              <a:t>score</a:t>
            </a:r>
            <a:r>
              <a:rPr lang="pl-PL" dirty="0"/>
              <a:t> for </a:t>
            </a:r>
            <a:r>
              <a:rPr lang="pl-PL" dirty="0" err="1"/>
              <a:t>normal</a:t>
            </a:r>
            <a:r>
              <a:rPr lang="pl-PL" dirty="0"/>
              <a:t> </a:t>
            </a:r>
            <a:r>
              <a:rPr lang="pl-PL" dirty="0" err="1"/>
              <a:t>children</a:t>
            </a:r>
            <a:r>
              <a:rPr lang="pl-PL" dirty="0"/>
              <a:t> </a:t>
            </a:r>
            <a:r>
              <a:rPr lang="pl-PL" dirty="0" err="1"/>
              <a:t>at</a:t>
            </a:r>
            <a:r>
              <a:rPr lang="pl-PL" dirty="0"/>
              <a:t> </a:t>
            </a:r>
            <a:r>
              <a:rPr lang="pl-PL" dirty="0" err="1"/>
              <a:t>each</a:t>
            </a:r>
            <a:r>
              <a:rPr lang="pl-PL" dirty="0"/>
              <a:t> </a:t>
            </a:r>
            <a:r>
              <a:rPr lang="pl-PL" dirty="0" err="1"/>
              <a:t>age</a:t>
            </a:r>
            <a:r>
              <a:rPr lang="pl-PL" dirty="0"/>
              <a:t> was </a:t>
            </a:r>
            <a:r>
              <a:rPr lang="pl-PL" dirty="0" err="1"/>
              <a:t>computed</a:t>
            </a:r>
            <a:endParaRPr lang="pl-PL" dirty="0"/>
          </a:p>
          <a:p>
            <a:r>
              <a:rPr lang="pl-PL" dirty="0" err="1"/>
              <a:t>Individual</a:t>
            </a:r>
            <a:r>
              <a:rPr lang="pl-PL" dirty="0"/>
              <a:t> </a:t>
            </a:r>
            <a:r>
              <a:rPr lang="pl-PL" dirty="0" err="1"/>
              <a:t>child’s</a:t>
            </a:r>
            <a:r>
              <a:rPr lang="pl-PL" dirty="0"/>
              <a:t> performance was </a:t>
            </a:r>
            <a:r>
              <a:rPr lang="pl-PL" dirty="0" err="1"/>
              <a:t>compared</a:t>
            </a:r>
            <a:r>
              <a:rPr lang="pl-PL" dirty="0"/>
              <a:t> with the </a:t>
            </a:r>
            <a:r>
              <a:rPr lang="pl-PL" dirty="0" err="1"/>
              <a:t>average</a:t>
            </a:r>
            <a:r>
              <a:rPr lang="pl-PL" dirty="0"/>
              <a:t> of </a:t>
            </a:r>
            <a:r>
              <a:rPr lang="pl-PL" dirty="0" err="1"/>
              <a:t>other</a:t>
            </a:r>
            <a:r>
              <a:rPr lang="pl-PL" dirty="0"/>
              <a:t> </a:t>
            </a:r>
            <a:r>
              <a:rPr lang="pl-PL" dirty="0" err="1"/>
              <a:t>children</a:t>
            </a:r>
            <a:r>
              <a:rPr lang="pl-PL" dirty="0"/>
              <a:t> of </a:t>
            </a:r>
            <a:r>
              <a:rPr lang="pl-PL" dirty="0" err="1"/>
              <a:t>her</a:t>
            </a:r>
            <a:r>
              <a:rPr lang="pl-PL" dirty="0"/>
              <a:t> </a:t>
            </a:r>
            <a:r>
              <a:rPr lang="pl-PL" dirty="0" err="1"/>
              <a:t>age</a:t>
            </a:r>
            <a:endParaRPr lang="pl-PL" dirty="0"/>
          </a:p>
          <a:p>
            <a:r>
              <a:rPr lang="pl-PL" dirty="0" err="1"/>
              <a:t>Results</a:t>
            </a:r>
            <a:r>
              <a:rPr lang="pl-PL" dirty="0"/>
              <a:t> </a:t>
            </a:r>
            <a:r>
              <a:rPr lang="pl-PL" dirty="0" err="1"/>
              <a:t>expressed</a:t>
            </a:r>
            <a:r>
              <a:rPr lang="pl-PL" dirty="0"/>
              <a:t> in </a:t>
            </a:r>
            <a:r>
              <a:rPr lang="pl-PL" dirty="0" err="1"/>
              <a:t>terms</a:t>
            </a:r>
            <a:r>
              <a:rPr lang="pl-PL" dirty="0"/>
              <a:t> of </a:t>
            </a:r>
            <a:r>
              <a:rPr lang="pl-PL" dirty="0" err="1"/>
              <a:t>average</a:t>
            </a:r>
            <a:r>
              <a:rPr lang="pl-PL" dirty="0"/>
              <a:t> </a:t>
            </a:r>
            <a:r>
              <a:rPr lang="pl-PL" dirty="0" err="1"/>
              <a:t>age</a:t>
            </a:r>
            <a:r>
              <a:rPr lang="pl-PL" dirty="0"/>
              <a:t> </a:t>
            </a:r>
            <a:r>
              <a:rPr lang="pl-PL" dirty="0" err="1"/>
              <a:t>normal</a:t>
            </a:r>
            <a:r>
              <a:rPr lang="pl-PL" dirty="0"/>
              <a:t> </a:t>
            </a:r>
            <a:r>
              <a:rPr lang="pl-PL" dirty="0" err="1"/>
              <a:t>children</a:t>
            </a:r>
            <a:r>
              <a:rPr lang="pl-PL" dirty="0"/>
              <a:t> </a:t>
            </a:r>
            <a:r>
              <a:rPr lang="pl-PL" dirty="0" err="1"/>
              <a:t>achieved</a:t>
            </a:r>
            <a:r>
              <a:rPr lang="pl-PL" dirty="0"/>
              <a:t> a </a:t>
            </a:r>
            <a:r>
              <a:rPr lang="pl-PL" dirty="0" err="1"/>
              <a:t>particualr</a:t>
            </a:r>
            <a:r>
              <a:rPr lang="pl-PL" dirty="0"/>
              <a:t> </a:t>
            </a:r>
            <a:r>
              <a:rPr lang="pl-PL" dirty="0" err="1"/>
              <a:t>score</a:t>
            </a:r>
            <a:r>
              <a:rPr lang="pl-PL" dirty="0"/>
              <a:t> </a:t>
            </a:r>
            <a:r>
              <a:rPr lang="mr-IN" dirty="0"/>
              <a:t>–</a:t>
            </a:r>
            <a:r>
              <a:rPr lang="pl-PL" dirty="0"/>
              <a:t> </a:t>
            </a:r>
            <a:r>
              <a:rPr lang="pl-PL" dirty="0" err="1"/>
              <a:t>measure</a:t>
            </a:r>
            <a:r>
              <a:rPr lang="pl-PL" dirty="0"/>
              <a:t> of </a:t>
            </a:r>
            <a:r>
              <a:rPr lang="pl-PL" dirty="0" err="1"/>
              <a:t>mental</a:t>
            </a:r>
            <a:r>
              <a:rPr lang="pl-PL" dirty="0"/>
              <a:t> </a:t>
            </a:r>
            <a:r>
              <a:rPr lang="pl-PL" dirty="0" err="1"/>
              <a:t>age</a:t>
            </a:r>
            <a:r>
              <a:rPr lang="pl-PL" dirty="0"/>
              <a:t> </a:t>
            </a:r>
            <a:r>
              <a:rPr lang="pl-PL" dirty="0" err="1"/>
              <a:t>regardless</a:t>
            </a:r>
            <a:r>
              <a:rPr lang="pl-PL" dirty="0"/>
              <a:t> of </a:t>
            </a:r>
            <a:r>
              <a:rPr lang="pl-PL" dirty="0" err="1"/>
              <a:t>chronological</a:t>
            </a:r>
            <a:r>
              <a:rPr lang="pl-PL" dirty="0"/>
              <a:t> </a:t>
            </a:r>
            <a:r>
              <a:rPr lang="pl-PL" dirty="0" err="1"/>
              <a:t>age</a:t>
            </a:r>
            <a:endParaRPr lang="pl-PL" dirty="0"/>
          </a:p>
        </p:txBody>
      </p:sp>
    </p:spTree>
    <p:extLst>
      <p:ext uri="{BB962C8B-B14F-4D97-AF65-F5344CB8AC3E}">
        <p14:creationId xmlns:p14="http://schemas.microsoft.com/office/powerpoint/2010/main" val="1337353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Beginings</a:t>
            </a:r>
            <a:r>
              <a:rPr lang="en-US" dirty="0"/>
              <a:t> of IQ testing</a:t>
            </a:r>
          </a:p>
        </p:txBody>
      </p:sp>
      <p:sp>
        <p:nvSpPr>
          <p:cNvPr id="3" name="Content Placeholder 2"/>
          <p:cNvSpPr>
            <a:spLocks noGrp="1"/>
          </p:cNvSpPr>
          <p:nvPr>
            <p:ph idx="1"/>
          </p:nvPr>
        </p:nvSpPr>
        <p:spPr/>
        <p:txBody>
          <a:bodyPr/>
          <a:lstStyle/>
          <a:p>
            <a:r>
              <a:rPr lang="en-US" dirty="0"/>
              <a:t>In the USA Lewis </a:t>
            </a:r>
            <a:r>
              <a:rPr lang="en-US" dirty="0" err="1"/>
              <a:t>Terman</a:t>
            </a:r>
            <a:r>
              <a:rPr lang="en-US" dirty="0"/>
              <a:t>, Edward Thorndike, Robert Yerkes developed non-verbal, group administered tests of mental ability and used them around the time of the I World’s War</a:t>
            </a:r>
          </a:p>
          <a:p>
            <a:r>
              <a:rPr lang="en-US" dirty="0"/>
              <a:t>Public accepted the idea that intelligence tests could differentiate people who could benefit from education and leadership programs in military from those who could not</a:t>
            </a:r>
          </a:p>
          <a:p>
            <a:r>
              <a:rPr lang="en-US" dirty="0"/>
              <a:t>IQ </a:t>
            </a:r>
            <a:r>
              <a:rPr lang="mr-IN" dirty="0"/>
              <a:t>–</a:t>
            </a:r>
            <a:r>
              <a:rPr lang="en-US" dirty="0"/>
              <a:t> intelligence quotient </a:t>
            </a:r>
            <a:r>
              <a:rPr lang="mr-IN" dirty="0"/>
              <a:t>–</a:t>
            </a:r>
            <a:r>
              <a:rPr lang="en-US" dirty="0"/>
              <a:t> numerical, standardized measure of intelligence</a:t>
            </a:r>
          </a:p>
        </p:txBody>
      </p:sp>
    </p:spTree>
    <p:extLst>
      <p:ext uri="{BB962C8B-B14F-4D97-AF65-F5344CB8AC3E}">
        <p14:creationId xmlns:p14="http://schemas.microsoft.com/office/powerpoint/2010/main" val="1687954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Stanford-</a:t>
            </a:r>
            <a:r>
              <a:rPr lang="en-US" dirty="0" err="1"/>
              <a:t>Binet</a:t>
            </a:r>
            <a:r>
              <a:rPr lang="en-US" dirty="0"/>
              <a:t> Intelligence Scale (1916)</a:t>
            </a:r>
          </a:p>
        </p:txBody>
      </p:sp>
      <p:sp>
        <p:nvSpPr>
          <p:cNvPr id="3" name="Content Placeholder 2"/>
          <p:cNvSpPr>
            <a:spLocks noGrp="1"/>
          </p:cNvSpPr>
          <p:nvPr>
            <p:ph idx="1"/>
          </p:nvPr>
        </p:nvSpPr>
        <p:spPr/>
        <p:txBody>
          <a:bodyPr/>
          <a:lstStyle/>
          <a:p>
            <a:r>
              <a:rPr lang="en-US" dirty="0"/>
              <a:t>Lewis </a:t>
            </a:r>
            <a:r>
              <a:rPr lang="en-US" dirty="0" err="1"/>
              <a:t>Terman’s</a:t>
            </a:r>
            <a:r>
              <a:rPr lang="en-US" dirty="0"/>
              <a:t> Stanford Revision of the </a:t>
            </a:r>
            <a:r>
              <a:rPr lang="en-US" dirty="0" err="1"/>
              <a:t>Binet</a:t>
            </a:r>
            <a:r>
              <a:rPr lang="en-US" dirty="0"/>
              <a:t> Tests</a:t>
            </a:r>
          </a:p>
          <a:p>
            <a:r>
              <a:rPr lang="en-US" dirty="0"/>
              <a:t>IQ=mental age / chronological age x 100</a:t>
            </a:r>
          </a:p>
          <a:p>
            <a:r>
              <a:rPr lang="en-US" dirty="0"/>
              <a:t>Clinical psychology, psychiatry, counseling had benefited greatly from this new test</a:t>
            </a:r>
          </a:p>
          <a:p>
            <a:r>
              <a:rPr lang="en-US" dirty="0"/>
              <a:t>It contains a series of subtests, each for particular mental age</a:t>
            </a:r>
          </a:p>
          <a:p>
            <a:r>
              <a:rPr lang="en-US" dirty="0"/>
              <a:t>Many revisions, updated norms, extensions of application (very young children to gifted adults)</a:t>
            </a:r>
          </a:p>
        </p:txBody>
      </p:sp>
    </p:spTree>
    <p:extLst>
      <p:ext uri="{BB962C8B-B14F-4D97-AF65-F5344CB8AC3E}">
        <p14:creationId xmlns:p14="http://schemas.microsoft.com/office/powerpoint/2010/main" val="160862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Wechsler Intelligence Scales</a:t>
            </a:r>
          </a:p>
        </p:txBody>
      </p:sp>
      <p:sp>
        <p:nvSpPr>
          <p:cNvPr id="3" name="Content Placeholder 2"/>
          <p:cNvSpPr>
            <a:spLocks noGrp="1"/>
          </p:cNvSpPr>
          <p:nvPr>
            <p:ph idx="1"/>
          </p:nvPr>
        </p:nvSpPr>
        <p:spPr/>
        <p:txBody>
          <a:bodyPr>
            <a:normAutofit lnSpcReduction="10000"/>
          </a:bodyPr>
          <a:lstStyle/>
          <a:p>
            <a:r>
              <a:rPr lang="en-US" dirty="0"/>
              <a:t>David Wechsler has corrected the dependence of testing on verbal items</a:t>
            </a:r>
          </a:p>
          <a:p>
            <a:r>
              <a:rPr lang="en-US" dirty="0"/>
              <a:t>Wechsler-Bellevue Intelligence Scale (1939) /Wechsler Adult Intelligence Scale (1955)</a:t>
            </a:r>
          </a:p>
          <a:p>
            <a:r>
              <a:rPr lang="en-US" dirty="0"/>
              <a:t>WAIS-III, WAIS-IV </a:t>
            </a:r>
            <a:r>
              <a:rPr lang="mr-IN" dirty="0"/>
              <a:t>–</a:t>
            </a:r>
            <a:r>
              <a:rPr lang="en-US" dirty="0"/>
              <a:t> 16 subtests span verbal and performance aspects of IQ and fluid intelligence</a:t>
            </a:r>
          </a:p>
          <a:p>
            <a:r>
              <a:rPr lang="en-US" dirty="0"/>
              <a:t>WAIS-III, ISC-IV, WPPSI-III </a:t>
            </a:r>
            <a:r>
              <a:rPr lang="mr-IN" dirty="0"/>
              <a:t>–</a:t>
            </a:r>
            <a:r>
              <a:rPr lang="en-US" dirty="0"/>
              <a:t> family of intelligence test that yield a verbal IQ, a performance IQ, and a full scale IQ at all age levels.</a:t>
            </a:r>
          </a:p>
          <a:p>
            <a:r>
              <a:rPr lang="en-US" dirty="0"/>
              <a:t>Currently an individual’s scores are added up and compared with the scores of other people her age</a:t>
            </a:r>
          </a:p>
        </p:txBody>
      </p:sp>
    </p:spTree>
    <p:extLst>
      <p:ext uri="{BB962C8B-B14F-4D97-AF65-F5344CB8AC3E}">
        <p14:creationId xmlns:p14="http://schemas.microsoft.com/office/powerpoint/2010/main" val="98138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Intellectual disabilities</a:t>
            </a:r>
          </a:p>
        </p:txBody>
      </p:sp>
      <p:sp>
        <p:nvSpPr>
          <p:cNvPr id="3" name="Content Placeholder 2"/>
          <p:cNvSpPr>
            <a:spLocks noGrp="1"/>
          </p:cNvSpPr>
          <p:nvPr>
            <p:ph idx="1"/>
          </p:nvPr>
        </p:nvSpPr>
        <p:spPr/>
        <p:txBody>
          <a:bodyPr>
            <a:normAutofit lnSpcReduction="10000"/>
          </a:bodyPr>
          <a:lstStyle/>
          <a:p>
            <a:r>
              <a:rPr lang="en-US" dirty="0"/>
              <a:t>When people younger that 18 obtain valid IQ score lower that 75 they are considered mentally retarded (preferred term intellectually disabled)</a:t>
            </a:r>
          </a:p>
          <a:p>
            <a:pPr lvl="1"/>
            <a:r>
              <a:rPr lang="en-US" dirty="0"/>
              <a:t>Demonstrate limitations skills to challenge every day life tasks</a:t>
            </a:r>
          </a:p>
          <a:p>
            <a:r>
              <a:rPr lang="en-US" dirty="0"/>
              <a:t>Confusion in the choice of terms: mental handicap, learning disability, learning disorders; now in use - intellectual disabilities [AAIDD American Association on Intellectual and Developmental Disabilities 2011]</a:t>
            </a:r>
          </a:p>
          <a:p>
            <a:r>
              <a:rPr lang="en-US" dirty="0"/>
              <a:t>ID can be brought about by genetic and environmental factors (especially prenatal environment) </a:t>
            </a:r>
          </a:p>
          <a:p>
            <a:endParaRPr lang="en-US" dirty="0"/>
          </a:p>
          <a:p>
            <a:endParaRPr lang="en-US" dirty="0"/>
          </a:p>
        </p:txBody>
      </p:sp>
    </p:spTree>
    <p:extLst>
      <p:ext uri="{BB962C8B-B14F-4D97-AF65-F5344CB8AC3E}">
        <p14:creationId xmlns:p14="http://schemas.microsoft.com/office/powerpoint/2010/main" val="501163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disorders and giftedness</a:t>
            </a:r>
          </a:p>
        </p:txBody>
      </p:sp>
      <p:sp>
        <p:nvSpPr>
          <p:cNvPr id="3" name="Content Placeholder 2"/>
          <p:cNvSpPr>
            <a:spLocks noGrp="1"/>
          </p:cNvSpPr>
          <p:nvPr>
            <p:ph idx="1"/>
          </p:nvPr>
        </p:nvSpPr>
        <p:spPr/>
        <p:txBody>
          <a:bodyPr>
            <a:normAutofit fontScale="92500"/>
          </a:bodyPr>
          <a:lstStyle/>
          <a:p>
            <a:r>
              <a:rPr lang="en-US" dirty="0"/>
              <a:t>When IQ scores and performance don’t match up, people might be diagnosed with learning disorder if other factors such as low motivation, mediocre teaching or physical problems (e.g. vision) are ruled out</a:t>
            </a:r>
          </a:p>
          <a:p>
            <a:r>
              <a:rPr lang="en-US" dirty="0"/>
              <a:t>Giftedness: IQ score above 130</a:t>
            </a:r>
          </a:p>
          <a:p>
            <a:r>
              <a:rPr lang="en-US" dirty="0" err="1"/>
              <a:t>Jospeh</a:t>
            </a:r>
            <a:r>
              <a:rPr lang="en-US" dirty="0"/>
              <a:t> </a:t>
            </a:r>
            <a:r>
              <a:rPr lang="en-US" dirty="0" err="1"/>
              <a:t>Renzulli</a:t>
            </a:r>
            <a:r>
              <a:rPr lang="en-US" dirty="0"/>
              <a:t> (2005) proposition: giftedness along the dimensions of ability, creativity, task commitment, but not across academic spectrum</a:t>
            </a:r>
          </a:p>
          <a:p>
            <a:r>
              <a:rPr lang="en-US" dirty="0"/>
              <a:t>Lewis </a:t>
            </a:r>
            <a:r>
              <a:rPr lang="en-US" dirty="0" err="1"/>
              <a:t>Terman</a:t>
            </a:r>
            <a:r>
              <a:rPr lang="en-US" dirty="0"/>
              <a:t> began a long-term study in 1921 of 1500 boys and  girls and followed them to their 80’: good social adjustment, introverted, largely successful in life</a:t>
            </a:r>
          </a:p>
        </p:txBody>
      </p:sp>
    </p:spTree>
    <p:extLst>
      <p:ext uri="{BB962C8B-B14F-4D97-AF65-F5344CB8AC3E}">
        <p14:creationId xmlns:p14="http://schemas.microsoft.com/office/powerpoint/2010/main" val="2088407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Psychometric theories of intelligence</a:t>
            </a:r>
          </a:p>
        </p:txBody>
      </p:sp>
      <p:sp>
        <p:nvSpPr>
          <p:cNvPr id="3" name="Content Placeholder 2"/>
          <p:cNvSpPr>
            <a:spLocks noGrp="1"/>
          </p:cNvSpPr>
          <p:nvPr>
            <p:ph idx="1"/>
          </p:nvPr>
        </p:nvSpPr>
        <p:spPr/>
        <p:txBody>
          <a:bodyPr/>
          <a:lstStyle/>
          <a:p>
            <a:r>
              <a:rPr lang="en-US" dirty="0"/>
              <a:t>Examine statistical relationships between different measures of ability and then make inferences about the nature of human intelligence</a:t>
            </a:r>
          </a:p>
          <a:p>
            <a:r>
              <a:rPr lang="en-US" dirty="0"/>
              <a:t>Factor analysis </a:t>
            </a:r>
            <a:r>
              <a:rPr lang="mr-IN" dirty="0"/>
              <a:t>–</a:t>
            </a:r>
            <a:r>
              <a:rPr lang="en-US" dirty="0"/>
              <a:t> detects smaller number of dimensions within larger number of independent variables</a:t>
            </a:r>
          </a:p>
          <a:p>
            <a:r>
              <a:rPr lang="en-US" dirty="0"/>
              <a:t>Psychologists explain and defend interpretations about revealed statistical regularities</a:t>
            </a:r>
          </a:p>
        </p:txBody>
      </p:sp>
    </p:spTree>
    <p:extLst>
      <p:ext uri="{BB962C8B-B14F-4D97-AF65-F5344CB8AC3E}">
        <p14:creationId xmlns:p14="http://schemas.microsoft.com/office/powerpoint/2010/main" val="227675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Charles Spearman (1927)</a:t>
            </a:r>
          </a:p>
        </p:txBody>
      </p:sp>
      <p:sp>
        <p:nvSpPr>
          <p:cNvPr id="3" name="Content Placeholder 2"/>
          <p:cNvSpPr>
            <a:spLocks noGrp="1"/>
          </p:cNvSpPr>
          <p:nvPr>
            <p:ph idx="1"/>
          </p:nvPr>
        </p:nvSpPr>
        <p:spPr/>
        <p:txBody>
          <a:bodyPr/>
          <a:lstStyle/>
          <a:p>
            <a:r>
              <a:rPr lang="en-US" dirty="0"/>
              <a:t>Charles Spearman </a:t>
            </a:r>
            <a:r>
              <a:rPr lang="mr-IN" dirty="0"/>
              <a:t>–</a:t>
            </a:r>
            <a:r>
              <a:rPr lang="en-US" dirty="0"/>
              <a:t> individual’s performance in each of the variety of intelligence tests is highly </a:t>
            </a:r>
            <a:r>
              <a:rPr lang="en-US" dirty="0" err="1"/>
              <a:t>intercorrelated</a:t>
            </a:r>
            <a:endParaRPr lang="en-US" dirty="0"/>
          </a:p>
          <a:p>
            <a:r>
              <a:rPr lang="en-US" b="1" i="1" dirty="0"/>
              <a:t>g </a:t>
            </a:r>
            <a:r>
              <a:rPr lang="mr-IN" i="1" dirty="0"/>
              <a:t>–</a:t>
            </a:r>
            <a:r>
              <a:rPr lang="en-US" i="1" dirty="0"/>
              <a:t> </a:t>
            </a:r>
            <a:r>
              <a:rPr lang="en-US" dirty="0"/>
              <a:t>factor of general intelligence underlies all intelligent performance</a:t>
            </a:r>
          </a:p>
          <a:p>
            <a:r>
              <a:rPr lang="en-US" dirty="0"/>
              <a:t>Each individual domain has specific skills called </a:t>
            </a:r>
            <a:r>
              <a:rPr lang="en-US" b="1" i="1" dirty="0"/>
              <a:t>s</a:t>
            </a:r>
          </a:p>
          <a:p>
            <a:r>
              <a:rPr lang="en-US" i="1" dirty="0"/>
              <a:t>e.g. </a:t>
            </a:r>
            <a:r>
              <a:rPr lang="en-US" dirty="0"/>
              <a:t>person’s performance on vocabulary or mathematics depends both on general intelligence and domain-specific abilities</a:t>
            </a:r>
          </a:p>
        </p:txBody>
      </p:sp>
    </p:spTree>
    <p:extLst>
      <p:ext uri="{BB962C8B-B14F-4D97-AF65-F5344CB8AC3E}">
        <p14:creationId xmlns:p14="http://schemas.microsoft.com/office/powerpoint/2010/main" val="19051534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Berlin</Template>
  <TotalTime>1453</TotalTime>
  <Words>1195</Words>
  <Application>Microsoft Office PowerPoint</Application>
  <PresentationFormat>Widescreen</PresentationFormat>
  <Paragraphs>111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Trebuchet MS</vt:lpstr>
      <vt:lpstr>Berlin</vt:lpstr>
      <vt:lpstr>Intelligence and intelligence assessment</vt:lpstr>
      <vt:lpstr>Intelligence testing</vt:lpstr>
      <vt:lpstr>Beginings of IQ testing</vt:lpstr>
      <vt:lpstr>Stanford-Binet Intelligence Scale (1916)</vt:lpstr>
      <vt:lpstr>Wechsler Intelligence Scales</vt:lpstr>
      <vt:lpstr>Intellectual disabilities</vt:lpstr>
      <vt:lpstr>Learning disorders and giftedness</vt:lpstr>
      <vt:lpstr>Psychometric theories of intelligence</vt:lpstr>
      <vt:lpstr>Charles Spearman (1927)</vt:lpstr>
      <vt:lpstr>Raymond Cattell (1963)</vt:lpstr>
      <vt:lpstr>Joy Paul Guilford (1961)</vt:lpstr>
      <vt:lpstr>Theories that go beyond IQ</vt:lpstr>
      <vt:lpstr>Emotional Intelligence Peter Salovey &amp; John D. Mayer (1990)</vt:lpstr>
      <vt:lpstr>Heritability estimate of IQ</vt:lpstr>
      <vt:lpstr>Environmental estimate of IQ</vt:lpstr>
      <vt:lpstr>Usefulness of IQ score</vt:lpstr>
      <vt:lpstr>Is creativity linked to intelligence?</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Jolanta Babiak</dc:creator>
  <cp:lastModifiedBy>MOHSIN</cp:lastModifiedBy>
  <cp:revision>27</cp:revision>
  <dcterms:created xsi:type="dcterms:W3CDTF">2017-11-27T22:45:18Z</dcterms:created>
  <dcterms:modified xsi:type="dcterms:W3CDTF">2020-12-04T07:33:29Z</dcterms:modified>
</cp:coreProperties>
</file>