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58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Bismillah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423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657671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Dr. Muhammad Ali-</a:t>
            </a:r>
            <a:r>
              <a:rPr lang="en-US" b="1" dirty="0" err="1" smtClean="0">
                <a:solidFill>
                  <a:schemeClr val="bg1"/>
                </a:solidFill>
              </a:rPr>
              <a:t>ur</a:t>
            </a:r>
            <a:r>
              <a:rPr lang="en-US" b="1" dirty="0" smtClean="0">
                <a:solidFill>
                  <a:schemeClr val="bg1"/>
                </a:solidFill>
              </a:rPr>
              <a:t>-Rasheed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Lecturer , Department of Physiotherapy.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Sargodha Medical College.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Sociological Perspective of profession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4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rmAutofit/>
          </a:bodyPr>
          <a:lstStyle/>
          <a:p>
            <a:r>
              <a:rPr lang="en-US" b="1" dirty="0"/>
              <a:t>According to </a:t>
            </a:r>
            <a:r>
              <a:rPr lang="en-US" b="1" i="1" dirty="0" err="1"/>
              <a:t>Ritzer</a:t>
            </a:r>
            <a:r>
              <a:rPr lang="en-US" b="1" dirty="0" smtClean="0"/>
              <a:t>, </a:t>
            </a:r>
            <a:r>
              <a:rPr lang="en-US" b="1" dirty="0"/>
              <a:t>sociological literature </a:t>
            </a:r>
            <a:r>
              <a:rPr lang="en-US" b="1" dirty="0" smtClean="0"/>
              <a:t>about the </a:t>
            </a:r>
            <a:r>
              <a:rPr lang="en-US" b="1" dirty="0"/>
              <a:t>professions takes three </a:t>
            </a:r>
            <a:r>
              <a:rPr lang="en-US" b="1" dirty="0" smtClean="0"/>
              <a:t>approaches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Structural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Processual</a:t>
            </a:r>
            <a:r>
              <a:rPr lang="en-US" b="1" dirty="0" smtClean="0"/>
              <a:t> </a:t>
            </a:r>
            <a:r>
              <a:rPr lang="en-US" b="1" dirty="0"/>
              <a:t>(or process),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Power</a:t>
            </a:r>
          </a:p>
          <a:p>
            <a:endParaRPr lang="en-US" b="1" dirty="0"/>
          </a:p>
          <a:p>
            <a:r>
              <a:rPr lang="en-US" b="1" dirty="0"/>
              <a:t>Structural </a:t>
            </a:r>
            <a:r>
              <a:rPr lang="en-US" b="1" dirty="0" smtClean="0"/>
              <a:t>Approach :</a:t>
            </a:r>
          </a:p>
          <a:p>
            <a:pPr marL="0" indent="0">
              <a:buNone/>
            </a:pPr>
            <a:r>
              <a:rPr lang="en-US" b="1" dirty="0"/>
              <a:t>S</a:t>
            </a:r>
            <a:r>
              <a:rPr lang="en-US" b="1" dirty="0" smtClean="0"/>
              <a:t>tatic </a:t>
            </a:r>
            <a:r>
              <a:rPr lang="en-US" b="1" dirty="0"/>
              <a:t>characteristics that an </a:t>
            </a:r>
            <a:r>
              <a:rPr lang="en-US" b="1" dirty="0" smtClean="0"/>
              <a:t>occupation must </a:t>
            </a:r>
            <a:r>
              <a:rPr lang="en-US" b="1" dirty="0"/>
              <a:t>possess to be considered a profession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According to the </a:t>
            </a:r>
            <a:r>
              <a:rPr lang="en-US" b="1" dirty="0"/>
              <a:t>classic definition of </a:t>
            </a:r>
            <a:r>
              <a:rPr lang="en-US" b="1" dirty="0" smtClean="0"/>
              <a:t>a profession </a:t>
            </a:r>
            <a:r>
              <a:rPr lang="en-US" b="1" dirty="0"/>
              <a:t>includes at least </a:t>
            </a:r>
            <a:r>
              <a:rPr lang="en-US" b="1" dirty="0" smtClean="0"/>
              <a:t>four characteristics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</a:t>
            </a:r>
            <a:r>
              <a:rPr lang="en-US" b="1" dirty="0"/>
              <a:t>a body of theoretical </a:t>
            </a:r>
            <a:r>
              <a:rPr lang="en-US" b="1" dirty="0" smtClean="0"/>
              <a:t>knowledge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</a:t>
            </a:r>
            <a:r>
              <a:rPr lang="en-US" b="1" dirty="0"/>
              <a:t>some degree </a:t>
            </a:r>
            <a:r>
              <a:rPr lang="en-US" b="1" dirty="0" smtClean="0"/>
              <a:t>of professional autonomy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an </a:t>
            </a:r>
            <a:r>
              <a:rPr lang="en-US" b="1" dirty="0"/>
              <a:t>ethic that the members </a:t>
            </a:r>
            <a:r>
              <a:rPr lang="en-US" b="1" dirty="0" smtClean="0"/>
              <a:t>enforce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and </a:t>
            </a:r>
            <a:r>
              <a:rPr lang="en-US" b="1" dirty="0"/>
              <a:t>accountability </a:t>
            </a:r>
            <a:r>
              <a:rPr lang="en-US" b="1" dirty="0" smtClean="0"/>
              <a:t>to society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18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2.Process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105400" cy="4419599"/>
          </a:xfrm>
        </p:spPr>
        <p:txBody>
          <a:bodyPr>
            <a:noAutofit/>
          </a:bodyPr>
          <a:lstStyle/>
          <a:p>
            <a:r>
              <a:rPr lang="en-US" sz="3200" dirty="0"/>
              <a:t>The process approach focuses on </a:t>
            </a:r>
            <a:r>
              <a:rPr lang="en-US" sz="3200" dirty="0" smtClean="0"/>
              <a:t>either the </a:t>
            </a:r>
            <a:r>
              <a:rPr lang="en-US" sz="3200" b="1" i="1" dirty="0"/>
              <a:t>stages and developmental periods </a:t>
            </a:r>
            <a:r>
              <a:rPr lang="en-US" sz="3200" dirty="0"/>
              <a:t>that an occupation must pass through </a:t>
            </a:r>
            <a:r>
              <a:rPr lang="en-US" sz="3200" dirty="0" smtClean="0"/>
              <a:t>or </a:t>
            </a:r>
            <a:r>
              <a:rPr lang="en-US" sz="3200" b="1" i="1" dirty="0" smtClean="0"/>
              <a:t>activities</a:t>
            </a:r>
            <a:r>
              <a:rPr lang="en-US" sz="3200" dirty="0" smtClean="0"/>
              <a:t> </a:t>
            </a:r>
            <a:r>
              <a:rPr lang="en-US" sz="3200" dirty="0"/>
              <a:t>that its members must perform to achieve recognition as a profession.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35503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82891" y="-76200"/>
            <a:ext cx="5334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001000" cy="54101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social processes or developmental stages through which </a:t>
            </a:r>
            <a:r>
              <a:rPr lang="en-US" sz="2800" dirty="0" smtClean="0"/>
              <a:t>occupations move </a:t>
            </a:r>
            <a:r>
              <a:rPr lang="en-US" sz="2800" dirty="0"/>
              <a:t>to attain the power and status that professions have traditionally held in society.</a:t>
            </a:r>
          </a:p>
          <a:p>
            <a:r>
              <a:rPr lang="en-US" sz="2800" dirty="0" smtClean="0"/>
              <a:t>Central </a:t>
            </a:r>
            <a:r>
              <a:rPr lang="en-US" sz="2800" dirty="0"/>
              <a:t>to this perspective is the recognition that an occupation </a:t>
            </a:r>
            <a:r>
              <a:rPr lang="en-US" sz="2800" dirty="0" smtClean="0"/>
              <a:t>can enhance </a:t>
            </a:r>
            <a:r>
              <a:rPr lang="en-US" sz="2800" dirty="0"/>
              <a:t>its autonomy and professional status through social and political actions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Much of the sociological literature about professions has emphasized </a:t>
            </a:r>
            <a:r>
              <a:rPr lang="en-US" sz="2800" dirty="0" smtClean="0"/>
              <a:t>autonomy as </a:t>
            </a:r>
            <a:r>
              <a:rPr lang="en-US" sz="2800" dirty="0"/>
              <a:t>the </a:t>
            </a:r>
            <a:r>
              <a:rPr lang="en-US" sz="2800" i="1" dirty="0"/>
              <a:t>sine qua </a:t>
            </a:r>
            <a:r>
              <a:rPr lang="en-US" sz="2800" i="1"/>
              <a:t>non </a:t>
            </a:r>
            <a:endParaRPr lang="en-US" sz="2800" i="1" smtClean="0"/>
          </a:p>
          <a:p>
            <a:pPr marL="114300" indent="0">
              <a:buNone/>
            </a:pPr>
            <a:r>
              <a:rPr lang="en-US" sz="2800" i="1" smtClean="0"/>
              <a:t>(</a:t>
            </a:r>
            <a:r>
              <a:rPr lang="en-US" sz="2800" i="1" dirty="0" err="1" smtClean="0"/>
              <a:t>latin</a:t>
            </a:r>
            <a:r>
              <a:rPr lang="en-US" sz="2800" i="1" dirty="0" smtClean="0"/>
              <a:t> ,essential element)</a:t>
            </a:r>
            <a:r>
              <a:rPr lang="en-US" sz="2800" dirty="0" smtClean="0"/>
              <a:t>of </a:t>
            </a:r>
            <a:r>
              <a:rPr lang="en-US" sz="2800" dirty="0"/>
              <a:t>a profession. </a:t>
            </a:r>
            <a:endParaRPr lang="en-US" sz="2800" dirty="0" smtClean="0"/>
          </a:p>
          <a:p>
            <a:r>
              <a:rPr lang="en-US" sz="2800" dirty="0" smtClean="0"/>
              <a:t>Those </a:t>
            </a:r>
            <a:r>
              <a:rPr lang="en-US" sz="2800" dirty="0"/>
              <a:t>occupations with extensive autonomy </a:t>
            </a:r>
            <a:r>
              <a:rPr lang="en-US" sz="2800" dirty="0" smtClean="0"/>
              <a:t>in their </a:t>
            </a:r>
            <a:r>
              <a:rPr lang="en-US" sz="2800" dirty="0"/>
              <a:t>work are considered “true professions”; those with less autonomy are </a:t>
            </a:r>
            <a:r>
              <a:rPr lang="en-US" sz="2800" dirty="0" smtClean="0"/>
              <a:t>either “semi-professions</a:t>
            </a:r>
            <a:r>
              <a:rPr lang="en-US" sz="2800" dirty="0"/>
              <a:t>” or not professions at all.</a:t>
            </a:r>
          </a:p>
        </p:txBody>
      </p:sp>
    </p:spTree>
    <p:extLst>
      <p:ext uri="{BB962C8B-B14F-4D97-AF65-F5344CB8AC3E}">
        <p14:creationId xmlns:p14="http://schemas.microsoft.com/office/powerpoint/2010/main" xmlns="" val="37492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3.Power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profession’s ability to obtain </a:t>
            </a:r>
            <a:r>
              <a:rPr lang="en-US" dirty="0" smtClean="0"/>
              <a:t>the political </a:t>
            </a:r>
            <a:r>
              <a:rPr lang="en-US" dirty="0"/>
              <a:t>and social power to define its work is its most important </a:t>
            </a:r>
            <a:r>
              <a:rPr lang="en-US" dirty="0" smtClean="0"/>
              <a:t>characteristic.</a:t>
            </a:r>
          </a:p>
          <a:p>
            <a:r>
              <a:rPr lang="en-US" dirty="0"/>
              <a:t>the </a:t>
            </a:r>
            <a:r>
              <a:rPr lang="en-US" dirty="0" smtClean="0"/>
              <a:t>use and </a:t>
            </a:r>
            <a:r>
              <a:rPr lang="en-US" dirty="0"/>
              <a:t>abuse of power by the professions was </a:t>
            </a:r>
            <a:r>
              <a:rPr lang="en-US" dirty="0" smtClean="0"/>
              <a:t>accompanied </a:t>
            </a:r>
            <a:r>
              <a:rPr lang="en-US" dirty="0"/>
              <a:t>by changes in public </a:t>
            </a:r>
            <a:r>
              <a:rPr lang="en-US" dirty="0" smtClean="0"/>
              <a:t>opinion regarding </a:t>
            </a:r>
            <a:r>
              <a:rPr lang="en-US" dirty="0"/>
              <a:t>the professions</a:t>
            </a:r>
            <a:endParaRPr lang="en-US" dirty="0" smtClean="0"/>
          </a:p>
          <a:p>
            <a:r>
              <a:rPr lang="en-US" dirty="0"/>
              <a:t>Scholars and members of the public criticized </a:t>
            </a:r>
            <a:r>
              <a:rPr lang="en-US" dirty="0" smtClean="0"/>
              <a:t>the professions </a:t>
            </a:r>
            <a:r>
              <a:rPr lang="en-US" dirty="0"/>
              <a:t>for setting up </a:t>
            </a:r>
            <a:r>
              <a:rPr lang="en-US" b="1" dirty="0"/>
              <a:t>economic monopolies</a:t>
            </a:r>
            <a:r>
              <a:rPr lang="en-US" dirty="0"/>
              <a:t>, using political power for </a:t>
            </a:r>
            <a:r>
              <a:rPr lang="en-US" dirty="0" smtClean="0"/>
              <a:t>self interest, and </a:t>
            </a:r>
            <a:r>
              <a:rPr lang="en-US" dirty="0"/>
              <a:t>focusing on professional autonomy and self-governance </a:t>
            </a:r>
            <a:r>
              <a:rPr lang="en-US" dirty="0" smtClean="0"/>
              <a:t>without  consideration </a:t>
            </a:r>
            <a:r>
              <a:rPr lang="en-US" dirty="0"/>
              <a:t>of the public </a:t>
            </a:r>
            <a:r>
              <a:rPr lang="en-US" dirty="0" smtClean="0"/>
              <a:t>welfare.</a:t>
            </a:r>
          </a:p>
          <a:p>
            <a:r>
              <a:rPr lang="en-US" dirty="0" smtClean="0"/>
              <a:t>The </a:t>
            </a:r>
            <a:r>
              <a:rPr lang="en-US" dirty="0"/>
              <a:t>requirement for licensure is one </a:t>
            </a:r>
            <a:r>
              <a:rPr lang="en-US" dirty="0" smtClean="0"/>
              <a:t>strategy for </a:t>
            </a:r>
            <a:r>
              <a:rPr lang="en-US" dirty="0"/>
              <a:t>using political power to create an economic monopoly and decrease </a:t>
            </a:r>
            <a:r>
              <a:rPr lang="en-US" dirty="0" smtClean="0"/>
              <a:t>competition for </a:t>
            </a:r>
            <a:r>
              <a:rPr lang="en-US" dirty="0"/>
              <a:t>members of a particular profession.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8267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680" y="80948"/>
            <a:ext cx="7905320" cy="67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07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5" y="242455"/>
            <a:ext cx="8406348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700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195</TotalTime>
  <Words>323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Slide 1</vt:lpstr>
      <vt:lpstr>Sociological Perspective of profession</vt:lpstr>
      <vt:lpstr>Slide 3</vt:lpstr>
      <vt:lpstr>2.Process approach</vt:lpstr>
      <vt:lpstr>Slide 5</vt:lpstr>
      <vt:lpstr>3.Power approach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Sociological Perspective of profession</dc:title>
  <dc:creator>Abdul Munem</dc:creator>
  <cp:lastModifiedBy>SALEEM</cp:lastModifiedBy>
  <cp:revision>20</cp:revision>
  <dcterms:created xsi:type="dcterms:W3CDTF">2006-08-16T00:00:00Z</dcterms:created>
  <dcterms:modified xsi:type="dcterms:W3CDTF">2016-01-11T06:35:17Z</dcterms:modified>
</cp:coreProperties>
</file>