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92" r:id="rId5"/>
    <p:sldId id="293" r:id="rId6"/>
    <p:sldId id="294" r:id="rId7"/>
    <p:sldId id="259" r:id="rId8"/>
    <p:sldId id="291" r:id="rId9"/>
    <p:sldId id="262" r:id="rId10"/>
    <p:sldId id="271" r:id="rId11"/>
    <p:sldId id="272" r:id="rId12"/>
    <p:sldId id="273" r:id="rId13"/>
    <p:sldId id="261" r:id="rId14"/>
    <p:sldId id="263" r:id="rId15"/>
    <p:sldId id="274" r:id="rId16"/>
    <p:sldId id="275" r:id="rId17"/>
    <p:sldId id="276" r:id="rId18"/>
    <p:sldId id="264" r:id="rId19"/>
    <p:sldId id="277" r:id="rId20"/>
    <p:sldId id="290" r:id="rId21"/>
    <p:sldId id="265" r:id="rId22"/>
    <p:sldId id="266" r:id="rId23"/>
    <p:sldId id="278" r:id="rId24"/>
    <p:sldId id="279" r:id="rId25"/>
    <p:sldId id="280" r:id="rId26"/>
    <p:sldId id="267" r:id="rId27"/>
    <p:sldId id="268" r:id="rId28"/>
    <p:sldId id="281" r:id="rId29"/>
    <p:sldId id="282" r:id="rId30"/>
    <p:sldId id="283" r:id="rId31"/>
    <p:sldId id="269" r:id="rId32"/>
    <p:sldId id="284" r:id="rId33"/>
    <p:sldId id="285" r:id="rId34"/>
    <p:sldId id="270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07665-4F83-4F53-96D9-DD4579078635}" v="348" dt="2020-06-03T17:56:0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8F8EF-757B-48E3-83BB-0F6AA78A3C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CF02C-8C9B-4340-9681-810AA18136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7708A-4BF3-436D-B5E1-E273ABF72F1D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F824B-7288-4C43-9D85-8D15E604302E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E07ED-74FE-41E1-BB83-F2F58FAA3B79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ED5BCD-71C2-4FCF-A2C7-6A1D9006F0D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EC3A6B-13FB-407E-BFB2-F3E815911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185"/>
            <a:ext cx="7772400" cy="182976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a typeface="+mj-lt"/>
                <a:cs typeface="+mj-lt"/>
              </a:rPr>
              <a:t>Diabetic Retinopathy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94726"/>
            <a:ext cx="7772400" cy="2908725"/>
          </a:xfrm>
        </p:spPr>
        <p:txBody>
          <a:bodyPr vert="horz" lIns="45720" rIns="45720" anchor="t">
            <a:normAutofit fontScale="62500" lnSpcReduction="20000"/>
          </a:bodyPr>
          <a:lstStyle/>
          <a:p>
            <a:pPr marR="63500" algn="ctr"/>
            <a:r>
              <a:rPr lang="en-US" sz="4000" b="1" dirty="0">
                <a:solidFill>
                  <a:srgbClr val="0070C0"/>
                </a:solidFill>
                <a:cs typeface="Lucida Sans Unicode"/>
              </a:rPr>
              <a:t>By</a:t>
            </a:r>
          </a:p>
          <a:p>
            <a:pPr marR="63500" algn="ctr"/>
            <a:endParaRPr lang="en-US" sz="4000" b="1" dirty="0">
              <a:solidFill>
                <a:srgbClr val="FF0000"/>
              </a:solidFill>
              <a:cs typeface="Lucida Sans Unicode"/>
            </a:endParaRPr>
          </a:p>
          <a:p>
            <a:pPr marR="63500"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cs typeface="Lucida Sans Unicode"/>
              </a:rPr>
              <a:t>Dr. Suhail Mushtaq </a:t>
            </a:r>
            <a:r>
              <a:rPr lang="en-US" sz="4000" b="1" dirty="0" err="1">
                <a:solidFill>
                  <a:srgbClr val="FF0000"/>
                </a:solidFill>
                <a:cs typeface="Lucida Sans Unicode"/>
              </a:rPr>
              <a:t>Boobak</a:t>
            </a:r>
            <a:endParaRPr lang="en-US" sz="4000" b="1" dirty="0">
              <a:solidFill>
                <a:srgbClr val="FF0000"/>
              </a:solidFill>
              <a:cs typeface="Lucida Sans Unicode"/>
            </a:endParaRPr>
          </a:p>
          <a:p>
            <a:pPr marR="63500" algn="ctr"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cs typeface="Lucida Sans Unicode"/>
              </a:rPr>
              <a:t>MBBS, DOMS, MCPS, ICO (UK), FCPS, FRCS (UK)</a:t>
            </a:r>
            <a:endParaRPr lang="en-US" sz="3200" dirty="0">
              <a:solidFill>
                <a:srgbClr val="0070C0"/>
              </a:solidFill>
              <a:cs typeface="Lucida Sans Unicode"/>
            </a:endParaRPr>
          </a:p>
          <a:p>
            <a:pPr marR="63500"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cs typeface="Lucida Sans Unicode"/>
              </a:rPr>
              <a:t>Associate Professor Ophthalmology</a:t>
            </a:r>
            <a:endParaRPr lang="en-US" dirty="0">
              <a:cs typeface="Lucida Sans Unicode"/>
            </a:endParaRPr>
          </a:p>
          <a:p>
            <a:pPr marR="63500"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cs typeface="Lucida Sans Unicode"/>
              </a:rPr>
              <a:t>Sargodha Medical College, University of Sargodha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524000"/>
            <a:ext cx="5912908" cy="44830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/>
              <a:t>F.A </a:t>
            </a:r>
          </a:p>
          <a:p>
            <a:pPr>
              <a:buNone/>
            </a:pPr>
            <a:r>
              <a:rPr lang="en-US" sz="3600" dirty="0"/>
              <a:t>  </a:t>
            </a:r>
            <a:r>
              <a:rPr lang="en-US" sz="3600" dirty="0" err="1"/>
              <a:t>Hyperflorescence</a:t>
            </a:r>
            <a:r>
              <a:rPr lang="en-US" sz="3600" dirty="0"/>
              <a:t> &amp; </a:t>
            </a:r>
            <a:r>
              <a:rPr lang="en-US" sz="3600" dirty="0" err="1"/>
              <a:t>Hypoflorescence</a:t>
            </a:r>
            <a:endParaRPr lang="en-US" sz="3600" dirty="0"/>
          </a:p>
          <a:p>
            <a:pPr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Treatment</a:t>
            </a:r>
            <a:r>
              <a:rPr lang="en-US" sz="3600" b="1" dirty="0"/>
              <a:t>-</a:t>
            </a:r>
          </a:p>
          <a:p>
            <a:pPr>
              <a:buNone/>
            </a:pPr>
            <a:r>
              <a:rPr lang="en-US" sz="3600" b="1" dirty="0"/>
              <a:t>  </a:t>
            </a:r>
            <a:r>
              <a:rPr lang="en-US" sz="3600" dirty="0"/>
              <a:t>1</a:t>
            </a:r>
            <a:r>
              <a:rPr lang="en-US" sz="3600" b="1" dirty="0"/>
              <a:t>-</a:t>
            </a:r>
            <a:r>
              <a:rPr lang="en-US" sz="3600" dirty="0"/>
              <a:t>No </a:t>
            </a:r>
            <a:r>
              <a:rPr lang="en-US" sz="3600" dirty="0" err="1"/>
              <a:t>treatment,reviewed</a:t>
            </a:r>
            <a:r>
              <a:rPr lang="en-US" sz="3600" dirty="0"/>
              <a:t> annually</a:t>
            </a:r>
          </a:p>
          <a:p>
            <a:pPr>
              <a:buNone/>
            </a:pPr>
            <a:r>
              <a:rPr lang="en-US" sz="3600" dirty="0"/>
              <a:t>  2-Control of DM and associated </a:t>
            </a:r>
          </a:p>
          <a:p>
            <a:pPr>
              <a:buNone/>
            </a:pPr>
            <a:r>
              <a:rPr lang="en-US" sz="3600" dirty="0"/>
              <a:t>      factors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Diabetic </a:t>
            </a:r>
            <a:r>
              <a:rPr lang="en-US" sz="3600" b="1" dirty="0" err="1">
                <a:solidFill>
                  <a:srgbClr val="FFC000"/>
                </a:solidFill>
              </a:rPr>
              <a:t>maculopathy</a:t>
            </a:r>
            <a:endParaRPr lang="en-US" sz="36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dirty="0"/>
              <a:t>   Involvement of fovea by </a:t>
            </a:r>
            <a:r>
              <a:rPr lang="en-US" sz="3600" dirty="0" err="1"/>
              <a:t>oedema</a:t>
            </a:r>
            <a:r>
              <a:rPr lang="en-US" sz="3600" dirty="0"/>
              <a:t>,</a:t>
            </a:r>
          </a:p>
          <a:p>
            <a:pPr>
              <a:buNone/>
            </a:pPr>
            <a:r>
              <a:rPr lang="en-US" sz="3600" dirty="0"/>
              <a:t>   hard exudates or </a:t>
            </a:r>
            <a:r>
              <a:rPr lang="en-US" sz="3600" dirty="0" err="1"/>
              <a:t>ischaemia</a:t>
            </a:r>
            <a:endParaRPr lang="en-US" sz="3600" dirty="0"/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1-Focal </a:t>
            </a:r>
            <a:r>
              <a:rPr lang="en-US" sz="3600" dirty="0" err="1">
                <a:solidFill>
                  <a:srgbClr val="0070C0"/>
                </a:solidFill>
              </a:rPr>
              <a:t>maculopathy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2-Diffuse </a:t>
            </a:r>
            <a:r>
              <a:rPr lang="en-US" sz="3600" dirty="0" err="1">
                <a:solidFill>
                  <a:srgbClr val="0070C0"/>
                </a:solidFill>
              </a:rPr>
              <a:t>maculopathy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3-Ishaemic </a:t>
            </a:r>
            <a:r>
              <a:rPr lang="en-US" sz="3600" dirty="0" err="1">
                <a:solidFill>
                  <a:srgbClr val="0070C0"/>
                </a:solidFill>
              </a:rPr>
              <a:t>maculopathy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4-Clinical significant macular   	</a:t>
            </a:r>
            <a:r>
              <a:rPr lang="en-US" sz="3600" dirty="0" err="1">
                <a:solidFill>
                  <a:srgbClr val="0070C0"/>
                </a:solidFill>
              </a:rPr>
              <a:t>oedema</a:t>
            </a:r>
            <a:r>
              <a:rPr lang="en-US" sz="3600" dirty="0"/>
              <a:t> (CSMO)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Retinal </a:t>
            </a:r>
            <a:r>
              <a:rPr lang="en-US" sz="3600" dirty="0" err="1"/>
              <a:t>oedema</a:t>
            </a:r>
            <a:r>
              <a:rPr lang="en-US" sz="3600" dirty="0"/>
              <a:t> within500 micron of the centre of the macula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Hard exudates within 500 micron      	of the centre of the macula </a:t>
            </a:r>
          </a:p>
          <a:p>
            <a:pPr>
              <a:buNone/>
            </a:pPr>
            <a:r>
              <a:rPr lang="en-US" sz="3600" dirty="0"/>
              <a:t>      associated with retinal 	thickening which may be      	outside the 500 micron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Retinal </a:t>
            </a:r>
            <a:r>
              <a:rPr lang="en-US" sz="3600" dirty="0" err="1"/>
              <a:t>oedema</a:t>
            </a:r>
            <a:r>
              <a:rPr lang="en-US" sz="3600" dirty="0"/>
              <a:t> 1 DD or larger any  	part of which is within 1DD of 	centre of the macula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Clinically </a:t>
            </a:r>
            <a:r>
              <a:rPr lang="en-US" dirty="0" err="1">
                <a:solidFill>
                  <a:srgbClr val="FF0000"/>
                </a:solidFill>
              </a:rPr>
              <a:t>Signicant</a:t>
            </a:r>
            <a:r>
              <a:rPr lang="en-US" dirty="0">
                <a:solidFill>
                  <a:srgbClr val="FF0000"/>
                </a:solidFill>
              </a:rPr>
              <a:t> Macular        			</a:t>
            </a:r>
            <a:r>
              <a:rPr lang="en-US" dirty="0" err="1">
                <a:solidFill>
                  <a:srgbClr val="FF0000"/>
                </a:solidFill>
              </a:rPr>
              <a:t>Oedema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Most prevalent cause of legal blindness between the ages of 20 and 65 years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Risk factors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   </a:t>
            </a:r>
            <a:r>
              <a:rPr lang="en-US" sz="3200" b="1" dirty="0"/>
              <a:t>1-Duration of diabetes</a:t>
            </a:r>
          </a:p>
          <a:p>
            <a:pPr>
              <a:buNone/>
            </a:pPr>
            <a:r>
              <a:rPr lang="en-US" sz="3200" b="1" dirty="0"/>
              <a:t>    2-Poor metabolic control</a:t>
            </a:r>
          </a:p>
          <a:p>
            <a:pPr>
              <a:buNone/>
            </a:pPr>
            <a:r>
              <a:rPr lang="en-US" sz="3200" b="1" dirty="0"/>
              <a:t>    3-Pregnancy</a:t>
            </a:r>
          </a:p>
          <a:p>
            <a:pPr>
              <a:buNone/>
            </a:pPr>
            <a:r>
              <a:rPr lang="en-US" sz="3200" b="1" dirty="0"/>
              <a:t>    4-Hypertension</a:t>
            </a:r>
          </a:p>
          <a:p>
            <a:pPr>
              <a:buNone/>
            </a:pPr>
            <a:r>
              <a:rPr lang="en-US" sz="3200" b="1" dirty="0"/>
              <a:t>    5-Nephropathy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18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u="sng" dirty="0" err="1"/>
              <a:t>Fluorescein</a:t>
            </a:r>
            <a:r>
              <a:rPr lang="en-US" sz="3600" b="1" u="sng" dirty="0"/>
              <a:t> angiography</a:t>
            </a:r>
            <a:r>
              <a:rPr lang="en-US" sz="3600" b="1" u="sng" dirty="0">
                <a:solidFill>
                  <a:srgbClr val="0070C0"/>
                </a:solidFill>
              </a:rPr>
              <a:t>(F.A)</a:t>
            </a:r>
            <a:r>
              <a:rPr lang="en-US" sz="3600" b="1" u="sng" dirty="0"/>
              <a:t> </a:t>
            </a:r>
          </a:p>
          <a:p>
            <a:pPr>
              <a:buNone/>
            </a:pPr>
            <a:r>
              <a:rPr lang="en-US" sz="3600" dirty="0"/>
              <a:t>   </a:t>
            </a:r>
            <a:r>
              <a:rPr lang="en-US" sz="3600" dirty="0" err="1"/>
              <a:t>Hyperflorescence</a:t>
            </a:r>
            <a:r>
              <a:rPr lang="en-US" sz="3600" dirty="0"/>
              <a:t> &amp; </a:t>
            </a:r>
            <a:r>
              <a:rPr lang="en-US" sz="3600" dirty="0" err="1"/>
              <a:t>Hypoflorescence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0ptical coherence tomography</a:t>
            </a:r>
            <a:r>
              <a:rPr lang="en-US" sz="3600" b="1" dirty="0">
                <a:solidFill>
                  <a:srgbClr val="0070C0"/>
                </a:solidFill>
              </a:rPr>
              <a:t>(OCT)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2700" b="1" dirty="0">
                <a:solidFill>
                  <a:srgbClr val="0070C0"/>
                </a:solidFill>
              </a:rPr>
              <a:t>   </a:t>
            </a:r>
            <a:r>
              <a:rPr lang="en-US" sz="3600" b="1" dirty="0"/>
              <a:t> </a:t>
            </a:r>
            <a:r>
              <a:rPr lang="en-US" sz="3600" dirty="0"/>
              <a:t>1</a:t>
            </a:r>
            <a:r>
              <a:rPr lang="en-US" sz="3600" b="1" dirty="0"/>
              <a:t>-</a:t>
            </a:r>
            <a:r>
              <a:rPr lang="en-US" sz="3600" dirty="0"/>
              <a:t>Argon Laser photocoagulation</a:t>
            </a:r>
          </a:p>
          <a:p>
            <a:pPr>
              <a:buNone/>
            </a:pPr>
            <a:r>
              <a:rPr lang="en-US" sz="3600"/>
              <a:t>   2-Anti-  </a:t>
            </a:r>
            <a:r>
              <a:rPr lang="en-US" sz="3600" dirty="0"/>
              <a:t>	</a:t>
            </a:r>
            <a:r>
              <a:rPr lang="en-US" sz="3600" dirty="0" err="1"/>
              <a:t>VEGF;Ranibizumab,Bevacizumab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3-Intavitreal steroid</a:t>
            </a:r>
          </a:p>
          <a:p>
            <a:pPr>
              <a:buNone/>
            </a:pPr>
            <a:r>
              <a:rPr lang="en-US" sz="3600" dirty="0"/>
              <a:t>   4-Posterior sub-</a:t>
            </a:r>
            <a:r>
              <a:rPr lang="en-US" sz="3600" dirty="0" err="1"/>
              <a:t>Tenon</a:t>
            </a:r>
            <a:r>
              <a:rPr lang="en-US" sz="3600" dirty="0"/>
              <a:t> steroids  </a:t>
            </a:r>
          </a:p>
          <a:p>
            <a:pPr>
              <a:buNone/>
            </a:pPr>
            <a:r>
              <a:rPr lang="en-US" sz="2700" b="1" dirty="0">
                <a:solidFill>
                  <a:srgbClr val="0070C0"/>
                </a:solidFill>
              </a:rPr>
              <a:t>    </a:t>
            </a:r>
            <a:r>
              <a:rPr lang="en-US" sz="3500" b="1" dirty="0"/>
              <a:t>5- </a:t>
            </a:r>
            <a:r>
              <a:rPr lang="en-US" sz="3500" dirty="0"/>
              <a:t>PPV</a:t>
            </a:r>
            <a:endParaRPr lang="en-US" sz="3500" dirty="0">
              <a:solidFill>
                <a:srgbClr val="0070C0"/>
              </a:solidFill>
            </a:endParaRPr>
          </a:p>
          <a:p>
            <a:pPr lvl="5">
              <a:buNone/>
            </a:pP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Preproliferative</a:t>
            </a:r>
            <a:r>
              <a:rPr lang="en-US" sz="3600" b="1" dirty="0">
                <a:solidFill>
                  <a:srgbClr val="FFC000"/>
                </a:solidFill>
              </a:rPr>
              <a:t> DR</a:t>
            </a:r>
          </a:p>
          <a:p>
            <a:pPr>
              <a:buNone/>
            </a:pPr>
            <a:r>
              <a:rPr lang="en-US" sz="3600" b="1" dirty="0"/>
              <a:t>  1-Cotton- wool spots</a:t>
            </a:r>
          </a:p>
          <a:p>
            <a:pPr>
              <a:buNone/>
            </a:pPr>
            <a:r>
              <a:rPr lang="en-US" sz="3600" b="1" dirty="0"/>
              <a:t>          </a:t>
            </a:r>
            <a:r>
              <a:rPr lang="en-US" sz="3600" dirty="0" err="1"/>
              <a:t>small,whitish</a:t>
            </a:r>
            <a:r>
              <a:rPr lang="en-US" sz="3600" dirty="0"/>
              <a:t>, fluffy lesions</a:t>
            </a:r>
          </a:p>
          <a:p>
            <a:pPr>
              <a:buNone/>
            </a:pPr>
            <a:r>
              <a:rPr lang="en-US" sz="3600" dirty="0"/>
              <a:t>  </a:t>
            </a:r>
            <a:r>
              <a:rPr lang="en-US" sz="3600" b="1" dirty="0"/>
              <a:t>2-Intra-retinal </a:t>
            </a:r>
            <a:r>
              <a:rPr lang="en-US" sz="3600" b="1" dirty="0" err="1"/>
              <a:t>microvascular</a:t>
            </a:r>
            <a:r>
              <a:rPr lang="en-US" sz="3600" b="1" dirty="0"/>
              <a:t> </a:t>
            </a:r>
          </a:p>
          <a:p>
            <a:pPr>
              <a:buNone/>
            </a:pPr>
            <a:r>
              <a:rPr lang="en-US" sz="3600" b="1" dirty="0"/>
              <a:t>       abnormalities(</a:t>
            </a:r>
            <a:r>
              <a:rPr lang="en-US" sz="3600" dirty="0"/>
              <a:t>IRMA) </a:t>
            </a:r>
          </a:p>
          <a:p>
            <a:pPr>
              <a:buNone/>
            </a:pPr>
            <a:r>
              <a:rPr lang="en-US" sz="3600" dirty="0"/>
              <a:t>           </a:t>
            </a:r>
            <a:r>
              <a:rPr lang="en-US" sz="3600" dirty="0" err="1"/>
              <a:t>Fine,irregular,red</a:t>
            </a:r>
            <a:r>
              <a:rPr lang="en-US" sz="3600" dirty="0"/>
              <a:t> lines that</a:t>
            </a:r>
          </a:p>
          <a:p>
            <a:pPr>
              <a:buNone/>
            </a:pPr>
            <a:r>
              <a:rPr lang="en-US" sz="3600" dirty="0"/>
              <a:t>           run from </a:t>
            </a:r>
            <a:r>
              <a:rPr lang="en-US" sz="3600" dirty="0" err="1"/>
              <a:t>arteriol</a:t>
            </a:r>
            <a:r>
              <a:rPr lang="en-US" sz="3600" dirty="0"/>
              <a:t> to </a:t>
            </a:r>
            <a:r>
              <a:rPr lang="en-US" sz="3600" dirty="0" err="1"/>
              <a:t>venule</a:t>
            </a:r>
            <a:r>
              <a:rPr lang="en-US" sz="3600" dirty="0"/>
              <a:t> </a:t>
            </a:r>
          </a:p>
          <a:p>
            <a:pPr>
              <a:buNone/>
            </a:pPr>
            <a:r>
              <a:rPr lang="en-US" sz="3600" dirty="0"/>
              <a:t>  </a:t>
            </a:r>
            <a:r>
              <a:rPr lang="en-US" sz="3600" b="1" dirty="0"/>
              <a:t>3-Venous &amp; </a:t>
            </a:r>
            <a:r>
              <a:rPr lang="en-US" sz="3600" b="1" dirty="0" err="1"/>
              <a:t>arteriol</a:t>
            </a:r>
            <a:r>
              <a:rPr lang="en-US" sz="3600" b="1" dirty="0"/>
              <a:t> </a:t>
            </a:r>
            <a:r>
              <a:rPr lang="en-US" sz="3600" b="1" dirty="0" err="1"/>
              <a:t>changes,blot</a:t>
            </a:r>
            <a:endParaRPr lang="en-US" sz="3600" b="1" dirty="0"/>
          </a:p>
          <a:p>
            <a:pPr>
              <a:buNone/>
            </a:pPr>
            <a:r>
              <a:rPr lang="en-US" sz="3600" b="1" dirty="0"/>
              <a:t>           </a:t>
            </a:r>
            <a:r>
              <a:rPr lang="en-US" sz="3600" b="1" dirty="0" err="1"/>
              <a:t>haemorrages</a:t>
            </a:r>
            <a:r>
              <a:rPr lang="en-US" sz="3600" b="1" dirty="0"/>
              <a:t> </a:t>
            </a:r>
            <a:r>
              <a:rPr lang="en-US" sz="3600" dirty="0"/>
              <a:t>  </a:t>
            </a:r>
            <a:r>
              <a:rPr lang="en-US" sz="3600" b="1" dirty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. Suhail\Pictures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. Suhail\Pictures\P10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/>
              <a:t>F.A</a:t>
            </a:r>
            <a:r>
              <a:rPr lang="en-US" sz="2800" b="1" u="sng" dirty="0"/>
              <a:t> </a:t>
            </a:r>
          </a:p>
          <a:p>
            <a:pPr>
              <a:buNone/>
            </a:pPr>
            <a:r>
              <a:rPr lang="en-US" sz="2800" dirty="0"/>
              <a:t>  </a:t>
            </a:r>
            <a:r>
              <a:rPr lang="en-US" sz="3600" dirty="0" err="1"/>
              <a:t>Hyperflorescence</a:t>
            </a:r>
            <a:endParaRPr lang="en-US" sz="36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 </a:t>
            </a:r>
            <a:r>
              <a:rPr lang="en-US" sz="3600" b="1" dirty="0"/>
              <a:t>1-Laser treatment </a:t>
            </a:r>
            <a:r>
              <a:rPr lang="en-US" sz="3600" dirty="0"/>
              <a:t>–If follow-up is</a:t>
            </a:r>
          </a:p>
          <a:p>
            <a:pPr>
              <a:buNone/>
            </a:pPr>
            <a:r>
              <a:rPr lang="en-US" sz="3600" dirty="0"/>
              <a:t>       not possible</a:t>
            </a:r>
          </a:p>
          <a:p>
            <a:pPr>
              <a:buNone/>
            </a:pPr>
            <a:r>
              <a:rPr lang="en-US" sz="3600" dirty="0"/>
              <a:t>  </a:t>
            </a:r>
            <a:r>
              <a:rPr lang="en-US" sz="3600" b="1" dirty="0"/>
              <a:t>2-Max.Diabetic control &amp; </a:t>
            </a:r>
            <a:r>
              <a:rPr lang="en-US" sz="3600" dirty="0"/>
              <a:t>other</a:t>
            </a:r>
          </a:p>
          <a:p>
            <a:pPr>
              <a:buNone/>
            </a:pPr>
            <a:r>
              <a:rPr lang="en-US" sz="3600" b="1" dirty="0"/>
              <a:t>       </a:t>
            </a:r>
            <a:r>
              <a:rPr lang="en-US" sz="3600" dirty="0"/>
              <a:t>factors also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Proliferative DR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1-New vessels at disc </a:t>
            </a:r>
            <a:r>
              <a:rPr lang="en-US" sz="3600" b="1" dirty="0"/>
              <a:t>(NVD)</a:t>
            </a:r>
            <a:endParaRPr lang="en-US" sz="3600" dirty="0"/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/>
              <a:t>2-</a:t>
            </a:r>
            <a:r>
              <a:rPr lang="en-US" sz="3600" dirty="0"/>
              <a:t>New vessels elsewhere </a:t>
            </a:r>
            <a:r>
              <a:rPr lang="en-US" sz="3600" b="1" dirty="0"/>
              <a:t>(NVE)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u="sng" dirty="0"/>
              <a:t>F.A </a:t>
            </a:r>
          </a:p>
          <a:p>
            <a:pPr>
              <a:buNone/>
            </a:pPr>
            <a:r>
              <a:rPr lang="en-US" sz="3600" dirty="0"/>
              <a:t>  </a:t>
            </a:r>
            <a:r>
              <a:rPr lang="en-US" sz="3600" dirty="0" err="1"/>
              <a:t>Hyperflorescence</a:t>
            </a:r>
            <a:endParaRPr lang="en-US" sz="3600" dirty="0"/>
          </a:p>
          <a:p>
            <a:pPr>
              <a:buNone/>
            </a:pPr>
            <a:r>
              <a:rPr lang="en-US" sz="3600" b="1" u="sng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. Suhail\Pictures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. Suhail\Pictures\P101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Pathogenesis</a:t>
            </a:r>
          </a:p>
          <a:p>
            <a:pPr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Microangiopathy</a:t>
            </a:r>
            <a:r>
              <a:rPr lang="en-US" sz="3200" b="1" dirty="0">
                <a:solidFill>
                  <a:srgbClr val="0070C0"/>
                </a:solidFill>
              </a:rPr>
              <a:t>           </a:t>
            </a:r>
            <a:r>
              <a:rPr lang="en-US" sz="3200" dirty="0" err="1"/>
              <a:t>Microvascular</a:t>
            </a:r>
            <a:r>
              <a:rPr lang="en-US" sz="3200" dirty="0"/>
              <a:t> 	                                 occlusion</a:t>
            </a:r>
          </a:p>
          <a:p>
            <a:pPr>
              <a:buNone/>
            </a:pPr>
            <a:r>
              <a:rPr lang="en-US" sz="3200" dirty="0"/>
              <a:t>                                    Leakage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1-Capillaropathy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2-Haematological changes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3-Microvascular occlusion</a:t>
            </a:r>
            <a:r>
              <a:rPr lang="en-US" sz="3200" b="1" dirty="0"/>
              <a:t>—</a:t>
            </a:r>
            <a:r>
              <a:rPr lang="en-US" sz="3200" dirty="0"/>
              <a:t>Results in </a:t>
            </a:r>
            <a:r>
              <a:rPr lang="en-US" sz="3200" b="1" dirty="0"/>
              <a:t>   	</a:t>
            </a:r>
            <a:r>
              <a:rPr lang="en-US" sz="3200" dirty="0"/>
              <a:t>capillary </a:t>
            </a:r>
            <a:r>
              <a:rPr lang="en-US" sz="3200" dirty="0" err="1"/>
              <a:t>nonperfusion</a:t>
            </a:r>
            <a:r>
              <a:rPr lang="en-US" sz="3200" dirty="0"/>
              <a:t> and retinal 	hypoxia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a- </a:t>
            </a:r>
            <a:r>
              <a:rPr lang="en-US" sz="3200" b="1" dirty="0" err="1"/>
              <a:t>Arteriovenous</a:t>
            </a:r>
            <a:r>
              <a:rPr lang="en-US" sz="3200" b="1" dirty="0"/>
              <a:t> shunts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b- </a:t>
            </a:r>
            <a:r>
              <a:rPr lang="en-US" sz="3200" b="1" dirty="0" err="1"/>
              <a:t>Neovascularization</a:t>
            </a:r>
            <a:r>
              <a:rPr lang="en-US" sz="3200" b="1" dirty="0">
                <a:solidFill>
                  <a:srgbClr val="0070C0"/>
                </a:solidFill>
              </a:rPr>
              <a:t>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191000" y="1371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91000" y="1219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. Suhail\Pictures\P101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Clinical assessment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 </a:t>
            </a:r>
            <a:r>
              <a:rPr lang="en-US" sz="3600" dirty="0"/>
              <a:t>1-Severity 2-Elevated new vessels</a:t>
            </a:r>
          </a:p>
          <a:p>
            <a:pPr>
              <a:buNone/>
            </a:pPr>
            <a:r>
              <a:rPr lang="en-US" sz="3600" b="1" dirty="0"/>
              <a:t>  </a:t>
            </a:r>
            <a:r>
              <a:rPr lang="en-US" sz="3600" dirty="0"/>
              <a:t>3-Fibfrosis 4-High risk factors   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 </a:t>
            </a:r>
            <a:r>
              <a:rPr lang="en-US" sz="3600" dirty="0"/>
              <a:t>1-Laser photocoagulation</a:t>
            </a:r>
          </a:p>
          <a:p>
            <a:pPr>
              <a:buNone/>
            </a:pPr>
            <a:r>
              <a:rPr lang="en-US" sz="3600" dirty="0"/>
              <a:t>  2- Anti-  	</a:t>
            </a:r>
            <a:r>
              <a:rPr lang="en-US" sz="3600" dirty="0" err="1"/>
              <a:t>VEGF;Ranibizumab,Bevacizumab</a:t>
            </a:r>
            <a:endParaRPr lang="en-US" sz="3600" dirty="0"/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r. Suhail\Pictures\P101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r. Suhail\Pictures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Advanced diabetic eye disease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 </a:t>
            </a:r>
            <a:r>
              <a:rPr lang="en-US" sz="3600" dirty="0"/>
              <a:t>1-Haemorrhage  2-Tractional RD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 </a:t>
            </a:r>
            <a:r>
              <a:rPr lang="en-US" sz="3600" dirty="0"/>
              <a:t>3-Rubeosis </a:t>
            </a:r>
            <a:r>
              <a:rPr lang="en-US" sz="3600" dirty="0" err="1"/>
              <a:t>iridis</a:t>
            </a:r>
            <a:endParaRPr lang="en-US" sz="3600" dirty="0"/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 </a:t>
            </a:r>
            <a:r>
              <a:rPr lang="en-US" sz="3600" b="1" dirty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 </a:t>
            </a:r>
            <a:r>
              <a:rPr lang="en-US" sz="3600" dirty="0"/>
              <a:t>1- Pars-</a:t>
            </a:r>
            <a:r>
              <a:rPr lang="en-US" sz="3600" dirty="0" err="1"/>
              <a:t>plana</a:t>
            </a:r>
            <a:r>
              <a:rPr lang="en-US" sz="3600" dirty="0"/>
              <a:t> </a:t>
            </a:r>
            <a:r>
              <a:rPr lang="en-US" sz="3600" dirty="0" err="1"/>
              <a:t>vitrectomy</a:t>
            </a:r>
            <a:endParaRPr lang="en-US" sz="36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  </a:t>
            </a:r>
            <a:r>
              <a:rPr lang="en-US" sz="3600" dirty="0"/>
              <a:t>2- Retinal reattachment surgery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r. Suhail\Pictures\P101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r. Suhail\Pictures\P101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r. Suhail\Pictures\P101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>
              <a:solidFill>
                <a:srgbClr val="FF0000"/>
              </a:solidFill>
            </a:endParaRPr>
          </a:p>
          <a:p>
            <a:r>
              <a:rPr lang="en-US" sz="7200">
                <a:solidFill>
                  <a:srgbClr val="FF0000"/>
                </a:solidFill>
              </a:rPr>
              <a:t>      Thanks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My Documents\Dr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80534" y="1066800"/>
            <a:ext cx="73829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38956" y="150813"/>
            <a:ext cx="745717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/>
              <a:t>Pathogenesis of diabetic retinopathy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80534" y="1066800"/>
            <a:ext cx="7382933" cy="51816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44700" y="227012"/>
            <a:ext cx="7099300" cy="6630988"/>
            <a:chOff x="932" y="0"/>
            <a:chExt cx="5031" cy="4177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932" y="0"/>
              <a:ext cx="503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dirty="0"/>
                <a:t>Consequences of retinal </a:t>
              </a:r>
              <a:r>
                <a:rPr lang="en-US" sz="3200" dirty="0" err="1"/>
                <a:t>ischaemia</a:t>
              </a:r>
              <a:endParaRPr lang="en-US" sz="3200" dirty="0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076" y="480"/>
              <a:ext cx="4176" cy="3696"/>
            </a:xfrm>
            <a:prstGeom prst="rect">
              <a:avLst/>
            </a:prstGeom>
            <a:noFill/>
            <a:ln w="28575">
              <a:solidFill>
                <a:srgbClr val="FAFD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46" name="Picture 6" descr="C:\My Documents\DR1.JPG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049" y="480"/>
              <a:ext cx="4176" cy="36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16000" y="74614"/>
            <a:ext cx="7450667" cy="6480175"/>
            <a:chOff x="720" y="47"/>
            <a:chExt cx="5280" cy="4082"/>
          </a:xfrm>
        </p:grpSpPr>
        <p:pic>
          <p:nvPicPr>
            <p:cNvPr id="12293" name="Picture 5" descr="C:\My Documents\Dr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480"/>
              <a:ext cx="5280" cy="3648"/>
            </a:xfrm>
            <a:prstGeom prst="rect">
              <a:avLst/>
            </a:prstGeom>
            <a:noFill/>
          </p:spPr>
        </p:pic>
        <p:sp>
          <p:nvSpPr>
            <p:cNvPr id="12290" name="Rectangle 2"/>
            <p:cNvSpPr>
              <a:spLocks noChangeArrowheads="1"/>
            </p:cNvSpPr>
            <p:nvPr/>
          </p:nvSpPr>
          <p:spPr bwMode="auto">
            <a:xfrm>
              <a:off x="1124" y="47"/>
              <a:ext cx="4853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dirty="0"/>
                <a:t>Consequences of chronic leakage</a:t>
              </a:r>
            </a:p>
          </p:txBody>
        </p:sp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720" y="481"/>
              <a:ext cx="5280" cy="3648"/>
            </a:xfrm>
            <a:prstGeom prst="rect">
              <a:avLst/>
            </a:prstGeom>
            <a:noFill/>
            <a:ln w="28575">
              <a:solidFill>
                <a:srgbClr val="FAFD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262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>
                <a:solidFill>
                  <a:srgbClr val="FF0000"/>
                </a:solidFill>
              </a:rPr>
              <a:t>A-Classification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1-Background diabetic retinopathy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2-Diabetic </a:t>
            </a:r>
            <a:r>
              <a:rPr lang="en-US" sz="3200" b="1" dirty="0" err="1">
                <a:solidFill>
                  <a:srgbClr val="0070C0"/>
                </a:solidFill>
              </a:rPr>
              <a:t>maculopathy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3-Preproliferative diabetic retinopathy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4-Proliferative diabetic retinopathy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5-Adavaced diabetic retinopathy</a:t>
            </a:r>
          </a:p>
          <a:p>
            <a:pPr>
              <a:buNone/>
            </a:pPr>
            <a:r>
              <a:rPr lang="en-US" sz="3900" b="1" dirty="0">
                <a:solidFill>
                  <a:srgbClr val="FF0000"/>
                </a:solidFill>
              </a:rPr>
              <a:t>B-ETDRS- Classification</a:t>
            </a: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a-</a:t>
            </a:r>
            <a:r>
              <a:rPr lang="en-US" sz="3200" b="1" dirty="0" err="1">
                <a:solidFill>
                  <a:srgbClr val="0070C0"/>
                </a:solidFill>
              </a:rPr>
              <a:t>Nonproleferative</a:t>
            </a:r>
            <a:r>
              <a:rPr lang="en-US" sz="3200" b="1" dirty="0">
                <a:solidFill>
                  <a:srgbClr val="0070C0"/>
                </a:solidFill>
              </a:rPr>
              <a:t> retinopathy</a:t>
            </a:r>
          </a:p>
          <a:p>
            <a:pPr>
              <a:buNone/>
            </a:pPr>
            <a:r>
              <a:rPr lang="en-US" sz="3200" dirty="0"/>
              <a:t>          </a:t>
            </a:r>
            <a:r>
              <a:rPr lang="en-US" sz="3200" dirty="0" err="1"/>
              <a:t>Mild,moderate,severe,very</a:t>
            </a:r>
            <a:r>
              <a:rPr lang="en-US" sz="3200" dirty="0"/>
              <a:t> severe</a:t>
            </a:r>
          </a:p>
          <a:p>
            <a:pPr>
              <a:buNone/>
            </a:pPr>
            <a:r>
              <a:rPr lang="en-US" sz="3200" dirty="0"/>
              <a:t> </a:t>
            </a:r>
            <a:r>
              <a:rPr lang="en-US" sz="3200" b="1" dirty="0">
                <a:solidFill>
                  <a:srgbClr val="0070C0"/>
                </a:solidFill>
              </a:rPr>
              <a:t>b-</a:t>
            </a:r>
            <a:r>
              <a:rPr lang="en-US" sz="3200" b="1" dirty="0" err="1">
                <a:solidFill>
                  <a:srgbClr val="0070C0"/>
                </a:solidFill>
              </a:rPr>
              <a:t>Prolifrative</a:t>
            </a:r>
            <a:endParaRPr lang="en-US" sz="32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/>
              <a:t>          Without high-risk characteristics</a:t>
            </a:r>
          </a:p>
          <a:p>
            <a:pPr>
              <a:buNone/>
            </a:pPr>
            <a:r>
              <a:rPr lang="en-US" sz="3200" dirty="0"/>
              <a:t>          With high-risk characteristics  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457200" y="228600"/>
            <a:ext cx="8229600" cy="1295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                               </a:t>
            </a:r>
            <a:r>
              <a:rPr lang="en-US" sz="3200" dirty="0"/>
              <a:t>cont.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c- </a:t>
            </a:r>
            <a:r>
              <a:rPr lang="en-US" sz="3200" b="1" dirty="0" err="1">
                <a:solidFill>
                  <a:srgbClr val="0070C0"/>
                </a:solidFill>
              </a:rPr>
              <a:t>Maculopathy</a:t>
            </a:r>
            <a:endParaRPr lang="en-US" sz="32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B0F0"/>
                </a:solidFill>
              </a:rPr>
              <a:t>       </a:t>
            </a:r>
            <a:r>
              <a:rPr lang="en-US" sz="3200" dirty="0" err="1"/>
              <a:t>i</a:t>
            </a:r>
            <a:r>
              <a:rPr lang="en-US" sz="3200" dirty="0"/>
              <a:t>-Clinically significant macular  	 		    </a:t>
            </a:r>
            <a:r>
              <a:rPr lang="en-US" sz="3200" dirty="0" err="1"/>
              <a:t>oedema</a:t>
            </a:r>
            <a:r>
              <a:rPr lang="en-US" sz="3200" dirty="0"/>
              <a:t>(CSMO)</a:t>
            </a:r>
          </a:p>
          <a:p>
            <a:pPr>
              <a:buNone/>
            </a:pPr>
            <a:r>
              <a:rPr lang="en-US" sz="3200" dirty="0">
                <a:solidFill>
                  <a:srgbClr val="00B0F0"/>
                </a:solidFill>
              </a:rPr>
              <a:t>       </a:t>
            </a:r>
            <a:r>
              <a:rPr lang="en-US" sz="3200" dirty="0"/>
              <a:t>ii-Clinically non significant macular  	 		    </a:t>
            </a:r>
            <a:r>
              <a:rPr lang="en-US" sz="3200" dirty="0" err="1"/>
              <a:t>oedema</a:t>
            </a:r>
            <a:r>
              <a:rPr lang="en-US" sz="3200" dirty="0"/>
              <a:t>(Non-CSMO).</a:t>
            </a:r>
          </a:p>
          <a:p>
            <a:pPr>
              <a:buNone/>
            </a:pPr>
            <a:r>
              <a:rPr lang="en-US" sz="3200" b="1" dirty="0">
                <a:solidFill>
                  <a:srgbClr val="0070C0"/>
                </a:solidFill>
              </a:rPr>
              <a:t>d- </a:t>
            </a:r>
            <a:r>
              <a:rPr lang="en-US" sz="3200" b="1" dirty="0" err="1">
                <a:solidFill>
                  <a:srgbClr val="0070C0"/>
                </a:solidFill>
              </a:rPr>
              <a:t>Adavanced</a:t>
            </a:r>
            <a:r>
              <a:rPr lang="en-US" sz="3200" b="1" dirty="0">
                <a:solidFill>
                  <a:srgbClr val="0070C0"/>
                </a:solidFill>
              </a:rPr>
              <a:t> diabetic eye disease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Background DR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1-</a:t>
            </a:r>
            <a:r>
              <a:rPr lang="en-US" sz="3600" b="1" dirty="0">
                <a:solidFill>
                  <a:srgbClr val="0070C0"/>
                </a:solidFill>
              </a:rPr>
              <a:t>Microaneurysm</a:t>
            </a:r>
            <a:r>
              <a:rPr lang="en-US" sz="3600" dirty="0">
                <a:solidFill>
                  <a:srgbClr val="0070C0"/>
                </a:solidFill>
              </a:rPr>
              <a:t>-</a:t>
            </a:r>
            <a:r>
              <a:rPr lang="en-US" sz="3600" dirty="0"/>
              <a:t>Tiny,red dots.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2-</a:t>
            </a:r>
            <a:r>
              <a:rPr lang="en-US" sz="3600" b="1" dirty="0">
                <a:solidFill>
                  <a:srgbClr val="0070C0"/>
                </a:solidFill>
              </a:rPr>
              <a:t>Retinal </a:t>
            </a:r>
            <a:r>
              <a:rPr lang="en-US" sz="3600" b="1" dirty="0" err="1">
                <a:solidFill>
                  <a:srgbClr val="0070C0"/>
                </a:solidFill>
              </a:rPr>
              <a:t>haemorrhages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   </a:t>
            </a:r>
            <a:r>
              <a:rPr lang="en-US" sz="3600" dirty="0">
                <a:solidFill>
                  <a:srgbClr val="0070C0"/>
                </a:solidFill>
              </a:rPr>
              <a:t>a-</a:t>
            </a:r>
            <a:r>
              <a:rPr lang="en-US" sz="3600" dirty="0"/>
              <a:t>Retinal NF layer </a:t>
            </a:r>
            <a:r>
              <a:rPr lang="en-US" sz="3600" dirty="0" err="1"/>
              <a:t>haemorrhages</a:t>
            </a:r>
            <a:endParaRPr lang="en-US" sz="3600" dirty="0"/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   </a:t>
            </a:r>
            <a:r>
              <a:rPr lang="en-US" sz="3600" dirty="0">
                <a:solidFill>
                  <a:srgbClr val="0070C0"/>
                </a:solidFill>
              </a:rPr>
              <a:t>b-</a:t>
            </a:r>
            <a:r>
              <a:rPr lang="en-US" sz="3600" dirty="0" err="1"/>
              <a:t>Intraretinal</a:t>
            </a:r>
            <a:r>
              <a:rPr lang="en-US" sz="3600" dirty="0"/>
              <a:t> </a:t>
            </a:r>
            <a:r>
              <a:rPr lang="en-US" sz="3600" dirty="0" err="1"/>
              <a:t>haemorrhages</a:t>
            </a:r>
            <a:endParaRPr lang="en-US" sz="3600" dirty="0"/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3-Macular </a:t>
            </a:r>
            <a:r>
              <a:rPr lang="en-US" sz="3600" b="1" dirty="0" err="1">
                <a:solidFill>
                  <a:srgbClr val="0070C0"/>
                </a:solidFill>
              </a:rPr>
              <a:t>oedema</a:t>
            </a:r>
            <a:r>
              <a:rPr lang="en-US" sz="3600" b="1" dirty="0">
                <a:solidFill>
                  <a:srgbClr val="0070C0"/>
                </a:solidFill>
              </a:rPr>
              <a:t>-</a:t>
            </a:r>
            <a:r>
              <a:rPr lang="en-US" sz="3600" dirty="0"/>
              <a:t>Retinal 	</a:t>
            </a:r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dirty="0" err="1"/>
              <a:t>thicknening</a:t>
            </a:r>
            <a:endParaRPr lang="en-US" sz="3600" b="1" dirty="0"/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4-Hard exudates-</a:t>
            </a:r>
            <a:r>
              <a:rPr lang="en-US" sz="3600" dirty="0" err="1"/>
              <a:t>Waxy,yellow</a:t>
            </a:r>
            <a:r>
              <a:rPr lang="en-US" sz="3600" dirty="0"/>
              <a:t> lesions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574</TotalTime>
  <Words>315</Words>
  <Application>Microsoft Office PowerPoint</Application>
  <PresentationFormat>On-screen Show (4:3)</PresentationFormat>
  <Paragraphs>114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Diabetic Retinopathy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Clinically Signicant Macular           Oedema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VASCULAR DISEASES</dc:title>
  <dc:creator>Dr. Suhail</dc:creator>
  <cp:lastModifiedBy>Dr.Suhail</cp:lastModifiedBy>
  <cp:revision>113</cp:revision>
  <dcterms:created xsi:type="dcterms:W3CDTF">2010-01-29T14:32:16Z</dcterms:created>
  <dcterms:modified xsi:type="dcterms:W3CDTF">2020-06-03T17:56:59Z</dcterms:modified>
</cp:coreProperties>
</file>