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9"/>
  </p:notesMasterIdLst>
  <p:sldIdLst>
    <p:sldId id="321" r:id="rId2"/>
    <p:sldId id="336" r:id="rId3"/>
    <p:sldId id="307" r:id="rId4"/>
    <p:sldId id="335" r:id="rId5"/>
    <p:sldId id="258" r:id="rId6"/>
    <p:sldId id="259" r:id="rId7"/>
    <p:sldId id="260" r:id="rId8"/>
    <p:sldId id="343" r:id="rId9"/>
    <p:sldId id="334" r:id="rId10"/>
    <p:sldId id="263" r:id="rId11"/>
    <p:sldId id="264" r:id="rId12"/>
    <p:sldId id="265" r:id="rId13"/>
    <p:sldId id="333" r:id="rId14"/>
    <p:sldId id="310" r:id="rId15"/>
    <p:sldId id="311" r:id="rId16"/>
    <p:sldId id="332" r:id="rId17"/>
    <p:sldId id="267" r:id="rId18"/>
    <p:sldId id="268" r:id="rId19"/>
    <p:sldId id="269" r:id="rId20"/>
    <p:sldId id="274" r:id="rId21"/>
    <p:sldId id="275" r:id="rId22"/>
    <p:sldId id="276" r:id="rId23"/>
    <p:sldId id="277" r:id="rId24"/>
    <p:sldId id="279" r:id="rId25"/>
    <p:sldId id="281" r:id="rId26"/>
    <p:sldId id="282" r:id="rId27"/>
    <p:sldId id="322" r:id="rId28"/>
    <p:sldId id="323" r:id="rId29"/>
    <p:sldId id="324" r:id="rId30"/>
    <p:sldId id="339" r:id="rId31"/>
    <p:sldId id="338" r:id="rId32"/>
    <p:sldId id="340" r:id="rId33"/>
    <p:sldId id="341" r:id="rId34"/>
    <p:sldId id="342" r:id="rId35"/>
    <p:sldId id="326" r:id="rId36"/>
    <p:sldId id="345" r:id="rId37"/>
    <p:sldId id="344" r:id="rId38"/>
    <p:sldId id="325" r:id="rId39"/>
    <p:sldId id="356" r:id="rId40"/>
    <p:sldId id="327" r:id="rId41"/>
    <p:sldId id="328" r:id="rId42"/>
    <p:sldId id="357" r:id="rId43"/>
    <p:sldId id="329" r:id="rId44"/>
    <p:sldId id="358" r:id="rId45"/>
    <p:sldId id="330" r:id="rId46"/>
    <p:sldId id="359" r:id="rId47"/>
    <p:sldId id="331" r:id="rId48"/>
    <p:sldId id="292" r:id="rId49"/>
    <p:sldId id="293" r:id="rId50"/>
    <p:sldId id="294" r:id="rId51"/>
    <p:sldId id="295" r:id="rId52"/>
    <p:sldId id="297" r:id="rId53"/>
    <p:sldId id="347" r:id="rId54"/>
    <p:sldId id="348" r:id="rId55"/>
    <p:sldId id="349" r:id="rId56"/>
    <p:sldId id="354" r:id="rId57"/>
    <p:sldId id="355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75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C8BAA-ED77-4912-B70B-5DFFC1FA58ED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A046F-01F9-44AA-96D8-95946230B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A046F-01F9-44AA-96D8-95946230BE9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0F04B7-8CD5-471F-938B-4214A428A6D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516A4-02FF-4F03-B4C2-CB32615865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0F04B7-8CD5-471F-938B-4214A428A6D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516A4-02FF-4F03-B4C2-CB3261586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0F04B7-8CD5-471F-938B-4214A428A6D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516A4-02FF-4F03-B4C2-CB3261586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0F04B7-8CD5-471F-938B-4214A428A6D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516A4-02FF-4F03-B4C2-CB3261586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0F04B7-8CD5-471F-938B-4214A428A6D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516A4-02FF-4F03-B4C2-CB32615865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0F04B7-8CD5-471F-938B-4214A428A6D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516A4-02FF-4F03-B4C2-CB3261586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0F04B7-8CD5-471F-938B-4214A428A6D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516A4-02FF-4F03-B4C2-CB3261586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0F04B7-8CD5-471F-938B-4214A428A6D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516A4-02FF-4F03-B4C2-CB3261586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0F04B7-8CD5-471F-938B-4214A428A6D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516A4-02FF-4F03-B4C2-CB32615865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0F04B7-8CD5-471F-938B-4214A428A6D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516A4-02FF-4F03-B4C2-CB3261586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0F04B7-8CD5-471F-938B-4214A428A6D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516A4-02FF-4F03-B4C2-CB32615865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90F04B7-8CD5-471F-938B-4214A428A6D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32516A4-02FF-4F03-B4C2-CB32615865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435608" y="228600"/>
            <a:ext cx="749808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1026" name="Picture 2" descr="D:\PBG\maize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295400"/>
            <a:ext cx="3048000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D:\PBG\maize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295400"/>
            <a:ext cx="2819400" cy="47244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Higher yields are  due to better water management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dirty="0" smtClean="0"/>
              <a:t> The lower is due to incidence of disease and pests</a:t>
            </a:r>
          </a:p>
          <a:p>
            <a:endParaRPr lang="en-US" sz="3000" dirty="0" smtClean="0"/>
          </a:p>
          <a:p>
            <a:r>
              <a:rPr lang="en-US" sz="3000" dirty="0" smtClean="0"/>
              <a:t> Mostly maize during </a:t>
            </a:r>
            <a:r>
              <a:rPr lang="en-US" sz="3000" i="1" dirty="0" smtClean="0"/>
              <a:t>kharif</a:t>
            </a:r>
            <a:r>
              <a:rPr lang="en-US" sz="3000" dirty="0" smtClean="0"/>
              <a:t> is sown with the break of monsoon</a:t>
            </a:r>
          </a:p>
          <a:p>
            <a:endParaRPr lang="en-US" sz="3000" dirty="0" smtClean="0"/>
          </a:p>
          <a:p>
            <a:r>
              <a:rPr lang="en-US" sz="3000" dirty="0" smtClean="0"/>
              <a:t>The actual dates varying from region to region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late sowing of maize may extend up to late August in certain irrigated tracts of Punjab</a:t>
            </a:r>
          </a:p>
          <a:p>
            <a:endParaRPr lang="en-US" sz="2800" dirty="0" smtClean="0"/>
          </a:p>
          <a:p>
            <a:r>
              <a:rPr lang="en-US" sz="2800" dirty="0" smtClean="0"/>
              <a:t>Spring maize is sown in late January</a:t>
            </a:r>
          </a:p>
          <a:p>
            <a:endParaRPr lang="en-US" sz="2800" dirty="0" smtClean="0"/>
          </a:p>
          <a:p>
            <a:r>
              <a:rPr lang="en-US" sz="2800" dirty="0" smtClean="0"/>
              <a:t> End </a:t>
            </a:r>
            <a:r>
              <a:rPr lang="en-US" sz="2800" i="1" dirty="0" smtClean="0"/>
              <a:t>Rabi</a:t>
            </a:r>
            <a:r>
              <a:rPr lang="en-US" sz="2800" dirty="0" smtClean="0"/>
              <a:t> maize is generally sown in  October to mid-November</a:t>
            </a:r>
          </a:p>
          <a:p>
            <a:endParaRPr lang="en-US" sz="2800" dirty="0" smtClean="0"/>
          </a:p>
          <a:p>
            <a:r>
              <a:rPr lang="en-US" sz="2800" dirty="0" smtClean="0"/>
              <a:t>Maize can grow from sea level to 3000 metre altitudes under diverse conditions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Maize does however, require considerable moisture and warmth from germination to flowering</a:t>
            </a:r>
          </a:p>
          <a:p>
            <a:endParaRPr lang="en-US" dirty="0" smtClean="0"/>
          </a:p>
          <a:p>
            <a:r>
              <a:rPr lang="en-US" dirty="0" smtClean="0"/>
              <a:t>The ideal temperature for germination is 21° C</a:t>
            </a:r>
          </a:p>
          <a:p>
            <a:endParaRPr lang="en-US" dirty="0" smtClean="0"/>
          </a:p>
          <a:p>
            <a:r>
              <a:rPr lang="en-US" dirty="0" smtClean="0"/>
              <a:t> For growth 32°C is suitable</a:t>
            </a:r>
          </a:p>
          <a:p>
            <a:endParaRPr lang="en-US" dirty="0" smtClean="0"/>
          </a:p>
          <a:p>
            <a:r>
              <a:rPr lang="en-US" dirty="0" smtClean="0"/>
              <a:t> 50-75 cms of well-distributed rainfall is conducive to growth</a:t>
            </a:r>
          </a:p>
          <a:p>
            <a:endParaRPr lang="en-US" dirty="0" smtClean="0"/>
          </a:p>
          <a:p>
            <a:r>
              <a:rPr lang="en-US" dirty="0" smtClean="0"/>
              <a:t> It can be successfully grown where the night temperature does not go below 15.6</a:t>
            </a:r>
            <a:r>
              <a:rPr lang="en-US" baseline="30000" dirty="0" smtClean="0"/>
              <a:t>o</a:t>
            </a:r>
            <a:r>
              <a:rPr lang="en-US" dirty="0" smtClean="0"/>
              <a:t>C (60</a:t>
            </a:r>
            <a:r>
              <a:rPr lang="en-US" baseline="30000" dirty="0" smtClean="0"/>
              <a:t>o</a:t>
            </a:r>
            <a:r>
              <a:rPr lang="en-US" dirty="0" smtClean="0"/>
              <a:t>F)</a:t>
            </a:r>
          </a:p>
          <a:p>
            <a:endParaRPr lang="en-US" dirty="0" smtClean="0"/>
          </a:p>
          <a:p>
            <a:r>
              <a:rPr lang="en-US" dirty="0" smtClean="0"/>
              <a:t>It cannot withstand frost at any stage of its growth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0000"/>
                </a:solidFill>
              </a:rPr>
              <a:t>Soil.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Requires fertile, deep and well-drained soils.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 Can be grown on any type of soil, ranging from deep heavy clays to light-sandy ones.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 pH of the soil should not deviate from the range 7.5 to 8.5.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 At seedling stage, maize plants are highly susceptible to salinity and water-logging.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sz="2800" dirty="0" smtClean="0"/>
              <a:t>Provision of proper drainage is essential for the successful cultivation</a:t>
            </a:r>
          </a:p>
          <a:p>
            <a:pPr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 Light-sandy soils greatly facilitate drainage, but have a relatively poor water-holding capacity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 On very heavy soils, they have excellent water-holding capacity, relatively poor drainage.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Ideally suited soils for maize cultivation should have adequate water-holding capacity and good drainage</a:t>
            </a:r>
          </a:p>
          <a:p>
            <a:pPr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Over 85 per cent of the maize acreage is sown under rain-fed conditions during the monsoon</a:t>
            </a:r>
          </a:p>
          <a:p>
            <a:pPr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Alluvial soils are very suitable for growing maize crop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Economic</a:t>
            </a:r>
            <a:r>
              <a:rPr lang="en-US" sz="4400" dirty="0" smtClean="0"/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Importance</a:t>
            </a:r>
            <a:r>
              <a:rPr lang="en-US" sz="4400" dirty="0" smtClean="0"/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of</a:t>
            </a:r>
            <a:r>
              <a:rPr lang="en-US" sz="4400" dirty="0" smtClean="0"/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Maize</a:t>
            </a:r>
            <a:br>
              <a:rPr lang="en-US" sz="4400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Ranks 3</a:t>
            </a:r>
            <a:r>
              <a:rPr lang="en-US" baseline="30000" dirty="0" smtClean="0"/>
              <a:t>rd</a:t>
            </a:r>
            <a:r>
              <a:rPr lang="en-US" dirty="0" smtClean="0"/>
              <a:t> after wheat and rice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Used as both as food for man and feed for animals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High yield potential than any other cereal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Sometimes referred to as “the miracle crop” or the ‘Queen of Cereals.’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Pakistan, with the growth in demand of poultry feed the demand for maize is also going up.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Seedbed</a:t>
            </a:r>
            <a:r>
              <a:rPr lang="en-US" sz="3500" dirty="0" smtClean="0"/>
              <a:t> </a:t>
            </a:r>
            <a:r>
              <a:rPr lang="en-US" sz="3500" dirty="0" smtClean="0">
                <a:solidFill>
                  <a:srgbClr val="FF0000"/>
                </a:solidFill>
              </a:rPr>
              <a:t>Preparation</a:t>
            </a:r>
          </a:p>
          <a:p>
            <a:r>
              <a:rPr lang="en-US" dirty="0" smtClean="0"/>
              <a:t> </a:t>
            </a:r>
            <a:r>
              <a:rPr lang="en-US" sz="3000" dirty="0" smtClean="0"/>
              <a:t>Good seedbed for maize should be fine but compact</a:t>
            </a:r>
          </a:p>
          <a:p>
            <a:endParaRPr lang="en-US" sz="3000" dirty="0" smtClean="0"/>
          </a:p>
          <a:p>
            <a:r>
              <a:rPr lang="en-US" sz="3000" dirty="0" smtClean="0"/>
              <a:t>Well aerated, moist and free from weeds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dirty="0" smtClean="0"/>
              <a:t> It is desirable that the previous crop refuse is buried under with a mould-board plough</a:t>
            </a:r>
          </a:p>
          <a:p>
            <a:endParaRPr lang="en-US" sz="3000" dirty="0" smtClean="0"/>
          </a:p>
          <a:p>
            <a:r>
              <a:rPr lang="en-US" sz="3000" dirty="0" smtClean="0"/>
              <a:t>In due course, two or three ploughings with the wooden plough are given.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410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If tractor is used, one ploughing followed by a couple of diskings is generally adequate</a:t>
            </a:r>
          </a:p>
          <a:p>
            <a:endParaRPr lang="en-US" sz="2800" dirty="0" smtClean="0"/>
          </a:p>
          <a:p>
            <a:r>
              <a:rPr lang="en-US" sz="2800" dirty="0" smtClean="0"/>
              <a:t> No need of preparing extremely fine seedbed </a:t>
            </a:r>
          </a:p>
          <a:p>
            <a:endParaRPr lang="en-US" sz="2800" dirty="0" smtClean="0"/>
          </a:p>
          <a:p>
            <a:r>
              <a:rPr lang="en-US" sz="2800" dirty="0" smtClean="0"/>
              <a:t> The first ploughing for maize should be done with soil inverting plough</a:t>
            </a:r>
          </a:p>
          <a:p>
            <a:endParaRPr lang="en-US" sz="2800" dirty="0" smtClean="0"/>
          </a:p>
          <a:p>
            <a:r>
              <a:rPr lang="en-US" sz="2800" dirty="0" smtClean="0"/>
              <a:t> 20-25 cm deep soil may become lose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It should be followed by two or three harrowings </a:t>
            </a:r>
          </a:p>
          <a:p>
            <a:endParaRPr lang="en-US" dirty="0" smtClean="0"/>
          </a:p>
          <a:p>
            <a:r>
              <a:rPr lang="en-US" dirty="0" smtClean="0"/>
              <a:t> Three or four intercrossing ploughings with local plough</a:t>
            </a:r>
          </a:p>
          <a:p>
            <a:endParaRPr lang="en-US" dirty="0" smtClean="0"/>
          </a:p>
          <a:p>
            <a:r>
              <a:rPr lang="en-US" dirty="0" smtClean="0"/>
              <a:t> Planking should be done with each ploughing</a:t>
            </a:r>
          </a:p>
          <a:p>
            <a:endParaRPr lang="en-US" dirty="0" smtClean="0"/>
          </a:p>
          <a:p>
            <a:r>
              <a:rPr lang="en-US" dirty="0" smtClean="0"/>
              <a:t> It is important that while preparing the field for maize, crop leveling  must be done</a:t>
            </a:r>
          </a:p>
          <a:p>
            <a:endParaRPr lang="en-US" dirty="0" smtClean="0"/>
          </a:p>
          <a:p>
            <a:r>
              <a:rPr lang="en-US" dirty="0" smtClean="0"/>
              <a:t> Properly leveled  field is necessary for good water management.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History and Origin</a:t>
            </a:r>
            <a:r>
              <a:rPr lang="en-US" sz="4400" b="1" dirty="0" smtClean="0">
                <a:solidFill>
                  <a:srgbClr val="FF0000"/>
                </a:solidFill>
              </a:rPr>
              <a:t/>
            </a:r>
            <a:br>
              <a:rPr lang="en-US" sz="4400" b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For western civilization, the story of maize began in 1492</a:t>
            </a:r>
          </a:p>
          <a:p>
            <a:endParaRPr lang="en-US" sz="3000" dirty="0" smtClean="0"/>
          </a:p>
          <a:p>
            <a:r>
              <a:rPr lang="en-US" sz="3000" dirty="0" smtClean="0"/>
              <a:t> Columbus's men discovered this new grain in Cuba</a:t>
            </a:r>
          </a:p>
          <a:p>
            <a:endParaRPr lang="en-US" sz="3000" dirty="0" smtClean="0"/>
          </a:p>
          <a:p>
            <a:r>
              <a:rPr lang="en-US" sz="3000" dirty="0" smtClean="0"/>
              <a:t> American native, it was exported to Europe than imported, as were other major grains</a:t>
            </a:r>
          </a:p>
          <a:p>
            <a:endParaRPr lang="en-US" sz="3000" dirty="0" smtClean="0"/>
          </a:p>
          <a:p>
            <a:r>
              <a:rPr lang="en-US" sz="3000" dirty="0" smtClean="0"/>
              <a:t> Maize first went to Europe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It is sown in rows,row to row  60-75 cm and plant to plant 20 to 25 cm</a:t>
            </a:r>
          </a:p>
          <a:p>
            <a:endParaRPr lang="en-US" sz="2800" dirty="0" smtClean="0"/>
          </a:p>
          <a:p>
            <a:r>
              <a:rPr lang="en-US" sz="2800" dirty="0" smtClean="0"/>
              <a:t>A population of 60-75 thousand plants per hectare  for obtain the optimum yield</a:t>
            </a:r>
          </a:p>
          <a:p>
            <a:endParaRPr lang="en-US" sz="2800" dirty="0" smtClean="0"/>
          </a:p>
          <a:p>
            <a:r>
              <a:rPr lang="en-US" sz="2800" dirty="0" smtClean="0"/>
              <a:t> Sowing in rows is generally done with drill or by dropping the seed behind the plough</a:t>
            </a:r>
          </a:p>
          <a:p>
            <a:endParaRPr lang="en-US" sz="2800" dirty="0" smtClean="0"/>
          </a:p>
          <a:p>
            <a:r>
              <a:rPr lang="en-US" sz="2800" dirty="0" smtClean="0"/>
              <a:t> Practice of broadcasting, particularly under rain-fed conditions and for fodder maize is still present in several parts of the country.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Maize should be planted across the slope and the seed sown 3-5 cm deep</a:t>
            </a:r>
          </a:p>
          <a:p>
            <a:endParaRPr lang="en-US" sz="2800" dirty="0" smtClean="0"/>
          </a:p>
          <a:p>
            <a:r>
              <a:rPr lang="en-US" sz="2800" dirty="0" smtClean="0"/>
              <a:t>The planting depth to  depend on the moisture status of the field and the type of soil</a:t>
            </a:r>
          </a:p>
          <a:p>
            <a:endParaRPr lang="en-US" sz="2800" dirty="0" smtClean="0"/>
          </a:p>
          <a:p>
            <a:r>
              <a:rPr lang="en-US" sz="2800" dirty="0" smtClean="0"/>
              <a:t> If the soil is dry and sandy, it is advisable to plant deeper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Normally planting is done in one of the following ways</a:t>
            </a:r>
            <a:r>
              <a:rPr lang="en-US" sz="2800" dirty="0" smtClean="0"/>
              <a:t>:</a:t>
            </a:r>
          </a:p>
          <a:p>
            <a:pPr lvl="0"/>
            <a:r>
              <a:rPr lang="en-US" sz="2800" dirty="0" smtClean="0"/>
              <a:t>Planting on the side of the ridge: A method adopted in high rainfall situation</a:t>
            </a:r>
          </a:p>
          <a:p>
            <a:pPr lvl="0"/>
            <a:r>
              <a:rPr lang="en-US" sz="2800" dirty="0" smtClean="0"/>
              <a:t>Planting in narrow furrows: A method adopted in low rainfall areas</a:t>
            </a:r>
          </a:p>
          <a:p>
            <a:pPr lvl="0"/>
            <a:r>
              <a:rPr lang="en-US" sz="2800" dirty="0" smtClean="0"/>
              <a:t>Planting in flat bed with no earthing up: In normal conditions</a:t>
            </a:r>
          </a:p>
          <a:p>
            <a:pPr lvl="0"/>
            <a:r>
              <a:rPr lang="en-US" sz="2800" dirty="0" smtClean="0"/>
              <a:t>Planting on flat bed and earthing up after 40-50 days of planting: In areas where is heavy storm during rainy season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Irrigation</a:t>
            </a:r>
          </a:p>
          <a:p>
            <a:r>
              <a:rPr lang="en-US" sz="3000" dirty="0" smtClean="0"/>
              <a:t>Maize is  susceptible both to excess water and moisture stress</a:t>
            </a:r>
          </a:p>
          <a:p>
            <a:endParaRPr lang="en-US" sz="3000" dirty="0" smtClean="0"/>
          </a:p>
          <a:p>
            <a:r>
              <a:rPr lang="en-US" sz="3000" dirty="0" smtClean="0"/>
              <a:t>Maize can withstand heavy rain, however the water should not be allowed to stand in the field any time during maize growth</a:t>
            </a:r>
          </a:p>
          <a:p>
            <a:r>
              <a:rPr lang="en-US" sz="3000" dirty="0" smtClean="0"/>
              <a:t> Water stand even for as small period as six hours can destroy the crop</a:t>
            </a:r>
          </a:p>
          <a:p>
            <a:endParaRPr lang="en-US" sz="3000" dirty="0" smtClean="0"/>
          </a:p>
          <a:p>
            <a:r>
              <a:rPr lang="en-US" sz="3000" dirty="0" smtClean="0"/>
              <a:t> For </a:t>
            </a:r>
            <a:r>
              <a:rPr lang="en-US" sz="3000" i="1" dirty="0" smtClean="0"/>
              <a:t>kharif </a:t>
            </a:r>
            <a:r>
              <a:rPr lang="en-US" sz="3000" dirty="0" smtClean="0"/>
              <a:t>cultivation, it is essential that adequate drainage is provided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648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2800" dirty="0" smtClean="0"/>
              <a:t>In regions with about 60 cm of well-distributed rainfall during the growing season, any additional irrigation is not necessary</a:t>
            </a:r>
          </a:p>
          <a:p>
            <a:endParaRPr lang="en-US" sz="2800" dirty="0" smtClean="0"/>
          </a:p>
          <a:p>
            <a:r>
              <a:rPr lang="en-US" sz="2800" dirty="0" smtClean="0"/>
              <a:t> A  maize  require about 460-600 ml of water during its life cycle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Critical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stages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of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maize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crop</a:t>
            </a:r>
          </a:p>
          <a:p>
            <a:r>
              <a:rPr lang="en-US" sz="4000" dirty="0" smtClean="0"/>
              <a:t>Maize plants never wilt because of water shortage any time during their life cycle</a:t>
            </a:r>
          </a:p>
          <a:p>
            <a:endParaRPr lang="en-US" sz="4000" dirty="0" smtClean="0"/>
          </a:p>
          <a:p>
            <a:r>
              <a:rPr lang="en-US" sz="4000" dirty="0" smtClean="0"/>
              <a:t> Tasselling and silking stage is very crucial</a:t>
            </a:r>
          </a:p>
          <a:p>
            <a:endParaRPr lang="en-US" sz="4000" dirty="0" smtClean="0"/>
          </a:p>
          <a:p>
            <a:r>
              <a:rPr lang="en-US" sz="4000" dirty="0" smtClean="0"/>
              <a:t>At this stage water shortage for even two days can reduce maize yield by 20%</a:t>
            </a:r>
          </a:p>
          <a:p>
            <a:endParaRPr lang="en-US" sz="4000" dirty="0" smtClean="0"/>
          </a:p>
          <a:p>
            <a:r>
              <a:rPr lang="en-US" sz="4000" dirty="0" smtClean="0"/>
              <a:t> Inadequate soil moisture during flowering and post-flowering particularly during the grain-filling period markedly reduce the yield</a:t>
            </a:r>
          </a:p>
          <a:p>
            <a:endParaRPr lang="en-US" sz="4000" dirty="0" smtClean="0"/>
          </a:p>
          <a:p>
            <a:r>
              <a:rPr lang="en-US" sz="4000" dirty="0" smtClean="0"/>
              <a:t>During the grain filling period, the most susceptible stage, additional irrigation, if needed, should be applied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sz="2800" dirty="0" smtClean="0"/>
              <a:t>The total number of irrigations will depend on the rainfall-distribution pattern</a:t>
            </a:r>
          </a:p>
          <a:p>
            <a:endParaRPr lang="en-US" sz="2800" dirty="0" smtClean="0"/>
          </a:p>
          <a:p>
            <a:r>
              <a:rPr lang="en-US" sz="2800" dirty="0" smtClean="0"/>
              <a:t> Number of irrigations may  vary from 5-10, depending upon the type of the soil and  temperature.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Fertilizers management</a:t>
            </a: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400" dirty="0" smtClean="0"/>
              <a:t>Fertilizers and manure both play a critical role in maize cultivation</a:t>
            </a:r>
          </a:p>
          <a:p>
            <a:pPr>
              <a:buNone/>
            </a:pPr>
            <a:endParaRPr lang="en-US" sz="4400" dirty="0" smtClean="0"/>
          </a:p>
          <a:p>
            <a:r>
              <a:rPr lang="en-US" sz="4400" dirty="0" smtClean="0"/>
              <a:t> For obtaining high yields, the maize crop should be heavily manured .</a:t>
            </a:r>
          </a:p>
          <a:p>
            <a:endParaRPr lang="en-US" sz="4400" dirty="0" smtClean="0"/>
          </a:p>
          <a:p>
            <a:r>
              <a:rPr lang="en-US" sz="4400" dirty="0" smtClean="0"/>
              <a:t> Twenty-five to thirty cartloads of farmyard manure or compost should be ploughed into the soil before sowing</a:t>
            </a:r>
          </a:p>
          <a:p>
            <a:endParaRPr lang="en-US" sz="4400" dirty="0" smtClean="0"/>
          </a:p>
          <a:p>
            <a:r>
              <a:rPr lang="en-US" sz="4400" dirty="0" smtClean="0"/>
              <a:t> For hybrid and composite varieties of maize, 100-120 kg of nitrogen, along with 60 kg of P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O</a:t>
            </a:r>
            <a:r>
              <a:rPr lang="en-US" sz="4400" baseline="-25000" dirty="0" smtClean="0"/>
              <a:t>5 </a:t>
            </a:r>
            <a:r>
              <a:rPr lang="en-US" sz="4400" dirty="0" smtClean="0"/>
              <a:t>and 40 kg of K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O per hectare, is recommended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Phosphorus and potash should be modified in the background of soil analysis</a:t>
            </a:r>
          </a:p>
          <a:p>
            <a:endParaRPr lang="en-US" sz="2600" dirty="0" smtClean="0"/>
          </a:p>
          <a:p>
            <a:r>
              <a:rPr lang="en-US" sz="2600" dirty="0" smtClean="0"/>
              <a:t>One-third of the nitrogen and total quantity of potash and phosphorus should be applied before sowing</a:t>
            </a:r>
          </a:p>
          <a:p>
            <a:endParaRPr lang="en-US" sz="2600" dirty="0" smtClean="0"/>
          </a:p>
          <a:p>
            <a:r>
              <a:rPr lang="en-US" sz="2600" dirty="0" smtClean="0"/>
              <a:t> Remaining nitrogen should be applied as side-dressing at the Knee-high stage and at tasselling in two equal doses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In freshly levelled fields and soils with very light texture, a soil application of 10-20 kg/ha of zinc sulphate before sowing has also given good results</a:t>
            </a:r>
          </a:p>
          <a:p>
            <a:endParaRPr lang="en-US" sz="2600" dirty="0" smtClean="0"/>
          </a:p>
          <a:p>
            <a:r>
              <a:rPr lang="en-US" sz="2600" dirty="0" smtClean="0"/>
              <a:t>Farmers planting local varieties may apply 40-60 kg of nitrogen to the soil per hectare.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Within a few years, it spread throughout France</a:t>
            </a:r>
          </a:p>
          <a:p>
            <a:endParaRPr lang="en-US" sz="2800" dirty="0" smtClean="0"/>
          </a:p>
          <a:p>
            <a:r>
              <a:rPr lang="en-US" sz="2800" dirty="0" smtClean="0"/>
              <a:t>It also spread in Italy, and all of southeastern Europe and northern Africa</a:t>
            </a:r>
          </a:p>
          <a:p>
            <a:endParaRPr lang="en-US" sz="2800" dirty="0" smtClean="0"/>
          </a:p>
          <a:p>
            <a:r>
              <a:rPr lang="en-US" sz="2800" dirty="0" smtClean="0"/>
              <a:t>In  1575, it was making its way into western China</a:t>
            </a:r>
          </a:p>
          <a:p>
            <a:endParaRPr lang="en-US" sz="2800" dirty="0" smtClean="0"/>
          </a:p>
          <a:p>
            <a:r>
              <a:rPr lang="en-US" sz="2800" dirty="0" smtClean="0"/>
              <a:t>It become important in the Philippines and the East Indies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Weeds of maize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Narrow leaved weeds:</a:t>
            </a:r>
          </a:p>
          <a:p>
            <a:r>
              <a:rPr lang="en-US" sz="2400" dirty="0" err="1" smtClean="0"/>
              <a:t>Eleusine</a:t>
            </a:r>
            <a:r>
              <a:rPr lang="en-US" sz="2400" dirty="0" smtClean="0"/>
              <a:t> </a:t>
            </a:r>
            <a:r>
              <a:rPr lang="en-US" sz="2400" dirty="0" err="1" smtClean="0"/>
              <a:t>indica</a:t>
            </a:r>
            <a:r>
              <a:rPr lang="en-US" sz="2400" dirty="0" smtClean="0"/>
              <a:t> (L.) </a:t>
            </a:r>
            <a:r>
              <a:rPr lang="en-US" sz="2400" dirty="0" err="1" smtClean="0"/>
              <a:t>Gartn</a:t>
            </a:r>
            <a:r>
              <a:rPr lang="en-US" sz="2400" dirty="0" smtClean="0"/>
              <a:t>., </a:t>
            </a:r>
            <a:r>
              <a:rPr lang="en-US" sz="2400" dirty="0" err="1" smtClean="0"/>
              <a:t>Dactyloctinum</a:t>
            </a:r>
            <a:r>
              <a:rPr lang="en-US" sz="2400" dirty="0" smtClean="0"/>
              <a:t> </a:t>
            </a:r>
            <a:r>
              <a:rPr lang="en-US" sz="2400" dirty="0" err="1" smtClean="0"/>
              <a:t>aegyptium</a:t>
            </a:r>
            <a:r>
              <a:rPr lang="en-US" sz="2400" dirty="0" smtClean="0"/>
              <a:t> (L.) P. </a:t>
            </a:r>
            <a:r>
              <a:rPr lang="en-US" sz="2400" dirty="0" err="1" smtClean="0"/>
              <a:t>Beauv</a:t>
            </a:r>
            <a:r>
              <a:rPr lang="en-US" sz="2400" dirty="0" smtClean="0"/>
              <a:t>., </a:t>
            </a:r>
            <a:r>
              <a:rPr lang="en-US" sz="2400" dirty="0" err="1" smtClean="0"/>
              <a:t>Echinochloa</a:t>
            </a:r>
            <a:r>
              <a:rPr lang="en-US" sz="2400" dirty="0" smtClean="0"/>
              <a:t> </a:t>
            </a:r>
            <a:r>
              <a:rPr lang="en-US" sz="2400" dirty="0" err="1" smtClean="0"/>
              <a:t>crusgalli</a:t>
            </a:r>
            <a:r>
              <a:rPr lang="en-US" sz="2400" dirty="0" smtClean="0"/>
              <a:t> P. </a:t>
            </a:r>
            <a:r>
              <a:rPr lang="en-US" sz="2400" dirty="0" err="1" smtClean="0"/>
              <a:t>Beauv</a:t>
            </a:r>
            <a:r>
              <a:rPr lang="en-US" sz="2400" dirty="0" smtClean="0"/>
              <a:t>., </a:t>
            </a:r>
            <a:r>
              <a:rPr lang="en-US" sz="2400" dirty="0" err="1" smtClean="0"/>
              <a:t>Eragrostis</a:t>
            </a:r>
            <a:r>
              <a:rPr lang="en-US" sz="2400" dirty="0" smtClean="0"/>
              <a:t> major Host., </a:t>
            </a:r>
            <a:r>
              <a:rPr lang="pt-BR" sz="2400" dirty="0" smtClean="0"/>
              <a:t>Digitaria sanguinalis (L.) Scop., as </a:t>
            </a:r>
            <a:r>
              <a:rPr lang="en-US" sz="2400" dirty="0" smtClean="0"/>
              <a:t>narrow leaved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Broad leaved weeds:</a:t>
            </a:r>
          </a:p>
          <a:p>
            <a:r>
              <a:rPr lang="en-US" sz="2400" dirty="0" smtClean="0"/>
              <a:t>weeds and </a:t>
            </a:r>
            <a:r>
              <a:rPr lang="en-US" sz="2400" dirty="0" err="1" smtClean="0"/>
              <a:t>Phyllanthus</a:t>
            </a:r>
            <a:r>
              <a:rPr lang="en-US" sz="2400" dirty="0" smtClean="0"/>
              <a:t> </a:t>
            </a:r>
            <a:r>
              <a:rPr lang="en-US" sz="2400" dirty="0" err="1" smtClean="0"/>
              <a:t>niruri</a:t>
            </a:r>
            <a:r>
              <a:rPr lang="en-US" sz="2400" dirty="0" smtClean="0"/>
              <a:t> L., </a:t>
            </a:r>
            <a:r>
              <a:rPr lang="en-US" sz="2400" dirty="0" err="1" smtClean="0"/>
              <a:t>Digera</a:t>
            </a:r>
            <a:r>
              <a:rPr lang="en-US" sz="2400" dirty="0" smtClean="0"/>
              <a:t> </a:t>
            </a:r>
            <a:r>
              <a:rPr lang="en-US" sz="2400" dirty="0" err="1" smtClean="0"/>
              <a:t>arvensis</a:t>
            </a:r>
            <a:r>
              <a:rPr lang="en-US" sz="2400" dirty="0" smtClean="0"/>
              <a:t> </a:t>
            </a:r>
            <a:r>
              <a:rPr lang="en-US" sz="2400" dirty="0" err="1" smtClean="0"/>
              <a:t>Frosk</a:t>
            </a:r>
            <a:r>
              <a:rPr lang="en-US" sz="2400" dirty="0" smtClean="0"/>
              <a:t>., </a:t>
            </a:r>
            <a:r>
              <a:rPr lang="it-IT" sz="2400" dirty="0" smtClean="0"/>
              <a:t>Euphorbia hirta L., Boerhavia diffusa </a:t>
            </a:r>
            <a:r>
              <a:rPr lang="en-US" sz="2400" dirty="0" smtClean="0"/>
              <a:t>L. as broad leaved weeds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weed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Prevention - Practices that prevent the introduction, propagation, and spread of weeds. For example: destroying the weeds before they set seeds, planting weed-free seed, using clean equipment on the farm, and keeping the field margins clean to prevent weed invasion.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Cultural - Practices such as crop rotation, intercropping and mulching.</a:t>
            </a:r>
          </a:p>
          <a:p>
            <a:endParaRPr lang="en-US" dirty="0" smtClean="0"/>
          </a:p>
          <a:p>
            <a:r>
              <a:rPr lang="en-US" dirty="0" smtClean="0"/>
              <a:t>Manual - Practices whereby human energy is directly utilized to remove the weeds. This involves hand weeding using hoes or </a:t>
            </a:r>
            <a:r>
              <a:rPr lang="en-US" dirty="0" err="1" smtClean="0"/>
              <a:t>pangas</a:t>
            </a:r>
            <a:r>
              <a:rPr lang="en-US" dirty="0" smtClean="0"/>
              <a:t>, hand pulling, hand slashing and push-type </a:t>
            </a:r>
            <a:r>
              <a:rPr lang="en-US" dirty="0" err="1" smtClean="0"/>
              <a:t>weeders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Mechanical - Appropriate tillage equipment used for weed control, with animals or fossil fuel as the source of energy, e.g., drawn by donkeys, oxen or a tractor.</a:t>
            </a:r>
          </a:p>
          <a:p>
            <a:endParaRPr lang="en-US" dirty="0" smtClean="0"/>
          </a:p>
          <a:p>
            <a:r>
              <a:rPr lang="en-US" dirty="0" smtClean="0"/>
              <a:t>Chemical - The use of herbicides selected for the soil, crop, weeds and stage of crop development. For instance, after the maize seed has been planted, </a:t>
            </a:r>
            <a:r>
              <a:rPr lang="en-US" dirty="0" err="1" smtClean="0"/>
              <a:t>atrazine</a:t>
            </a:r>
            <a:r>
              <a:rPr lang="en-US" dirty="0" smtClean="0"/>
              <a:t> can be applied to kill the weeds before they emerge. </a:t>
            </a:r>
            <a:r>
              <a:rPr lang="en-US" dirty="0" err="1" smtClean="0"/>
              <a:t>Atrazine</a:t>
            </a:r>
            <a:r>
              <a:rPr lang="en-US" dirty="0" smtClean="0"/>
              <a:t>, applied as a pre-emergence herbicide, controls most annual broadleaf weeds and some annual grasses. It is only recommended for use on soil with more than 35% clay.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6673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657600"/>
            <a:ext cx="5562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76400"/>
            <a:ext cx="7239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828800"/>
            <a:ext cx="7239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Insect Management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Maize stem borer is a single major insect problem which on the average will reduce the yield by about 10-30% under normal conditions. The loss may reach as high as 50%.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For protection apply 25 kg/ha of furadan 3% at sowing or with first irrigation.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Thrips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 </a:t>
            </a:r>
            <a:r>
              <a:rPr lang="en-US" sz="2200" b="1" dirty="0" smtClean="0"/>
              <a:t>M</a:t>
            </a:r>
            <a:r>
              <a:rPr lang="en-US" sz="2200" dirty="0" smtClean="0"/>
              <a:t>ay damage crops that are stressed and not growing well.  Infected plants may have a yellow or silvery patches on the leaves of young plants and a desiccated or wilted appearance.  Look in the throat of individual maize plants for the presence of very small, brown/black insects measuring 1-2 mm in size. Control with insecticides. Check with your grain buyer as to which chemicals can be used for the particular target market.</a:t>
            </a:r>
          </a:p>
          <a:p>
            <a:endParaRPr lang="en-US" sz="2200" dirty="0" smtClean="0"/>
          </a:p>
          <a:p>
            <a:r>
              <a:rPr lang="en-US" sz="2400" b="1" dirty="0" smtClean="0"/>
              <a:t>Maize leafhopper </a:t>
            </a:r>
          </a:p>
          <a:p>
            <a:r>
              <a:rPr lang="en-US" sz="2200" dirty="0" smtClean="0"/>
              <a:t>Are small, brownish, translucent insects with dark eyes that spring away (hop) rapidly when disturbed. More than 15 per plant can cause a disease-like condition known as Wallaby ear. Plant resistant varieties.</a:t>
            </a:r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Black field earwigs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i="1" dirty="0" smtClean="0"/>
              <a:t>(</a:t>
            </a:r>
            <a:r>
              <a:rPr lang="en-US" sz="2000" i="1" dirty="0" err="1" smtClean="0"/>
              <a:t>Nala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lividipes</a:t>
            </a:r>
            <a:r>
              <a:rPr lang="en-US" sz="2000" i="1" dirty="0" smtClean="0"/>
              <a:t>)</a:t>
            </a:r>
            <a:r>
              <a:rPr lang="en-US" sz="2000" dirty="0" smtClean="0"/>
              <a:t> are shiny black insects (up to 15 mm) with a pair of forceps or pincers at the rear end. The immature stages resemble adults but are wingless. They attack seeds, shoots, roots and stems at/or below ground level. Populations are regulated by soil moisture and serious damage is usually confined to soils that retain moisture well. </a:t>
            </a:r>
            <a:r>
              <a:rPr lang="en-US" sz="2000" b="1" dirty="0" smtClean="0"/>
              <a:t>Note:</a:t>
            </a:r>
            <a:r>
              <a:rPr lang="en-US" sz="2000" dirty="0" smtClean="0"/>
              <a:t> There are beneficial earwigs. These are usually larger and light brown in </a:t>
            </a:r>
            <a:r>
              <a:rPr lang="en-US" sz="2000" dirty="0" err="1" smtClean="0"/>
              <a:t>colour</a:t>
            </a:r>
            <a:r>
              <a:rPr lang="en-US" sz="2000" dirty="0" smtClean="0"/>
              <a:t>. Control earwigs with insecticidal grain bait.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Disease Management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3"/>
                </a:solidFill>
              </a:rPr>
              <a:t>1. Bacterial Stalk Rot:</a:t>
            </a:r>
            <a:endParaRPr lang="en-US" sz="2800" dirty="0" smtClean="0">
              <a:solidFill>
                <a:schemeClr val="accent3"/>
              </a:solidFill>
            </a:endParaRPr>
          </a:p>
          <a:p>
            <a:r>
              <a:rPr lang="en-US" sz="2800" dirty="0" smtClean="0"/>
              <a:t>     Causal organism:</a:t>
            </a:r>
          </a:p>
          <a:p>
            <a:pPr>
              <a:buNone/>
            </a:pPr>
            <a:r>
              <a:rPr lang="en-US" sz="2800" dirty="0" smtClean="0"/>
              <a:t>               Erwinia carotovora,</a:t>
            </a:r>
          </a:p>
          <a:p>
            <a:pPr>
              <a:buNone/>
            </a:pPr>
            <a:r>
              <a:rPr lang="en-US" sz="2800" dirty="0" smtClean="0"/>
              <a:t>Symptoms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basal internodes develop soft rot and give a water soaked appearance.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Ears and shank may also show rot.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 They fail to develop further and the ears hang down.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82168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sn\Downloads\dm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762000"/>
            <a:ext cx="4038600" cy="5257800"/>
          </a:xfrm>
          <a:prstGeom prst="rect">
            <a:avLst/>
          </a:prstGeom>
          <a:noFill/>
        </p:spPr>
      </p:pic>
      <p:pic>
        <p:nvPicPr>
          <p:cNvPr id="1027" name="Picture 3" descr="C:\Users\Hsn\Downloads\dm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81000"/>
            <a:ext cx="33909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Crop botany.</a:t>
            </a:r>
            <a:br>
              <a:rPr lang="en-US" sz="4400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524000"/>
            <a:ext cx="7498080" cy="4800600"/>
          </a:xfrm>
        </p:spPr>
        <p:txBody>
          <a:bodyPr/>
          <a:lstStyle/>
          <a:p>
            <a:r>
              <a:rPr lang="en-US" sz="2800" dirty="0" smtClean="0"/>
              <a:t>Zea is a genus of the family Graminae (Poaceae), commonly known as the grass family.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 Maize(Z. mays L.) is a tall, monecious annual grass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  Overlapping sheaths and broad leaves</a:t>
            </a:r>
            <a:endParaRPr lang="en-US" sz="28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Control measures</a:t>
            </a:r>
          </a:p>
          <a:p>
            <a:r>
              <a:rPr lang="en-US" sz="3000" dirty="0" smtClean="0"/>
              <a:t>Use of disease resistance varieties.</a:t>
            </a:r>
          </a:p>
          <a:p>
            <a:r>
              <a:rPr lang="en-US" sz="3000" dirty="0" smtClean="0"/>
              <a:t>Avoid waterlogging and poor drainage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>
                <a:solidFill>
                  <a:schemeClr val="accent3"/>
                </a:solidFill>
              </a:rPr>
              <a:t>2. Charcoal-Rot:</a:t>
            </a:r>
          </a:p>
          <a:p>
            <a:pPr>
              <a:buNone/>
            </a:pPr>
            <a:r>
              <a:rPr lang="en-US" sz="3000" dirty="0" smtClean="0"/>
              <a:t>           Causal organism:</a:t>
            </a:r>
          </a:p>
          <a:p>
            <a:pPr>
              <a:buNone/>
            </a:pPr>
            <a:r>
              <a:rPr lang="en-US" sz="3000" dirty="0" smtClean="0"/>
              <a:t>          Macrophamina phaseolina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>
                <a:solidFill>
                  <a:schemeClr val="accent3"/>
                </a:solidFill>
              </a:rPr>
              <a:t>Symptoms</a:t>
            </a:r>
          </a:p>
          <a:p>
            <a:pPr>
              <a:buFont typeface="Arial" pitchFamily="34" charset="0"/>
              <a:buChar char="•"/>
            </a:pPr>
            <a:r>
              <a:rPr lang="en-US" sz="3000" dirty="0" smtClean="0"/>
              <a:t> The characteristic symptoms of the disease become apparent as the plants approach maturity.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The disease generally appears early after flowering.</a:t>
            </a:r>
          </a:p>
          <a:p>
            <a:r>
              <a:rPr lang="en-US" sz="2800" dirty="0" smtClean="0"/>
              <a:t> Plants affected show evidence of pre-mature ripening. </a:t>
            </a:r>
          </a:p>
          <a:p>
            <a:r>
              <a:rPr lang="en-US" sz="2800" dirty="0" smtClean="0"/>
              <a:t>The out sides of lower internodes become straw coloured. </a:t>
            </a:r>
          </a:p>
          <a:p>
            <a:r>
              <a:rPr lang="en-US" sz="2800" dirty="0" smtClean="0"/>
              <a:t>The infected stalks may split longitudinally into a mass of fibres.</a:t>
            </a:r>
          </a:p>
          <a:p>
            <a:pPr>
              <a:buNone/>
            </a:pPr>
            <a:r>
              <a:rPr lang="en-US" dirty="0" smtClean="0">
                <a:solidFill>
                  <a:schemeClr val="accent3"/>
                </a:solidFill>
              </a:rPr>
              <a:t>Control measures</a:t>
            </a:r>
          </a:p>
          <a:p>
            <a:r>
              <a:rPr lang="en-US" sz="2800" dirty="0" smtClean="0"/>
              <a:t> Regular irrigations particularly during flowering time should be provided.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89788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Hsn\Downloads\dm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4" y="381001"/>
            <a:ext cx="4810125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Use resistant varieties.</a:t>
            </a:r>
          </a:p>
          <a:p>
            <a:r>
              <a:rPr lang="en-US" dirty="0" smtClean="0"/>
              <a:t>Field sanitation, crop rotation should be followed.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800" dirty="0" smtClean="0">
                <a:solidFill>
                  <a:schemeClr val="accent3"/>
                </a:solidFill>
              </a:rPr>
              <a:t>3. Common Rust:</a:t>
            </a:r>
          </a:p>
          <a:p>
            <a:pPr>
              <a:buNone/>
            </a:pPr>
            <a:r>
              <a:rPr lang="en-US" dirty="0" smtClean="0"/>
              <a:t>        Causal organism:   Puccinia sorghi</a:t>
            </a:r>
          </a:p>
          <a:p>
            <a:pPr>
              <a:buNone/>
            </a:pPr>
            <a:r>
              <a:rPr lang="en-US" sz="3800" dirty="0" smtClean="0">
                <a:solidFill>
                  <a:schemeClr val="accent3"/>
                </a:solidFill>
              </a:rPr>
              <a:t>Symptoms:</a:t>
            </a:r>
          </a:p>
          <a:p>
            <a:pPr>
              <a:buFont typeface="Arial" pitchFamily="34" charset="0"/>
              <a:buChar char="•"/>
            </a:pPr>
            <a:r>
              <a:rPr lang="en-US" sz="3800" dirty="0" smtClean="0"/>
              <a:t>  </a:t>
            </a:r>
            <a:r>
              <a:rPr lang="en-US" dirty="0" smtClean="0"/>
              <a:t>Circular to elongate golden brown powdery, erumpent pustules appear on both leaf surfaces.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As the crop matures brownish black pustules containing dark thick walled 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27888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Hsn\Downloads\dm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209800"/>
            <a:ext cx="3886200" cy="4191000"/>
          </a:xfrm>
          <a:prstGeom prst="rect">
            <a:avLst/>
          </a:prstGeom>
          <a:noFill/>
        </p:spPr>
      </p:pic>
      <p:pic>
        <p:nvPicPr>
          <p:cNvPr id="3075" name="Picture 3" descr="C:\Users\Hsn\Downloads\dm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28600"/>
            <a:ext cx="38862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Control measures</a:t>
            </a:r>
          </a:p>
          <a:p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Use resistant varieties.</a:t>
            </a:r>
          </a:p>
          <a:p>
            <a:r>
              <a:rPr lang="en-US" sz="2800" dirty="0" smtClean="0"/>
              <a:t>Spray Mancozeb 2.5g/lit or Dithane M-45 spray can be taken (0.4%) as soon as first symptoms appear.</a:t>
            </a:r>
          </a:p>
          <a:p>
            <a:pPr marL="596646" indent="-514350">
              <a:buAutoNum type="arabicPlain" startAt="4"/>
            </a:pPr>
            <a:r>
              <a:rPr lang="en-US" sz="3500" dirty="0" smtClean="0">
                <a:solidFill>
                  <a:schemeClr val="accent3"/>
                </a:solidFill>
              </a:rPr>
              <a:t>Sorghum downy mildew:</a:t>
            </a:r>
          </a:p>
          <a:p>
            <a:pPr marL="596646" indent="-514350">
              <a:buFont typeface="Arial" pitchFamily="34" charset="0"/>
              <a:buChar char="•"/>
            </a:pPr>
            <a:r>
              <a:rPr lang="en-US" sz="3100" dirty="0" smtClean="0"/>
              <a:t>Symptoms</a:t>
            </a:r>
          </a:p>
          <a:p>
            <a:pPr marL="596646" indent="-514350">
              <a:buFont typeface="Arial" pitchFamily="34" charset="0"/>
              <a:buChar char="•"/>
            </a:pPr>
            <a:r>
              <a:rPr lang="en-US" dirty="0" smtClean="0"/>
              <a:t>    </a:t>
            </a:r>
            <a:r>
              <a:rPr lang="en-US" sz="3000" dirty="0" smtClean="0"/>
              <a:t>Malformation of tassels in infected plants.</a:t>
            </a:r>
          </a:p>
          <a:p>
            <a:pPr marL="596646" indent="-514350">
              <a:buFont typeface="Arial" pitchFamily="34" charset="0"/>
              <a:buChar char="•"/>
            </a:pPr>
            <a:r>
              <a:rPr lang="en-US" sz="3000" dirty="0" smtClean="0"/>
              <a:t>   Chlorosis, white stripes, stunting with downy fungal growth on both leaf surfaces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7348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Hsn\Downloads\dm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1" y="533400"/>
            <a:ext cx="5334000" cy="5943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Control Measures </a:t>
            </a:r>
          </a:p>
          <a:p>
            <a:r>
              <a:rPr lang="en-US" dirty="0" smtClean="0"/>
              <a:t> </a:t>
            </a:r>
            <a:r>
              <a:rPr lang="en-US" sz="2800" dirty="0" smtClean="0"/>
              <a:t>The eradication of wild hosts near maize field and rouging infected maize plants has been recommended.</a:t>
            </a:r>
          </a:p>
          <a:p>
            <a:r>
              <a:rPr lang="en-US" sz="2800" dirty="0" smtClean="0"/>
              <a:t>Destruction of plant debris by deep ploughing and other methods.</a:t>
            </a:r>
          </a:p>
          <a:p>
            <a:r>
              <a:rPr lang="en-US" sz="2800" dirty="0" smtClean="0"/>
              <a:t>Seed treatment with Metalaxyl at 4 g/kg and foliar spray of Mancozeb 2.5 g/l .</a:t>
            </a:r>
          </a:p>
          <a:p>
            <a:r>
              <a:rPr lang="en-US" sz="2800" dirty="0" smtClean="0"/>
              <a:t>Use of resistant varieties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dirty="0" smtClean="0">
                <a:solidFill>
                  <a:schemeClr val="accent3"/>
                </a:solidFill>
              </a:rPr>
              <a:t>Harvesting</a:t>
            </a:r>
          </a:p>
          <a:p>
            <a:r>
              <a:rPr lang="en-US" dirty="0" smtClean="0"/>
              <a:t> </a:t>
            </a:r>
            <a:r>
              <a:rPr lang="en-US" sz="3000" dirty="0" smtClean="0"/>
              <a:t>Maize crop is harvested when the husk has turned yellow</a:t>
            </a:r>
          </a:p>
          <a:p>
            <a:endParaRPr lang="en-US" sz="3000" dirty="0" smtClean="0"/>
          </a:p>
          <a:p>
            <a:r>
              <a:rPr lang="en-US" sz="3000" dirty="0" smtClean="0"/>
              <a:t> Grains are hard enough having not more than 20 per cent moisture</a:t>
            </a:r>
          </a:p>
          <a:p>
            <a:endParaRPr lang="en-US" sz="3000" dirty="0" smtClean="0"/>
          </a:p>
          <a:p>
            <a:r>
              <a:rPr lang="en-US" sz="3000" dirty="0" smtClean="0"/>
              <a:t>Appearance of the plant may be green</a:t>
            </a:r>
          </a:p>
          <a:p>
            <a:endParaRPr lang="en-US" sz="3000" dirty="0" smtClean="0"/>
          </a:p>
          <a:p>
            <a:r>
              <a:rPr lang="en-US" sz="3000" dirty="0" smtClean="0"/>
              <a:t> High yielding hybrids and composites whose grains are dry, while the stalk and leaves may be still green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r>
              <a:rPr lang="en-US" sz="3300" dirty="0" smtClean="0"/>
              <a:t>Ears are removed from the standing crop</a:t>
            </a:r>
          </a:p>
          <a:p>
            <a:endParaRPr lang="en-US" sz="3300" dirty="0" smtClean="0"/>
          </a:p>
          <a:p>
            <a:r>
              <a:rPr lang="en-US" sz="3300" dirty="0" smtClean="0"/>
              <a:t> Harvested ears are dried in the sun before shelling</a:t>
            </a:r>
          </a:p>
          <a:p>
            <a:endParaRPr lang="en-US" sz="3300" dirty="0" smtClean="0"/>
          </a:p>
          <a:p>
            <a:r>
              <a:rPr lang="en-US" sz="3300" dirty="0" smtClean="0"/>
              <a:t>Late-sown crop, farmers prefer to harvest the whole plants and dry them, and the ears are removed later</a:t>
            </a:r>
          </a:p>
          <a:p>
            <a:endParaRPr lang="en-US" sz="3300" dirty="0" smtClean="0"/>
          </a:p>
          <a:p>
            <a:r>
              <a:rPr lang="en-US" sz="3300" dirty="0" smtClean="0"/>
              <a:t> Stalks are used as a cattle-feed and fuel</a:t>
            </a:r>
          </a:p>
          <a:p>
            <a:endParaRPr lang="en-US" sz="3300" dirty="0" smtClean="0"/>
          </a:p>
          <a:p>
            <a:r>
              <a:rPr lang="en-US" sz="3300" dirty="0" smtClean="0"/>
              <a:t> No part of the maize plant, even the cobs from which the grains have been removed, is left unused</a:t>
            </a:r>
            <a:endParaRPr lang="en-US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Plants have staminate spikelets in long spike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Spreading terminal panicles (tassels)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spikelets occur in 8 to 16 rows, approximately 30 long, on a thickened, almost woody axis (cob)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Maize grown for fodder should be harvested at the milk to early-dough stage</a:t>
            </a:r>
          </a:p>
          <a:p>
            <a:endParaRPr lang="en-US" sz="2800" dirty="0" smtClean="0"/>
          </a:p>
          <a:p>
            <a:r>
              <a:rPr lang="en-US" sz="2800" dirty="0" smtClean="0"/>
              <a:t>Earlier harvested crop is likely to yield less and have a lower protein content</a:t>
            </a:r>
          </a:p>
          <a:p>
            <a:endParaRPr lang="en-US" sz="2800" dirty="0" smtClean="0"/>
          </a:p>
          <a:p>
            <a:r>
              <a:rPr lang="en-US" sz="2800" dirty="0" smtClean="0"/>
              <a:t>For silage, however, the late dough is preferred</a:t>
            </a:r>
          </a:p>
          <a:p>
            <a:endParaRPr lang="en-US" sz="2800" dirty="0" smtClean="0"/>
          </a:p>
          <a:p>
            <a:r>
              <a:rPr lang="en-US" sz="2800" dirty="0" smtClean="0"/>
              <a:t>Both power- and hand-operated low-priced maize shellers are available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 Shellers are  more efficient than hand-shelling or beating with sticks</a:t>
            </a:r>
          </a:p>
          <a:p>
            <a:endParaRPr lang="en-US" sz="2800" dirty="0" smtClean="0"/>
          </a:p>
          <a:p>
            <a:r>
              <a:rPr lang="en-US" sz="2800" dirty="0" smtClean="0"/>
              <a:t>Farmers using hybrid maize should not save their own seed for their next crop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Post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harvesting</a:t>
            </a:r>
          </a:p>
          <a:p>
            <a:r>
              <a:rPr lang="en-US" sz="2800" dirty="0" smtClean="0"/>
              <a:t>Ears should be dried, shelled and treated with an insecticide </a:t>
            </a:r>
          </a:p>
          <a:p>
            <a:endParaRPr lang="en-US" sz="2800" dirty="0" smtClean="0"/>
          </a:p>
          <a:p>
            <a:r>
              <a:rPr lang="en-US" sz="2800" dirty="0" smtClean="0"/>
              <a:t> Untreated seeds on ears are at times badly attacked by stored-grain pests</a:t>
            </a:r>
          </a:p>
          <a:p>
            <a:endParaRPr lang="en-US" sz="2800" dirty="0" smtClean="0"/>
          </a:p>
          <a:p>
            <a:r>
              <a:rPr lang="en-US" sz="2800" dirty="0" smtClean="0"/>
              <a:t> Germination is also reduced</a:t>
            </a:r>
          </a:p>
          <a:p>
            <a:endParaRPr lang="en-US" sz="2800" dirty="0" smtClean="0"/>
          </a:p>
          <a:p>
            <a:r>
              <a:rPr lang="en-US" sz="2800" dirty="0" smtClean="0"/>
              <a:t> Result in low yeild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Storage  Of Maize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239000" cy="4846638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2200" dirty="0" smtClean="0"/>
              <a:t>The maize store should be properly cleaned. Remove undesired grains, cobwebs, and  any other material in the store where pests can hide</a:t>
            </a:r>
          </a:p>
          <a:p>
            <a:r>
              <a:rPr lang="en-US" sz="2200" dirty="0" smtClean="0"/>
              <a:t>Preferably, the shelled maize can be stored in airtight containers to prevent pests  from getting into the maize and destroying it.</a:t>
            </a:r>
          </a:p>
          <a:p>
            <a:r>
              <a:rPr lang="en-US" sz="2200" dirty="0" smtClean="0"/>
              <a:t>Sort the maize before storage to remove any cobs that may be infested with weevils or moths.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smtClean="0">
              <a:latin typeface="Arial Narrow" pitchFamily="34" charset="0"/>
            </a:endParaRPr>
          </a:p>
          <a:p>
            <a:endParaRPr lang="en-US" sz="1800" smtClean="0">
              <a:latin typeface="Arial Narrow" pitchFamily="34" charset="0"/>
            </a:endParaRPr>
          </a:p>
          <a:p>
            <a:r>
              <a:rPr lang="en-US" sz="2200" smtClean="0"/>
              <a:t>Most of the maize that is harvested early or during the rains has a moisture content  as high as 37 per cent. The farmer has to reduce by all means the moisture level to  about 12 per cent before storage. </a:t>
            </a:r>
          </a:p>
          <a:p>
            <a:r>
              <a:rPr lang="en-US" sz="2200" smtClean="0"/>
              <a:t>The maize should be spread on a tent on dry ground or paved, clean surface. All  rotten maize cobs should removed and even those showing signs  of weevil infestation.</a:t>
            </a:r>
          </a:p>
          <a:p>
            <a:r>
              <a:rPr lang="en-US" sz="2200" smtClean="0"/>
              <a:t>Shelling is done by hand or power Sheller  driven by electric current or tractors are available in the stat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After shelling, the grain can be dried for 2 to 3 days, cleaned and stored  at 8 to 10 per cent moisture</a:t>
            </a:r>
          </a:p>
          <a:p>
            <a:r>
              <a:rPr lang="en-US" sz="2000" smtClean="0"/>
              <a:t>Storing in airtight containers reduces damage due to  insects and rodents</a:t>
            </a:r>
          </a:p>
          <a:p>
            <a:r>
              <a:rPr lang="en-US" sz="2000" smtClean="0"/>
              <a:t>Ensure the maize that is still on the cob is properly dried in the sun before being stored. The cobs should be properly dried 48 hours after harvest</a:t>
            </a:r>
          </a:p>
          <a:p>
            <a:r>
              <a:rPr lang="en-US" sz="2000" smtClean="0"/>
              <a:t>Diatomite can solve the problem. Diatomite is a powder with very sharp particles  that pierces all insects on contact; this dehydrates the insects killing them. Unlike chemical pesticides, no insect can resist diatomite.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Varieties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Yellow cultivars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Akbar</a:t>
            </a:r>
          </a:p>
          <a:p>
            <a:r>
              <a:rPr lang="en-US" dirty="0" smtClean="0"/>
              <a:t>Nelam </a:t>
            </a:r>
          </a:p>
          <a:p>
            <a:r>
              <a:rPr lang="en-US" dirty="0" smtClean="0"/>
              <a:t>Sultan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White type</a:t>
            </a:r>
          </a:p>
          <a:p>
            <a:r>
              <a:rPr lang="en-US" dirty="0" smtClean="0"/>
              <a:t>Sadaf only (both for grain and fodder)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Early verity</a:t>
            </a:r>
          </a:p>
          <a:p>
            <a:r>
              <a:rPr lang="en-US" dirty="0" smtClean="0"/>
              <a:t>Agaiti -72 (for spring and early maturity)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Yield </a:t>
            </a:r>
          </a:p>
          <a:p>
            <a:r>
              <a:rPr lang="en-US" dirty="0" smtClean="0"/>
              <a:t>The yield levels depend upon the variety, the amount of the fertilizer used, the rainfall pattern, etc</a:t>
            </a:r>
          </a:p>
          <a:p>
            <a:endParaRPr lang="en-US" dirty="0" smtClean="0"/>
          </a:p>
          <a:p>
            <a:r>
              <a:rPr lang="en-US" dirty="0" smtClean="0"/>
              <a:t>Under irrigated conditions and recommended cultural practices, an average yield on 4 tonnes per hectare</a:t>
            </a:r>
          </a:p>
          <a:p>
            <a:endParaRPr lang="en-US" dirty="0" smtClean="0"/>
          </a:p>
          <a:p>
            <a:r>
              <a:rPr lang="en-US" dirty="0" smtClean="0"/>
              <a:t> Grain yield  about one to 2.5 tonnes/ha is obtained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Grass yield about 60-75 t/ha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whole structure (ear) is enclosed in numerous large foliaceous bracts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 A mass of long styles (silks) protrude from the tip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Pollen is produced entirely in the staminate inflorescence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 Eggs is produce entirely in the pistillate inflorescence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sz="3000" dirty="0" smtClean="0"/>
              <a:t>Maize is wind pollinated</a:t>
            </a:r>
          </a:p>
          <a:p>
            <a:pPr>
              <a:buNone/>
            </a:pPr>
            <a:r>
              <a:rPr lang="en-US" sz="3000" dirty="0" smtClean="0"/>
              <a:t> </a:t>
            </a:r>
          </a:p>
          <a:p>
            <a:r>
              <a:rPr lang="en-US" sz="3000" dirty="0" smtClean="0"/>
              <a:t> Both self and cross pollination are usually possible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dirty="0" smtClean="0"/>
              <a:t>Shed pollen usually remains viable for 10 to 30 minutes</a:t>
            </a:r>
          </a:p>
          <a:p>
            <a:endParaRPr lang="en-US" sz="3000" dirty="0" smtClean="0"/>
          </a:p>
          <a:p>
            <a:r>
              <a:rPr lang="en-US" sz="3000" dirty="0" smtClean="0"/>
              <a:t>Can remain viable for longer durations under favorable conditions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Maize.</a:t>
            </a:r>
            <a:endParaRPr lang="en-US" dirty="0"/>
          </a:p>
        </p:txBody>
      </p:sp>
      <p:pic>
        <p:nvPicPr>
          <p:cNvPr id="2052" name="Picture 4" descr="D:\PBG\maize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600200"/>
            <a:ext cx="4419600" cy="4876800"/>
          </a:xfrm>
          <a:prstGeom prst="rect">
            <a:avLst/>
          </a:prstGeom>
          <a:noFill/>
        </p:spPr>
      </p:pic>
      <p:pic>
        <p:nvPicPr>
          <p:cNvPr id="2053" name="Picture 5" descr="D:\PBG\maize\images (1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524000"/>
            <a:ext cx="3048000" cy="47244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Agro</a:t>
            </a:r>
            <a:r>
              <a:rPr lang="en-US" sz="4400" dirty="0" smtClean="0"/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metrology</a:t>
            </a:r>
            <a:br>
              <a:rPr lang="en-US" sz="4400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Maize is essentially a warm weather or</a:t>
            </a:r>
            <a:r>
              <a:rPr lang="en-US" sz="3600" i="1" dirty="0" smtClean="0"/>
              <a:t> kharif </a:t>
            </a:r>
            <a:r>
              <a:rPr lang="en-US" sz="3600" dirty="0" smtClean="0"/>
              <a:t>crop.</a:t>
            </a:r>
          </a:p>
          <a:p>
            <a:r>
              <a:rPr lang="en-US" sz="3600" dirty="0" smtClean="0"/>
              <a:t> It is largely dependent upon the rains.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 Three distinct seasons for the cultivation of maize .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 Main season is </a:t>
            </a:r>
            <a:r>
              <a:rPr lang="en-US" sz="3600" i="1" dirty="0" smtClean="0"/>
              <a:t>kharif</a:t>
            </a:r>
            <a:r>
              <a:rPr lang="en-US" sz="3600" dirty="0" smtClean="0"/>
              <a:t> ; whereas its cultivation during </a:t>
            </a:r>
            <a:r>
              <a:rPr lang="en-US" sz="3600" i="1" dirty="0" smtClean="0"/>
              <a:t>rabi.</a:t>
            </a:r>
          </a:p>
          <a:p>
            <a:pPr>
              <a:buNone/>
            </a:pPr>
            <a:r>
              <a:rPr lang="en-US" sz="3600" dirty="0" smtClean="0"/>
              <a:t> </a:t>
            </a:r>
          </a:p>
          <a:p>
            <a:r>
              <a:rPr lang="en-US" sz="3600" dirty="0" smtClean="0"/>
              <a:t> Higher yields have been recorded in the </a:t>
            </a:r>
            <a:r>
              <a:rPr lang="en-US" sz="3600" i="1" dirty="0" smtClean="0"/>
              <a:t>rabi</a:t>
            </a:r>
            <a:r>
              <a:rPr lang="en-US" sz="3600" dirty="0" smtClean="0"/>
              <a:t> and spring crop.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444</TotalTime>
  <Words>2567</Words>
  <Application>Microsoft Office PowerPoint</Application>
  <PresentationFormat>On-screen Show (4:3)</PresentationFormat>
  <Paragraphs>333</Paragraphs>
  <Slides>57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Solstice</vt:lpstr>
      <vt:lpstr>Slide 1</vt:lpstr>
      <vt:lpstr>History and Origin </vt:lpstr>
      <vt:lpstr>Slide 3</vt:lpstr>
      <vt:lpstr>Crop botany. </vt:lpstr>
      <vt:lpstr>Slide 5</vt:lpstr>
      <vt:lpstr>Slide 6</vt:lpstr>
      <vt:lpstr>Slide 7</vt:lpstr>
      <vt:lpstr>Maize.</vt:lpstr>
      <vt:lpstr>Agro metrology </vt:lpstr>
      <vt:lpstr>Slide 10</vt:lpstr>
      <vt:lpstr>Slide 11</vt:lpstr>
      <vt:lpstr>Slide 12</vt:lpstr>
      <vt:lpstr>Soil.</vt:lpstr>
      <vt:lpstr>Slide 14</vt:lpstr>
      <vt:lpstr>Slide 15</vt:lpstr>
      <vt:lpstr>Economic Importance of Maize 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Fertilizers management </vt:lpstr>
      <vt:lpstr>Slide 28</vt:lpstr>
      <vt:lpstr>.</vt:lpstr>
      <vt:lpstr>Weeds of maize</vt:lpstr>
      <vt:lpstr>Methods of weed control</vt:lpstr>
      <vt:lpstr>Controls:</vt:lpstr>
      <vt:lpstr>Slide 33</vt:lpstr>
      <vt:lpstr>Slide 34</vt:lpstr>
      <vt:lpstr>Insect Management</vt:lpstr>
      <vt:lpstr>Thrips</vt:lpstr>
      <vt:lpstr>Black field earwigs</vt:lpstr>
      <vt:lpstr>Disease Management.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Storage  Of Maize  </vt:lpstr>
      <vt:lpstr>Continued</vt:lpstr>
      <vt:lpstr>Continued</vt:lpstr>
      <vt:lpstr>Varieties  Yellow cultivars</vt:lpstr>
      <vt:lpstr>Slide 57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Crop botany</dc:title>
  <dc:creator>Muhammad Akmal</dc:creator>
  <cp:lastModifiedBy>ZAKA COMPUTERS</cp:lastModifiedBy>
  <cp:revision>77</cp:revision>
  <dcterms:created xsi:type="dcterms:W3CDTF">2012-10-04T17:33:22Z</dcterms:created>
  <dcterms:modified xsi:type="dcterms:W3CDTF">2015-12-08T18:09:25Z</dcterms:modified>
</cp:coreProperties>
</file>