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85" r:id="rId5"/>
    <p:sldId id="282" r:id="rId6"/>
    <p:sldId id="349" r:id="rId7"/>
    <p:sldId id="280" r:id="rId8"/>
    <p:sldId id="278" r:id="rId9"/>
    <p:sldId id="279" r:id="rId10"/>
    <p:sldId id="284" r:id="rId11"/>
    <p:sldId id="277" r:id="rId12"/>
    <p:sldId id="283" r:id="rId13"/>
    <p:sldId id="319" r:id="rId14"/>
    <p:sldId id="275" r:id="rId15"/>
    <p:sldId id="274" r:id="rId16"/>
    <p:sldId id="273" r:id="rId17"/>
    <p:sldId id="272" r:id="rId18"/>
    <p:sldId id="267" r:id="rId19"/>
    <p:sldId id="271" r:id="rId20"/>
    <p:sldId id="270" r:id="rId21"/>
    <p:sldId id="269" r:id="rId22"/>
    <p:sldId id="268" r:id="rId23"/>
    <p:sldId id="266" r:id="rId24"/>
    <p:sldId id="265" r:id="rId25"/>
    <p:sldId id="264" r:id="rId26"/>
    <p:sldId id="263" r:id="rId27"/>
    <p:sldId id="262" r:id="rId28"/>
    <p:sldId id="260" r:id="rId29"/>
    <p:sldId id="305" r:id="rId30"/>
    <p:sldId id="304" r:id="rId31"/>
    <p:sldId id="303" r:id="rId32"/>
    <p:sldId id="302" r:id="rId33"/>
    <p:sldId id="301" r:id="rId34"/>
    <p:sldId id="300" r:id="rId35"/>
    <p:sldId id="299" r:id="rId36"/>
    <p:sldId id="294" r:id="rId37"/>
    <p:sldId id="293" r:id="rId38"/>
    <p:sldId id="292" r:id="rId39"/>
    <p:sldId id="291" r:id="rId40"/>
    <p:sldId id="320" r:id="rId41"/>
    <p:sldId id="295" r:id="rId42"/>
    <p:sldId id="333" r:id="rId43"/>
    <p:sldId id="348" r:id="rId44"/>
    <p:sldId id="290" r:id="rId45"/>
    <p:sldId id="289" r:id="rId46"/>
    <p:sldId id="288" r:id="rId47"/>
    <p:sldId id="339" r:id="rId48"/>
    <p:sldId id="340" r:id="rId49"/>
    <p:sldId id="341" r:id="rId50"/>
    <p:sldId id="346" r:id="rId51"/>
    <p:sldId id="345" r:id="rId52"/>
    <p:sldId id="342" r:id="rId53"/>
    <p:sldId id="347" r:id="rId54"/>
    <p:sldId id="287" r:id="rId55"/>
    <p:sldId id="312" r:id="rId56"/>
    <p:sldId id="318" r:id="rId57"/>
    <p:sldId id="317" r:id="rId58"/>
    <p:sldId id="316" r:id="rId59"/>
    <p:sldId id="315" r:id="rId60"/>
    <p:sldId id="314" r:id="rId61"/>
    <p:sldId id="313" r:id="rId62"/>
    <p:sldId id="259" r:id="rId63"/>
    <p:sldId id="311" r:id="rId64"/>
    <p:sldId id="310" r:id="rId65"/>
    <p:sldId id="309" r:id="rId66"/>
    <p:sldId id="308" r:id="rId67"/>
    <p:sldId id="306" r:id="rId68"/>
    <p:sldId id="307" r:id="rId69"/>
    <p:sldId id="286" r:id="rId70"/>
    <p:sldId id="321" r:id="rId71"/>
    <p:sldId id="322" r:id="rId72"/>
    <p:sldId id="323" r:id="rId73"/>
    <p:sldId id="324" r:id="rId74"/>
    <p:sldId id="325" r:id="rId75"/>
    <p:sldId id="326" r:id="rId76"/>
    <p:sldId id="328" r:id="rId77"/>
    <p:sldId id="329" r:id="rId78"/>
    <p:sldId id="327"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Han Moiz" initials="RM" lastIdx="1" clrIdx="0">
    <p:extLst>
      <p:ext uri="{19B8F6BF-5375-455C-9EA6-DF929625EA0E}">
        <p15:presenceInfo xmlns:p15="http://schemas.microsoft.com/office/powerpoint/2012/main" userId="ReHan Mo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6" d="100"/>
          <a:sy n="56" d="100"/>
        </p:scale>
        <p:origin x="90"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75EF8-83CD-4F8E-8A54-DE603D45ABDF}" type="doc">
      <dgm:prSet loTypeId="urn:microsoft.com/office/officeart/2005/8/layout/rings+Icon" loCatId="officeonline" qsTypeId="urn:microsoft.com/office/officeart/2005/8/quickstyle/simple2" qsCatId="simple" csTypeId="urn:microsoft.com/office/officeart/2005/8/colors/accent1_2" csCatId="accent1" phldr="1"/>
      <dgm:spPr/>
    </dgm:pt>
    <dgm:pt modelId="{972E1F55-EFD1-4250-9596-7845A5571A75}">
      <dgm:prSet phldrT="[Text]" custT="1"/>
      <dgm:spPr/>
      <dgm:t>
        <a:bodyPr/>
        <a:lstStyle/>
        <a:p>
          <a:r>
            <a:rPr lang="en-US" sz="2000" b="1" dirty="0"/>
            <a:t>Conservation</a:t>
          </a:r>
        </a:p>
      </dgm:t>
    </dgm:pt>
    <dgm:pt modelId="{B65CB465-16AB-4A66-AE15-7D6DD4FA5522}" type="parTrans" cxnId="{42E1DC0E-C2E2-4DF4-BF06-99F29EAB6CFE}">
      <dgm:prSet/>
      <dgm:spPr/>
      <dgm:t>
        <a:bodyPr/>
        <a:lstStyle/>
        <a:p>
          <a:endParaRPr lang="en-US"/>
        </a:p>
      </dgm:t>
    </dgm:pt>
    <dgm:pt modelId="{45F27778-9D1B-4DF6-A3BB-625B7D492293}" type="sibTrans" cxnId="{42E1DC0E-C2E2-4DF4-BF06-99F29EAB6CFE}">
      <dgm:prSet/>
      <dgm:spPr/>
      <dgm:t>
        <a:bodyPr/>
        <a:lstStyle/>
        <a:p>
          <a:endParaRPr lang="en-US"/>
        </a:p>
      </dgm:t>
    </dgm:pt>
    <dgm:pt modelId="{2C559DA6-05E2-4044-95A1-6D1790A7FEA8}">
      <dgm:prSet phldrT="[Text]" custT="1"/>
      <dgm:spPr/>
      <dgm:t>
        <a:bodyPr/>
        <a:lstStyle/>
        <a:p>
          <a:r>
            <a:rPr lang="en-US" sz="2000" b="1" dirty="0"/>
            <a:t>Management</a:t>
          </a:r>
        </a:p>
      </dgm:t>
    </dgm:pt>
    <dgm:pt modelId="{303708D1-1791-4AED-9B6E-DD366B215621}" type="parTrans" cxnId="{48B66F36-20DD-497C-AAAF-37FF2895386A}">
      <dgm:prSet/>
      <dgm:spPr/>
      <dgm:t>
        <a:bodyPr/>
        <a:lstStyle/>
        <a:p>
          <a:endParaRPr lang="en-US"/>
        </a:p>
      </dgm:t>
    </dgm:pt>
    <dgm:pt modelId="{F2C08FF2-263E-4C04-9D58-FFC52C62ABBE}" type="sibTrans" cxnId="{48B66F36-20DD-497C-AAAF-37FF2895386A}">
      <dgm:prSet/>
      <dgm:spPr/>
      <dgm:t>
        <a:bodyPr/>
        <a:lstStyle/>
        <a:p>
          <a:endParaRPr lang="en-US"/>
        </a:p>
      </dgm:t>
    </dgm:pt>
    <dgm:pt modelId="{FBFD8F5E-E7F9-43CA-9682-AAE7650746B6}">
      <dgm:prSet phldrT="[Text]" custT="1"/>
      <dgm:spPr/>
      <dgm:t>
        <a:bodyPr/>
        <a:lstStyle/>
        <a:p>
          <a:r>
            <a:rPr lang="en-US" sz="2000" b="1" dirty="0"/>
            <a:t>Evaluation</a:t>
          </a:r>
        </a:p>
      </dgm:t>
    </dgm:pt>
    <dgm:pt modelId="{7184FAF3-F913-474F-8B97-698C1C9D632E}" type="parTrans" cxnId="{2CCEEC8E-3818-481C-B1E9-62DCF73544F0}">
      <dgm:prSet/>
      <dgm:spPr/>
      <dgm:t>
        <a:bodyPr/>
        <a:lstStyle/>
        <a:p>
          <a:endParaRPr lang="en-US"/>
        </a:p>
      </dgm:t>
    </dgm:pt>
    <dgm:pt modelId="{05ECFCF1-D214-4704-9BB2-B1ED319CA080}" type="sibTrans" cxnId="{2CCEEC8E-3818-481C-B1E9-62DCF73544F0}">
      <dgm:prSet/>
      <dgm:spPr/>
      <dgm:t>
        <a:bodyPr/>
        <a:lstStyle/>
        <a:p>
          <a:endParaRPr lang="en-US"/>
        </a:p>
      </dgm:t>
    </dgm:pt>
    <dgm:pt modelId="{68ED3120-A383-4DC4-8283-A23A81D4D8E8}" type="pres">
      <dgm:prSet presAssocID="{F5A75EF8-83CD-4F8E-8A54-DE603D45ABDF}" presName="Name0" presStyleCnt="0">
        <dgm:presLayoutVars>
          <dgm:chMax val="7"/>
          <dgm:dir/>
          <dgm:resizeHandles val="exact"/>
        </dgm:presLayoutVars>
      </dgm:prSet>
      <dgm:spPr/>
    </dgm:pt>
    <dgm:pt modelId="{BF4D86AB-B75D-4C1B-B6AC-86E8AFDCB867}" type="pres">
      <dgm:prSet presAssocID="{F5A75EF8-83CD-4F8E-8A54-DE603D45ABDF}" presName="ellipse1" presStyleLbl="vennNode1" presStyleIdx="0" presStyleCnt="3" custScaleX="114330" custScaleY="117501">
        <dgm:presLayoutVars>
          <dgm:bulletEnabled val="1"/>
        </dgm:presLayoutVars>
      </dgm:prSet>
      <dgm:spPr/>
    </dgm:pt>
    <dgm:pt modelId="{1050341C-DA56-4B56-AC87-7623C7497E01}" type="pres">
      <dgm:prSet presAssocID="{F5A75EF8-83CD-4F8E-8A54-DE603D45ABDF}" presName="ellipse2" presStyleLbl="vennNode1" presStyleIdx="1" presStyleCnt="3" custScaleX="121837" custScaleY="121837" custLinFactNeighborX="1580" custLinFactNeighborY="1725">
        <dgm:presLayoutVars>
          <dgm:bulletEnabled val="1"/>
        </dgm:presLayoutVars>
      </dgm:prSet>
      <dgm:spPr/>
    </dgm:pt>
    <dgm:pt modelId="{689C5736-43A7-4CBB-B449-654DFA178DC5}" type="pres">
      <dgm:prSet presAssocID="{F5A75EF8-83CD-4F8E-8A54-DE603D45ABDF}" presName="ellipse3" presStyleLbl="vennNode1" presStyleIdx="2" presStyleCnt="3" custScaleX="120444" custScaleY="120444">
        <dgm:presLayoutVars>
          <dgm:bulletEnabled val="1"/>
        </dgm:presLayoutVars>
      </dgm:prSet>
      <dgm:spPr/>
    </dgm:pt>
  </dgm:ptLst>
  <dgm:cxnLst>
    <dgm:cxn modelId="{42E1DC0E-C2E2-4DF4-BF06-99F29EAB6CFE}" srcId="{F5A75EF8-83CD-4F8E-8A54-DE603D45ABDF}" destId="{972E1F55-EFD1-4250-9596-7845A5571A75}" srcOrd="0" destOrd="0" parTransId="{B65CB465-16AB-4A66-AE15-7D6DD4FA5522}" sibTransId="{45F27778-9D1B-4DF6-A3BB-625B7D492293}"/>
    <dgm:cxn modelId="{961F7433-C185-471B-8FC5-D17F7E0D410F}" type="presOf" srcId="{F5A75EF8-83CD-4F8E-8A54-DE603D45ABDF}" destId="{68ED3120-A383-4DC4-8283-A23A81D4D8E8}" srcOrd="0" destOrd="0" presId="urn:microsoft.com/office/officeart/2005/8/layout/rings+Icon"/>
    <dgm:cxn modelId="{48B66F36-20DD-497C-AAAF-37FF2895386A}" srcId="{F5A75EF8-83CD-4F8E-8A54-DE603D45ABDF}" destId="{2C559DA6-05E2-4044-95A1-6D1790A7FEA8}" srcOrd="1" destOrd="0" parTransId="{303708D1-1791-4AED-9B6E-DD366B215621}" sibTransId="{F2C08FF2-263E-4C04-9D58-FFC52C62ABBE}"/>
    <dgm:cxn modelId="{F220E74E-D901-4D62-8869-7884E0B9F4F3}" type="presOf" srcId="{2C559DA6-05E2-4044-95A1-6D1790A7FEA8}" destId="{1050341C-DA56-4B56-AC87-7623C7497E01}" srcOrd="0" destOrd="0" presId="urn:microsoft.com/office/officeart/2005/8/layout/rings+Icon"/>
    <dgm:cxn modelId="{2CCEEC8E-3818-481C-B1E9-62DCF73544F0}" srcId="{F5A75EF8-83CD-4F8E-8A54-DE603D45ABDF}" destId="{FBFD8F5E-E7F9-43CA-9682-AAE7650746B6}" srcOrd="2" destOrd="0" parTransId="{7184FAF3-F913-474F-8B97-698C1C9D632E}" sibTransId="{05ECFCF1-D214-4704-9BB2-B1ED319CA080}"/>
    <dgm:cxn modelId="{88E42CE1-131F-44DE-AFE4-19B0D8714982}" type="presOf" srcId="{972E1F55-EFD1-4250-9596-7845A5571A75}" destId="{BF4D86AB-B75D-4C1B-B6AC-86E8AFDCB867}" srcOrd="0" destOrd="0" presId="urn:microsoft.com/office/officeart/2005/8/layout/rings+Icon"/>
    <dgm:cxn modelId="{83CC21FB-658B-4CF1-BCBA-6B6337E92818}" type="presOf" srcId="{FBFD8F5E-E7F9-43CA-9682-AAE7650746B6}" destId="{689C5736-43A7-4CBB-B449-654DFA178DC5}" srcOrd="0" destOrd="0" presId="urn:microsoft.com/office/officeart/2005/8/layout/rings+Icon"/>
    <dgm:cxn modelId="{985215AF-74C9-4C5B-8CEF-E3B7EA3D9934}" type="presParOf" srcId="{68ED3120-A383-4DC4-8283-A23A81D4D8E8}" destId="{BF4D86AB-B75D-4C1B-B6AC-86E8AFDCB867}" srcOrd="0" destOrd="0" presId="urn:microsoft.com/office/officeart/2005/8/layout/rings+Icon"/>
    <dgm:cxn modelId="{76572999-C98A-4C98-B0A9-683F13B28F77}" type="presParOf" srcId="{68ED3120-A383-4DC4-8283-A23A81D4D8E8}" destId="{1050341C-DA56-4B56-AC87-7623C7497E01}" srcOrd="1" destOrd="0" presId="urn:microsoft.com/office/officeart/2005/8/layout/rings+Icon"/>
    <dgm:cxn modelId="{91F70DEB-9F42-4FF5-914B-D53253E5C674}" type="presParOf" srcId="{68ED3120-A383-4DC4-8283-A23A81D4D8E8}" destId="{689C5736-43A7-4CBB-B449-654DFA178DC5}"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D86AB-B75D-4C1B-B6AC-86E8AFDCB867}">
      <dsp:nvSpPr>
        <dsp:cNvPr id="0" name=""/>
        <dsp:cNvSpPr/>
      </dsp:nvSpPr>
      <dsp:spPr>
        <a:xfrm>
          <a:off x="1961398" y="-206229"/>
          <a:ext cx="2591409" cy="2663244"/>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Conservation</a:t>
          </a:r>
        </a:p>
      </dsp:txBody>
      <dsp:txXfrm>
        <a:off x="2340901" y="183794"/>
        <a:ext cx="1832403" cy="1883198"/>
      </dsp:txXfrm>
    </dsp:sp>
    <dsp:sp modelId="{1050341C-DA56-4B56-AC87-7623C7497E01}">
      <dsp:nvSpPr>
        <dsp:cNvPr id="0" name=""/>
        <dsp:cNvSpPr/>
      </dsp:nvSpPr>
      <dsp:spPr>
        <a:xfrm>
          <a:off x="3078775" y="1256308"/>
          <a:ext cx="2761563" cy="2761523"/>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Management</a:t>
          </a:r>
        </a:p>
      </dsp:txBody>
      <dsp:txXfrm>
        <a:off x="3483197" y="1660724"/>
        <a:ext cx="1952719" cy="1952691"/>
      </dsp:txXfrm>
    </dsp:sp>
    <dsp:sp modelId="{689C5736-43A7-4CBB-B449-654DFA178DC5}">
      <dsp:nvSpPr>
        <dsp:cNvPr id="0" name=""/>
        <dsp:cNvSpPr/>
      </dsp:nvSpPr>
      <dsp:spPr>
        <a:xfrm>
          <a:off x="4224012" y="-239582"/>
          <a:ext cx="2729989" cy="2729950"/>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Evaluation</a:t>
          </a:r>
        </a:p>
      </dsp:txBody>
      <dsp:txXfrm>
        <a:off x="4623810" y="160210"/>
        <a:ext cx="1930393" cy="193036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6846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24738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E23559-64E9-493D-A4C7-44A950069E0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3519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1452428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E23559-64E9-493D-A4C7-44A950069E0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2316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3541889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3363868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47817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273093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2E58C-5866-4E97-AD87-9C57CE9D05C5}"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85688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369225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82E58C-5866-4E97-AD87-9C57CE9D05C5}" type="datetimeFigureOut">
              <a:rPr lang="en-US" smtClean="0"/>
              <a:t>5/3/2020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347797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82E58C-5866-4E97-AD87-9C57CE9D05C5}" type="datetimeFigureOut">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80391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2E58C-5866-4E97-AD87-9C57CE9D05C5}" type="datetimeFigureOut">
              <a:rPr lang="en-US" smtClean="0"/>
              <a:t>5/3/2020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1171318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118017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2E58C-5866-4E97-AD87-9C57CE9D05C5}"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E23559-64E9-493D-A4C7-44A950069E06}" type="slidenum">
              <a:rPr lang="en-US" smtClean="0"/>
              <a:t>‹#›</a:t>
            </a:fld>
            <a:endParaRPr lang="en-US"/>
          </a:p>
        </p:txBody>
      </p:sp>
    </p:spTree>
    <p:extLst>
      <p:ext uri="{BB962C8B-B14F-4D97-AF65-F5344CB8AC3E}">
        <p14:creationId xmlns:p14="http://schemas.microsoft.com/office/powerpoint/2010/main" val="132129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782E58C-5866-4E97-AD87-9C57CE9D05C5}" type="datetimeFigureOut">
              <a:rPr lang="en-US" smtClean="0"/>
              <a:t>5/3/2020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0E23559-64E9-493D-A4C7-44A950069E06}" type="slidenum">
              <a:rPr lang="en-US" smtClean="0"/>
              <a:t>‹#›</a:t>
            </a:fld>
            <a:endParaRPr lang="en-US"/>
          </a:p>
        </p:txBody>
      </p:sp>
    </p:spTree>
    <p:extLst>
      <p:ext uri="{BB962C8B-B14F-4D97-AF65-F5344CB8AC3E}">
        <p14:creationId xmlns:p14="http://schemas.microsoft.com/office/powerpoint/2010/main" val="4234315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496B-D430-4019-89A4-080EC368200C}"/>
              </a:ext>
            </a:extLst>
          </p:cNvPr>
          <p:cNvSpPr>
            <a:spLocks noGrp="1"/>
          </p:cNvSpPr>
          <p:nvPr>
            <p:ph type="ctrTitle"/>
          </p:nvPr>
        </p:nvSpPr>
        <p:spPr>
          <a:xfrm>
            <a:off x="2589212" y="954338"/>
            <a:ext cx="8915399" cy="2262781"/>
          </a:xfrm>
        </p:spPr>
        <p:txBody>
          <a:bodyPr>
            <a:normAutofit/>
          </a:bodyPr>
          <a:lstStyle/>
          <a:p>
            <a:r>
              <a:rPr lang="en-US" sz="6000" b="1" i="1" dirty="0"/>
              <a:t>Mechanism Of Gene Banking</a:t>
            </a:r>
          </a:p>
        </p:txBody>
      </p:sp>
      <p:sp>
        <p:nvSpPr>
          <p:cNvPr id="3" name="Subtitle 2">
            <a:extLst>
              <a:ext uri="{FF2B5EF4-FFF2-40B4-BE49-F238E27FC236}">
                <a16:creationId xmlns:a16="http://schemas.microsoft.com/office/drawing/2014/main" id="{09F21EAD-FDF8-4503-B9A0-7577D34A1018}"/>
              </a:ext>
            </a:extLst>
          </p:cNvPr>
          <p:cNvSpPr>
            <a:spLocks noGrp="1"/>
          </p:cNvSpPr>
          <p:nvPr>
            <p:ph type="subTitle" idx="1"/>
          </p:nvPr>
        </p:nvSpPr>
        <p:spPr>
          <a:xfrm>
            <a:off x="2589213" y="3429001"/>
            <a:ext cx="8915399" cy="2474662"/>
          </a:xfrm>
        </p:spPr>
        <p:txBody>
          <a:bodyPr>
            <a:normAutofit/>
          </a:bodyPr>
          <a:lstStyle/>
          <a:p>
            <a:pPr algn="ctr"/>
            <a:endParaRPr lang="en-US" sz="2600" b="1" dirty="0"/>
          </a:p>
        </p:txBody>
      </p:sp>
    </p:spTree>
    <p:extLst>
      <p:ext uri="{BB962C8B-B14F-4D97-AF65-F5344CB8AC3E}">
        <p14:creationId xmlns:p14="http://schemas.microsoft.com/office/powerpoint/2010/main" val="4008851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Methods to Conserve Germplasm</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pPr>
              <a:lnSpc>
                <a:spcPct val="300000"/>
              </a:lnSpc>
            </a:pPr>
            <a:r>
              <a:rPr lang="en-US" sz="2400" dirty="0"/>
              <a:t>In-Situ Germplasm Conservation</a:t>
            </a:r>
            <a:endParaRPr lang="en-US" dirty="0"/>
          </a:p>
          <a:p>
            <a:pPr>
              <a:lnSpc>
                <a:spcPct val="300000"/>
              </a:lnSpc>
            </a:pPr>
            <a:r>
              <a:rPr lang="en-US" sz="2400" dirty="0"/>
              <a:t>Ex-Situ Germplasm Conservation</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7408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689789" y="395510"/>
            <a:ext cx="10316680" cy="5838380"/>
          </a:xfrm>
        </p:spPr>
        <p:txBody>
          <a:bodyPr/>
          <a:lstStyle/>
          <a:p>
            <a:endParaRPr lang="en-US" dirty="0"/>
          </a:p>
          <a:p>
            <a:endParaRPr lang="en-US" dirty="0"/>
          </a:p>
          <a:p>
            <a:pPr marL="0" indent="0">
              <a:buNone/>
            </a:pPr>
            <a:r>
              <a:rPr lang="en-US" sz="2000" b="1" dirty="0"/>
              <a:t>       In-Situ                                                 Ex-Situ                                       Preservation</a:t>
            </a:r>
          </a:p>
          <a:p>
            <a:pPr marL="0" indent="0">
              <a:buNone/>
            </a:pPr>
            <a:endParaRPr lang="en-US" b="1" dirty="0"/>
          </a:p>
          <a:p>
            <a:pPr marL="0" indent="0">
              <a:buNone/>
            </a:pPr>
            <a:r>
              <a:rPr lang="en-US" b="1" dirty="0"/>
              <a:t>                                                  </a:t>
            </a:r>
            <a:r>
              <a:rPr lang="en-US" sz="2000" b="1" dirty="0"/>
              <a:t>Whole Plant                     Plant Part</a:t>
            </a:r>
          </a:p>
          <a:p>
            <a:pPr marL="0" indent="0">
              <a:buNone/>
            </a:pPr>
            <a:r>
              <a:rPr lang="en-US" sz="2000" dirty="0"/>
              <a:t>                      </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cxnSp>
        <p:nvCxnSpPr>
          <p:cNvPr id="7" name="Straight Connector 6">
            <a:extLst>
              <a:ext uri="{FF2B5EF4-FFF2-40B4-BE49-F238E27FC236}">
                <a16:creationId xmlns:a16="http://schemas.microsoft.com/office/drawing/2014/main" id="{F55D6179-3178-45CB-93B4-57F1D80CB4EF}"/>
              </a:ext>
            </a:extLst>
          </p:cNvPr>
          <p:cNvCxnSpPr>
            <a:cxnSpLocks/>
          </p:cNvCxnSpPr>
          <p:nvPr/>
        </p:nvCxnSpPr>
        <p:spPr>
          <a:xfrm>
            <a:off x="2690191" y="622848"/>
            <a:ext cx="81633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Arrow: Down 12">
            <a:extLst>
              <a:ext uri="{FF2B5EF4-FFF2-40B4-BE49-F238E27FC236}">
                <a16:creationId xmlns:a16="http://schemas.microsoft.com/office/drawing/2014/main" id="{841D4B1A-B932-4D4C-900C-D3CEC784B2EA}"/>
              </a:ext>
            </a:extLst>
          </p:cNvPr>
          <p:cNvSpPr/>
          <p:nvPr/>
        </p:nvSpPr>
        <p:spPr>
          <a:xfrm>
            <a:off x="2623931" y="620873"/>
            <a:ext cx="212035" cy="428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84F950E3-3BEE-42E9-8EEF-6B95E54AE67A}"/>
              </a:ext>
            </a:extLst>
          </p:cNvPr>
          <p:cNvSpPr/>
          <p:nvPr/>
        </p:nvSpPr>
        <p:spPr>
          <a:xfrm>
            <a:off x="10707753" y="620873"/>
            <a:ext cx="212035" cy="428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D05C1131-2E64-4447-9A8A-D0E7B187955F}"/>
              </a:ext>
            </a:extLst>
          </p:cNvPr>
          <p:cNvSpPr/>
          <p:nvPr/>
        </p:nvSpPr>
        <p:spPr>
          <a:xfrm>
            <a:off x="6751288" y="620873"/>
            <a:ext cx="212035" cy="428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07A36024-49F0-4463-A71E-7F11A7EC9B71}"/>
              </a:ext>
            </a:extLst>
          </p:cNvPr>
          <p:cNvCxnSpPr>
            <a:cxnSpLocks/>
          </p:cNvCxnSpPr>
          <p:nvPr/>
        </p:nvCxnSpPr>
        <p:spPr>
          <a:xfrm>
            <a:off x="5572535" y="1543879"/>
            <a:ext cx="27068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2B222B5C-F998-4305-9F4C-0453F1B9746D}"/>
              </a:ext>
            </a:extLst>
          </p:cNvPr>
          <p:cNvSpPr/>
          <p:nvPr/>
        </p:nvSpPr>
        <p:spPr>
          <a:xfrm>
            <a:off x="8133583" y="1543879"/>
            <a:ext cx="212035" cy="428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Arrow: Down 19">
            <a:extLst>
              <a:ext uri="{FF2B5EF4-FFF2-40B4-BE49-F238E27FC236}">
                <a16:creationId xmlns:a16="http://schemas.microsoft.com/office/drawing/2014/main" id="{B432217C-DA93-4F2C-9857-2AFD6F67E320}"/>
              </a:ext>
            </a:extLst>
          </p:cNvPr>
          <p:cNvSpPr/>
          <p:nvPr/>
        </p:nvSpPr>
        <p:spPr>
          <a:xfrm>
            <a:off x="5493030" y="1557131"/>
            <a:ext cx="212035" cy="428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1FA5B04-73CC-4A69-A1F1-10766DC831AC}"/>
              </a:ext>
            </a:extLst>
          </p:cNvPr>
          <p:cNvSpPr/>
          <p:nvPr/>
        </p:nvSpPr>
        <p:spPr>
          <a:xfrm>
            <a:off x="1526890" y="1826522"/>
            <a:ext cx="2707793" cy="2677656"/>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a:ln w="0"/>
                <a:solidFill>
                  <a:schemeClr val="accent1"/>
                </a:solidFill>
              </a:rPr>
              <a:t>Bio-Sphere </a:t>
            </a:r>
          </a:p>
          <a:p>
            <a:r>
              <a:rPr lang="en-US" sz="2800" dirty="0">
                <a:ln w="0"/>
                <a:solidFill>
                  <a:schemeClr val="accent1"/>
                </a:solidFill>
              </a:rPr>
              <a:t>     </a:t>
            </a:r>
            <a:r>
              <a:rPr lang="en-US" sz="2800" b="0" cap="none" spc="0" dirty="0">
                <a:ln w="0"/>
                <a:solidFill>
                  <a:schemeClr val="accent1"/>
                </a:solidFill>
              </a:rPr>
              <a:t>Reservation</a:t>
            </a:r>
          </a:p>
          <a:p>
            <a:pPr marL="457200" indent="-457200">
              <a:buFont typeface="Arial" panose="020B0604020202020204" pitchFamily="34" charset="0"/>
              <a:buChar char="•"/>
            </a:pPr>
            <a:r>
              <a:rPr lang="en-US" sz="2800" b="0" cap="none" spc="0" dirty="0">
                <a:ln w="0"/>
                <a:solidFill>
                  <a:schemeClr val="accent1"/>
                </a:solidFill>
              </a:rPr>
              <a:t>National </a:t>
            </a:r>
          </a:p>
          <a:p>
            <a:r>
              <a:rPr lang="en-US" sz="2800" dirty="0">
                <a:ln w="0"/>
                <a:solidFill>
                  <a:schemeClr val="accent1"/>
                </a:solidFill>
              </a:rPr>
              <a:t>     </a:t>
            </a:r>
            <a:r>
              <a:rPr lang="en-US" sz="2800" b="0" cap="none" spc="0" dirty="0">
                <a:ln w="0"/>
                <a:solidFill>
                  <a:schemeClr val="accent1"/>
                </a:solidFill>
              </a:rPr>
              <a:t>Park</a:t>
            </a:r>
          </a:p>
          <a:p>
            <a:pPr marL="457200" indent="-457200">
              <a:buFont typeface="Arial" panose="020B0604020202020204" pitchFamily="34" charset="0"/>
              <a:buChar char="•"/>
            </a:pPr>
            <a:r>
              <a:rPr lang="en-US" sz="2800" b="0" cap="none" spc="0" dirty="0">
                <a:ln w="0"/>
                <a:solidFill>
                  <a:schemeClr val="accent1"/>
                </a:solidFill>
              </a:rPr>
              <a:t>Gene</a:t>
            </a:r>
          </a:p>
          <a:p>
            <a:r>
              <a:rPr lang="en-US" sz="2800" dirty="0">
                <a:ln w="0"/>
                <a:solidFill>
                  <a:schemeClr val="accent1"/>
                </a:solidFill>
              </a:rPr>
              <a:t>    </a:t>
            </a:r>
            <a:r>
              <a:rPr lang="en-US" sz="2800" b="0" cap="none" spc="0" dirty="0">
                <a:ln w="0"/>
                <a:solidFill>
                  <a:schemeClr val="accent1"/>
                </a:solidFill>
              </a:rPr>
              <a:t> Sanctuary</a:t>
            </a:r>
          </a:p>
        </p:txBody>
      </p:sp>
      <p:sp>
        <p:nvSpPr>
          <p:cNvPr id="24" name="Rectangle 23">
            <a:extLst>
              <a:ext uri="{FF2B5EF4-FFF2-40B4-BE49-F238E27FC236}">
                <a16:creationId xmlns:a16="http://schemas.microsoft.com/office/drawing/2014/main" id="{4BEBF765-DA51-4B79-8F27-6794FE1EF49F}"/>
              </a:ext>
            </a:extLst>
          </p:cNvPr>
          <p:cNvSpPr/>
          <p:nvPr/>
        </p:nvSpPr>
        <p:spPr>
          <a:xfrm>
            <a:off x="4234683" y="2420751"/>
            <a:ext cx="2977097" cy="3108543"/>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a:ln w="0"/>
                <a:solidFill>
                  <a:schemeClr val="accent1"/>
                </a:solidFill>
              </a:rPr>
              <a:t>Field Gene</a:t>
            </a:r>
          </a:p>
          <a:p>
            <a:r>
              <a:rPr lang="en-US" sz="2800" dirty="0">
                <a:ln w="0"/>
                <a:solidFill>
                  <a:schemeClr val="accent1"/>
                </a:solidFill>
              </a:rPr>
              <a:t>    </a:t>
            </a:r>
            <a:r>
              <a:rPr lang="en-US" sz="2800" b="0" cap="none" spc="0" dirty="0">
                <a:ln w="0"/>
                <a:solidFill>
                  <a:schemeClr val="accent1"/>
                </a:solidFill>
              </a:rPr>
              <a:t> Bank</a:t>
            </a:r>
          </a:p>
          <a:p>
            <a:pPr marL="457200" indent="-457200">
              <a:buFont typeface="Arial" panose="020B0604020202020204" pitchFamily="34" charset="0"/>
              <a:buChar char="•"/>
            </a:pPr>
            <a:r>
              <a:rPr lang="en-US" sz="2800" b="0" cap="none" spc="0" dirty="0">
                <a:ln w="0"/>
                <a:solidFill>
                  <a:schemeClr val="accent1"/>
                </a:solidFill>
              </a:rPr>
              <a:t>On-farm </a:t>
            </a:r>
          </a:p>
          <a:p>
            <a:r>
              <a:rPr lang="en-US" sz="2800" dirty="0">
                <a:ln w="0"/>
                <a:solidFill>
                  <a:schemeClr val="accent1"/>
                </a:solidFill>
              </a:rPr>
              <a:t>    </a:t>
            </a:r>
            <a:r>
              <a:rPr lang="en-US" sz="2800" b="0" cap="none" spc="0" dirty="0">
                <a:ln w="0"/>
                <a:solidFill>
                  <a:schemeClr val="accent1"/>
                </a:solidFill>
              </a:rPr>
              <a:t>Conservation</a:t>
            </a:r>
          </a:p>
          <a:p>
            <a:pPr marL="457200" indent="-457200">
              <a:buFont typeface="Arial" panose="020B0604020202020204" pitchFamily="34" charset="0"/>
              <a:buChar char="•"/>
            </a:pPr>
            <a:r>
              <a:rPr lang="en-US" sz="2800" dirty="0">
                <a:ln w="0"/>
                <a:solidFill>
                  <a:schemeClr val="accent1"/>
                </a:solidFill>
              </a:rPr>
              <a:t>Botanical / </a:t>
            </a:r>
          </a:p>
          <a:p>
            <a:r>
              <a:rPr lang="en-US" sz="2800" dirty="0">
                <a:ln w="0"/>
                <a:solidFill>
                  <a:schemeClr val="accent1"/>
                </a:solidFill>
              </a:rPr>
              <a:t>     Herb Garden</a:t>
            </a:r>
          </a:p>
          <a:p>
            <a:pPr marL="457200" indent="-457200">
              <a:buFont typeface="Arial" panose="020B0604020202020204" pitchFamily="34" charset="0"/>
              <a:buChar char="•"/>
            </a:pPr>
            <a:r>
              <a:rPr lang="en-US" sz="2800" b="0" cap="none" spc="0" dirty="0">
                <a:ln w="0"/>
                <a:solidFill>
                  <a:schemeClr val="accent1"/>
                </a:solidFill>
              </a:rPr>
              <a:t>Arboretum</a:t>
            </a:r>
          </a:p>
        </p:txBody>
      </p:sp>
      <p:cxnSp>
        <p:nvCxnSpPr>
          <p:cNvPr id="26" name="Straight Connector 25">
            <a:extLst>
              <a:ext uri="{FF2B5EF4-FFF2-40B4-BE49-F238E27FC236}">
                <a16:creationId xmlns:a16="http://schemas.microsoft.com/office/drawing/2014/main" id="{5BBCC6C3-6D82-4A55-ADCA-05776E99314F}"/>
              </a:ext>
            </a:extLst>
          </p:cNvPr>
          <p:cNvCxnSpPr>
            <a:cxnSpLocks/>
          </p:cNvCxnSpPr>
          <p:nvPr/>
        </p:nvCxnSpPr>
        <p:spPr>
          <a:xfrm>
            <a:off x="4174426" y="1654246"/>
            <a:ext cx="0" cy="40839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74CC12-88A4-4DB7-8E1D-8F4160C019A7}"/>
              </a:ext>
            </a:extLst>
          </p:cNvPr>
          <p:cNvCxnSpPr>
            <a:cxnSpLocks/>
          </p:cNvCxnSpPr>
          <p:nvPr/>
        </p:nvCxnSpPr>
        <p:spPr>
          <a:xfrm>
            <a:off x="9811066" y="1716155"/>
            <a:ext cx="0" cy="40839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1173DB-9B75-4ACD-8D7E-F8005C131333}"/>
              </a:ext>
            </a:extLst>
          </p:cNvPr>
          <p:cNvSpPr/>
          <p:nvPr/>
        </p:nvSpPr>
        <p:spPr>
          <a:xfrm>
            <a:off x="7244355" y="2389850"/>
            <a:ext cx="2643672" cy="3970318"/>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a:ln w="0"/>
                <a:solidFill>
                  <a:schemeClr val="accent1"/>
                </a:solidFill>
              </a:rPr>
              <a:t>Seed Gene</a:t>
            </a:r>
          </a:p>
          <a:p>
            <a:r>
              <a:rPr lang="en-US" sz="2800" dirty="0">
                <a:ln w="0"/>
                <a:solidFill>
                  <a:schemeClr val="accent1"/>
                </a:solidFill>
              </a:rPr>
              <a:t>    </a:t>
            </a:r>
            <a:r>
              <a:rPr lang="en-US" sz="2800" b="0" cap="none" spc="0" dirty="0">
                <a:ln w="0"/>
                <a:solidFill>
                  <a:schemeClr val="accent1"/>
                </a:solidFill>
              </a:rPr>
              <a:t> Bank</a:t>
            </a:r>
          </a:p>
          <a:p>
            <a:pPr marL="457200" indent="-457200">
              <a:buFont typeface="Arial" panose="020B0604020202020204" pitchFamily="34" charset="0"/>
              <a:buChar char="•"/>
            </a:pPr>
            <a:r>
              <a:rPr lang="en-US" sz="2800" dirty="0">
                <a:ln w="0"/>
                <a:solidFill>
                  <a:schemeClr val="accent1"/>
                </a:solidFill>
              </a:rPr>
              <a:t>Pollen Bank</a:t>
            </a:r>
          </a:p>
          <a:p>
            <a:pPr marL="457200" indent="-457200">
              <a:buFont typeface="Arial" panose="020B0604020202020204" pitchFamily="34" charset="0"/>
              <a:buChar char="•"/>
            </a:pPr>
            <a:r>
              <a:rPr lang="en-US" sz="2800" b="0" cap="none" spc="0" dirty="0">
                <a:ln w="0"/>
                <a:solidFill>
                  <a:schemeClr val="accent1"/>
                </a:solidFill>
              </a:rPr>
              <a:t>Tissue </a:t>
            </a:r>
          </a:p>
          <a:p>
            <a:r>
              <a:rPr lang="en-US" sz="2800" dirty="0">
                <a:ln w="0"/>
                <a:solidFill>
                  <a:schemeClr val="accent1"/>
                </a:solidFill>
              </a:rPr>
              <a:t>     </a:t>
            </a:r>
            <a:r>
              <a:rPr lang="en-US" sz="2800" b="0" cap="none" spc="0" dirty="0">
                <a:ln w="0"/>
                <a:solidFill>
                  <a:schemeClr val="accent1"/>
                </a:solidFill>
              </a:rPr>
              <a:t>Culture</a:t>
            </a:r>
          </a:p>
          <a:p>
            <a:pPr marL="457200" indent="-457200">
              <a:buFont typeface="Arial" panose="020B0604020202020204" pitchFamily="34" charset="0"/>
              <a:buChar char="•"/>
            </a:pPr>
            <a:r>
              <a:rPr lang="en-US" sz="2800" b="0" cap="none" spc="0" dirty="0">
                <a:ln w="0"/>
                <a:solidFill>
                  <a:schemeClr val="accent1"/>
                </a:solidFill>
              </a:rPr>
              <a:t>DNA </a:t>
            </a:r>
          </a:p>
          <a:p>
            <a:r>
              <a:rPr lang="en-US" sz="2800" dirty="0">
                <a:ln w="0"/>
                <a:solidFill>
                  <a:schemeClr val="accent1"/>
                </a:solidFill>
              </a:rPr>
              <a:t>     </a:t>
            </a:r>
            <a:r>
              <a:rPr lang="en-US" sz="2800" b="0" cap="none" spc="0" dirty="0">
                <a:ln w="0"/>
                <a:solidFill>
                  <a:schemeClr val="accent1"/>
                </a:solidFill>
              </a:rPr>
              <a:t>Library</a:t>
            </a:r>
          </a:p>
          <a:p>
            <a:pPr marL="457200" indent="-457200">
              <a:buFont typeface="Arial" panose="020B0604020202020204" pitchFamily="34" charset="0"/>
              <a:buChar char="•"/>
            </a:pPr>
            <a:r>
              <a:rPr lang="en-US" sz="2800" dirty="0">
                <a:ln w="0"/>
                <a:solidFill>
                  <a:schemeClr val="accent1"/>
                </a:solidFill>
              </a:rPr>
              <a:t>CryoBank</a:t>
            </a:r>
          </a:p>
          <a:p>
            <a:pPr marL="457200" indent="-457200">
              <a:buFont typeface="Arial" panose="020B0604020202020204" pitchFamily="34" charset="0"/>
              <a:buChar char="•"/>
            </a:pPr>
            <a:r>
              <a:rPr lang="en-US" sz="2800" b="0" cap="none" spc="0" dirty="0">
                <a:ln w="0"/>
                <a:solidFill>
                  <a:schemeClr val="accent1"/>
                </a:solidFill>
              </a:rPr>
              <a:t>Repository</a:t>
            </a:r>
          </a:p>
        </p:txBody>
      </p:sp>
      <p:sp>
        <p:nvSpPr>
          <p:cNvPr id="36" name="Rectangle 35">
            <a:extLst>
              <a:ext uri="{FF2B5EF4-FFF2-40B4-BE49-F238E27FC236}">
                <a16:creationId xmlns:a16="http://schemas.microsoft.com/office/drawing/2014/main" id="{B2A41A3F-40A3-47A0-A1EA-C946ADCBC97F}"/>
              </a:ext>
            </a:extLst>
          </p:cNvPr>
          <p:cNvSpPr/>
          <p:nvPr/>
        </p:nvSpPr>
        <p:spPr>
          <a:xfrm>
            <a:off x="9789673" y="1771166"/>
            <a:ext cx="2457724" cy="954107"/>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a:ln w="0"/>
                <a:solidFill>
                  <a:schemeClr val="accent1"/>
                </a:solidFill>
              </a:rPr>
              <a:t>Herbarium</a:t>
            </a:r>
          </a:p>
          <a:p>
            <a:pPr marL="457200" indent="-457200">
              <a:buFont typeface="Arial" panose="020B0604020202020204" pitchFamily="34" charset="0"/>
              <a:buChar char="•"/>
            </a:pPr>
            <a:r>
              <a:rPr lang="en-US" sz="2800" b="0" cap="none" spc="0" dirty="0">
                <a:ln w="0"/>
                <a:solidFill>
                  <a:schemeClr val="accent1"/>
                </a:solidFill>
              </a:rPr>
              <a:t>Museum</a:t>
            </a:r>
          </a:p>
        </p:txBody>
      </p:sp>
    </p:spTree>
    <p:extLst>
      <p:ext uri="{BB962C8B-B14F-4D97-AF65-F5344CB8AC3E}">
        <p14:creationId xmlns:p14="http://schemas.microsoft.com/office/powerpoint/2010/main" val="32317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down)">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
                                            <p:txEl>
                                              <p:pRg st="4" end="4"/>
                                            </p:txEl>
                                          </p:spTgt>
                                        </p:tgtEl>
                                        <p:attrNameLst>
                                          <p:attrName>style.visibility</p:attrName>
                                        </p:attrNameLst>
                                      </p:cBhvr>
                                      <p:to>
                                        <p:strVal val="visible"/>
                                      </p:to>
                                    </p:set>
                                    <p:animEffect transition="in" filter="wipe(down)">
                                      <p:cBhvr>
                                        <p:cTn id="63" dur="500"/>
                                        <p:tgtEl>
                                          <p:spTgt spid="10">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
                                          </p:val>
                                        </p:tav>
                                        <p:tav tm="100000">
                                          <p:val>
                                            <p:strVal val="#ppt_w"/>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Effect transition="in" filter="fade">
                                      <p:cBhvr>
                                        <p:cTn id="8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0" grpId="0" animBg="1"/>
      <p:bldP spid="23" grpId="0"/>
      <p:bldP spid="24" grpId="0"/>
      <p:bldP spid="32"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In-Situ Germplasm Conservation</a:t>
            </a:r>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r>
              <a:rPr lang="en-US" sz="2400" dirty="0"/>
              <a:t>Conservation of germplasm in its natural habitat or in the area where it grows naturally is known as </a:t>
            </a:r>
            <a:r>
              <a:rPr lang="en-US" sz="2400" b="1" dirty="0"/>
              <a:t>in-situ germplasm conservation</a:t>
            </a:r>
          </a:p>
          <a:p>
            <a:endParaRPr lang="en-US" sz="2400" b="1" dirty="0"/>
          </a:p>
          <a:p>
            <a:r>
              <a:rPr lang="en-US" sz="2400" dirty="0"/>
              <a:t>This is achieved by protecting this area from human interference; such areas are called </a:t>
            </a:r>
            <a:r>
              <a:rPr lang="en-US" sz="2400" b="1" dirty="0"/>
              <a:t>natural parks, biosphere reserve </a:t>
            </a:r>
            <a:r>
              <a:rPr lang="en-US" sz="2400" dirty="0"/>
              <a:t>or </a:t>
            </a:r>
            <a:r>
              <a:rPr lang="en-US" sz="2400" b="1" dirty="0"/>
              <a:t>gene sanctuary</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48216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7" name="Content Placeholder 6">
            <a:extLst>
              <a:ext uri="{FF2B5EF4-FFF2-40B4-BE49-F238E27FC236}">
                <a16:creationId xmlns:a16="http://schemas.microsoft.com/office/drawing/2014/main" id="{32C3C4B7-117D-4561-B477-6A59504DB1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872" t="34225" r="20872" b="10214"/>
          <a:stretch/>
        </p:blipFill>
        <p:spPr>
          <a:xfrm>
            <a:off x="390245" y="1051443"/>
            <a:ext cx="6399143" cy="4550162"/>
          </a:xfrm>
        </p:spPr>
      </p:pic>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9" name="Picture 8">
            <a:extLst>
              <a:ext uri="{FF2B5EF4-FFF2-40B4-BE49-F238E27FC236}">
                <a16:creationId xmlns:a16="http://schemas.microsoft.com/office/drawing/2014/main" id="{CC28536A-FB2D-4987-9622-0860374977E0}"/>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6789388" y="1051443"/>
            <a:ext cx="5129980" cy="4550162"/>
          </a:xfrm>
          <a:prstGeom prst="rect">
            <a:avLst/>
          </a:prstGeom>
        </p:spPr>
      </p:pic>
    </p:spTree>
    <p:extLst>
      <p:ext uri="{BB962C8B-B14F-4D97-AF65-F5344CB8AC3E}">
        <p14:creationId xmlns:p14="http://schemas.microsoft.com/office/powerpoint/2010/main" val="313791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Ex-Situ Germplasm Conservation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200000"/>
              </a:lnSpc>
            </a:pPr>
            <a:r>
              <a:rPr lang="en-US" sz="2400" dirty="0"/>
              <a:t>Conservation of germplasm </a:t>
            </a:r>
          </a:p>
          <a:p>
            <a:pPr marL="0" indent="0">
              <a:lnSpc>
                <a:spcPct val="200000"/>
              </a:lnSpc>
              <a:buNone/>
            </a:pPr>
            <a:r>
              <a:rPr lang="en-US" sz="2400" dirty="0"/>
              <a:t>     away from its natural habitat</a:t>
            </a:r>
          </a:p>
          <a:p>
            <a:pPr marL="0" indent="0">
              <a:lnSpc>
                <a:spcPct val="200000"/>
              </a:lnSpc>
              <a:buNone/>
            </a:pPr>
            <a:r>
              <a:rPr lang="en-US" sz="2400" dirty="0"/>
              <a:t>     is called </a:t>
            </a:r>
            <a:r>
              <a:rPr lang="en-US" sz="2400" b="1" dirty="0"/>
              <a:t>ex-situ germplasm </a:t>
            </a:r>
          </a:p>
          <a:p>
            <a:pPr marL="0" indent="0">
              <a:lnSpc>
                <a:spcPct val="200000"/>
              </a:lnSpc>
              <a:buNone/>
            </a:pPr>
            <a:r>
              <a:rPr lang="en-US" sz="2400" b="1" dirty="0"/>
              <a:t>     conservation</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7" name="Picture 6">
            <a:extLst>
              <a:ext uri="{FF2B5EF4-FFF2-40B4-BE49-F238E27FC236}">
                <a16:creationId xmlns:a16="http://schemas.microsoft.com/office/drawing/2014/main" id="{81302998-1F47-4CB0-82B6-D83724629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044" y="1582332"/>
            <a:ext cx="4150156" cy="4328890"/>
          </a:xfrm>
          <a:prstGeom prst="rect">
            <a:avLst/>
          </a:prstGeom>
        </p:spPr>
      </p:pic>
    </p:spTree>
    <p:extLst>
      <p:ext uri="{BB962C8B-B14F-4D97-AF65-F5344CB8AC3E}">
        <p14:creationId xmlns:p14="http://schemas.microsoft.com/office/powerpoint/2010/main" val="10924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normAutofit fontScale="90000"/>
          </a:bodyPr>
          <a:lstStyle/>
          <a:p>
            <a:r>
              <a:rPr lang="en-US" sz="4000" b="1" dirty="0"/>
              <a:t>Seed Gene Bank</a:t>
            </a:r>
            <a:br>
              <a:rPr lang="en-US" dirty="0"/>
            </a:br>
            <a:br>
              <a:rPr lang="en-US" dirty="0"/>
            </a:br>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r>
              <a:rPr lang="en-US" sz="2400" dirty="0"/>
              <a:t>All Gene Banks are essentially seed bank</a:t>
            </a:r>
          </a:p>
          <a:p>
            <a:r>
              <a:rPr lang="en-US" sz="2400" dirty="0"/>
              <a:t>Germplasm is stored as seeds of various accessions</a:t>
            </a:r>
          </a:p>
          <a:p>
            <a:r>
              <a:rPr lang="en-US" sz="2400" dirty="0"/>
              <a:t>Seed storage in containers of Glass, Plastic and Tin for 50 to 100 year</a:t>
            </a:r>
          </a:p>
          <a:p>
            <a:r>
              <a:rPr lang="en-US" sz="2400" b="1" dirty="0"/>
              <a:t>Roberts (1973) </a:t>
            </a:r>
            <a:r>
              <a:rPr lang="en-US" sz="2400" dirty="0"/>
              <a:t>has classified seeds into two groups for storage purpose</a:t>
            </a:r>
          </a:p>
          <a:p>
            <a:pPr marL="457200" indent="-457200">
              <a:buFont typeface="+mj-lt"/>
              <a:buAutoNum type="arabicPeriod"/>
            </a:pPr>
            <a:r>
              <a:rPr lang="en-US" sz="2400" b="1" dirty="0"/>
              <a:t>Orthodox Seeds</a:t>
            </a:r>
          </a:p>
          <a:p>
            <a:pPr marL="457200" indent="-457200">
              <a:buFont typeface="+mj-lt"/>
              <a:buAutoNum type="arabicPeriod"/>
            </a:pPr>
            <a:r>
              <a:rPr lang="en-US" sz="2400" b="1" dirty="0"/>
              <a:t>Recalcitrant Seeds</a:t>
            </a:r>
          </a:p>
          <a:p>
            <a:endParaRPr lang="en-US" sz="2400"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67742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Orthodox Seeds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272209"/>
            <a:ext cx="8915400" cy="4961681"/>
          </a:xfrm>
        </p:spPr>
        <p:txBody>
          <a:bodyPr>
            <a:normAutofit/>
          </a:bodyPr>
          <a:lstStyle/>
          <a:p>
            <a:pPr marL="0" indent="0">
              <a:buNone/>
            </a:pPr>
            <a:r>
              <a:rPr lang="en-US" sz="2400" dirty="0"/>
              <a:t>                                         Seeds which can be dried to low moisture content </a:t>
            </a:r>
            <a:r>
              <a:rPr lang="en-US" sz="2400" b="1" dirty="0"/>
              <a:t>(5%) </a:t>
            </a:r>
            <a:r>
              <a:rPr lang="en-US" sz="2400" dirty="0"/>
              <a:t>and stored at low temperature without losing their viability for long periods of time. More than </a:t>
            </a:r>
            <a:r>
              <a:rPr lang="en-US" sz="2400" b="1" dirty="0"/>
              <a:t>90% </a:t>
            </a:r>
            <a:r>
              <a:rPr lang="en-US" sz="2400" dirty="0"/>
              <a:t>of plants spp. belong to this group.</a:t>
            </a:r>
          </a:p>
          <a:p>
            <a:pPr marL="0" indent="0">
              <a:buNone/>
            </a:pPr>
            <a:r>
              <a:rPr lang="en-US" sz="3600" b="1" dirty="0"/>
              <a:t>Recalcitrant Seeds</a:t>
            </a:r>
          </a:p>
          <a:p>
            <a:pPr marL="0" indent="0">
              <a:buNone/>
            </a:pPr>
            <a:r>
              <a:rPr lang="en-US" sz="2400" dirty="0"/>
              <a:t>                                                 Seeds which show very drastic loss in viability with a decrease in moisture content below </a:t>
            </a:r>
            <a:r>
              <a:rPr lang="en-US" sz="2400" b="1" dirty="0"/>
              <a:t>12 - 30% </a:t>
            </a:r>
            <a:r>
              <a:rPr lang="en-US" sz="2400" dirty="0"/>
              <a:t>are known as recalcitrant seeds</a:t>
            </a:r>
          </a:p>
          <a:p>
            <a:pPr>
              <a:buFont typeface="Wingdings" panose="05000000000000000000" pitchFamily="2" charset="2"/>
              <a:buChar char="v"/>
            </a:pPr>
            <a:r>
              <a:rPr lang="en-US" sz="2400" dirty="0"/>
              <a:t>Such seeds Presents considerable difficulties in storage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
        <p:nvSpPr>
          <p:cNvPr id="7" name="Rectangle 6">
            <a:extLst>
              <a:ext uri="{FF2B5EF4-FFF2-40B4-BE49-F238E27FC236}">
                <a16:creationId xmlns:a16="http://schemas.microsoft.com/office/drawing/2014/main" id="{049106E8-4CD8-474A-BBC8-A6880627DF40}"/>
              </a:ext>
            </a:extLst>
          </p:cNvPr>
          <p:cNvSpPr/>
          <p:nvPr/>
        </p:nvSpPr>
        <p:spPr>
          <a:xfrm>
            <a:off x="2589212" y="5385751"/>
            <a:ext cx="8494644" cy="848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a:p>
            <a:r>
              <a:rPr lang="en-US" b="1" dirty="0"/>
              <a:t>e.g. </a:t>
            </a:r>
            <a:r>
              <a:rPr lang="en-US" sz="2000" dirty="0"/>
              <a:t>Forest &amp; Fruit Trees, Tropical crops (Citrus, Cocoa, Coffee, Rubber, Oil palm, Jackfruit etc.)</a:t>
            </a:r>
            <a:endParaRPr lang="en-US" sz="2000" b="1" dirty="0"/>
          </a:p>
          <a:p>
            <a:pPr algn="ctr"/>
            <a:endParaRPr lang="en-US" dirty="0"/>
          </a:p>
        </p:txBody>
      </p:sp>
    </p:spTree>
    <p:extLst>
      <p:ext uri="{BB962C8B-B14F-4D97-AF65-F5344CB8AC3E}">
        <p14:creationId xmlns:p14="http://schemas.microsoft.com/office/powerpoint/2010/main" val="3424545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Seed Bank Classification (Storage duration)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600"/>
            <a:ext cx="8915400" cy="4100290"/>
          </a:xfrm>
        </p:spPr>
        <p:txBody>
          <a:bodyPr>
            <a:normAutofit fontScale="92500" lnSpcReduction="10000"/>
          </a:bodyPr>
          <a:lstStyle/>
          <a:p>
            <a:pPr marL="0" indent="0">
              <a:lnSpc>
                <a:spcPct val="150000"/>
              </a:lnSpc>
              <a:buNone/>
            </a:pPr>
            <a:r>
              <a:rPr lang="en-US" sz="2800" b="1" dirty="0"/>
              <a:t>Working Collection ( Short Term)</a:t>
            </a:r>
          </a:p>
          <a:p>
            <a:pPr marL="0" indent="0">
              <a:lnSpc>
                <a:spcPct val="150000"/>
              </a:lnSpc>
              <a:buNone/>
            </a:pPr>
            <a:r>
              <a:rPr lang="en-US" sz="2200" dirty="0"/>
              <a:t>                            </a:t>
            </a:r>
            <a:r>
              <a:rPr lang="en-US" sz="2600" dirty="0"/>
              <a:t>                                       These accessions being actively used in crop improvement programs called </a:t>
            </a:r>
            <a:r>
              <a:rPr lang="en-US" sz="2600" b="1" dirty="0"/>
              <a:t>working collection </a:t>
            </a:r>
          </a:p>
          <a:p>
            <a:pPr>
              <a:lnSpc>
                <a:spcPct val="150000"/>
              </a:lnSpc>
            </a:pPr>
            <a:r>
              <a:rPr lang="en-US" sz="2600" dirty="0"/>
              <a:t>Seeds store for </a:t>
            </a:r>
            <a:r>
              <a:rPr lang="en-US" sz="2600" b="1" dirty="0"/>
              <a:t>3-5</a:t>
            </a:r>
            <a:r>
              <a:rPr lang="en-US" sz="2600" dirty="0"/>
              <a:t> years at </a:t>
            </a:r>
            <a:r>
              <a:rPr lang="en-US" sz="2600" b="1" dirty="0"/>
              <a:t>15</a:t>
            </a:r>
            <a:r>
              <a:rPr lang="en-US" sz="2600" b="1" baseline="30000" dirty="0"/>
              <a:t>o</a:t>
            </a:r>
            <a:r>
              <a:rPr lang="en-US" sz="2600" b="1" dirty="0"/>
              <a:t>C</a:t>
            </a:r>
            <a:r>
              <a:rPr lang="en-US" sz="2600" dirty="0"/>
              <a:t> &amp; moisture Level is </a:t>
            </a:r>
            <a:r>
              <a:rPr lang="en-US" sz="2600" b="1" dirty="0"/>
              <a:t>10%</a:t>
            </a:r>
          </a:p>
          <a:p>
            <a:pPr>
              <a:lnSpc>
                <a:spcPct val="150000"/>
              </a:lnSpc>
            </a:pPr>
            <a:r>
              <a:rPr lang="en-US" sz="2600" dirty="0"/>
              <a:t>These Collections is maintained by the breeders using them</a:t>
            </a:r>
          </a:p>
          <a:p>
            <a:endParaRPr lang="en-US" sz="2400" dirty="0"/>
          </a:p>
          <a:p>
            <a:endParaRPr lang="en-US" sz="2400" dirty="0"/>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04878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dirty="0"/>
              <a:t>Working collection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Content Placeholder 7">
            <a:extLst>
              <a:ext uri="{FF2B5EF4-FFF2-40B4-BE49-F238E27FC236}">
                <a16:creationId xmlns:a16="http://schemas.microsoft.com/office/drawing/2014/main" id="{70017B47-BA32-4964-A4B6-94B6ED31BF14}"/>
              </a:ext>
            </a:extLst>
          </p:cNvPr>
          <p:cNvPicPr>
            <a:picLocks noGrp="1"/>
          </p:cNvPicPr>
          <p:nvPr>
            <p:ph idx="1"/>
          </p:nvPr>
        </p:nvPicPr>
        <p:blipFill rotWithShape="1">
          <a:blip r:embed="rId3"/>
          <a:srcRect l="55609" t="25086" r="16346" b="42132"/>
          <a:stretch/>
        </p:blipFill>
        <p:spPr bwMode="auto">
          <a:xfrm>
            <a:off x="2137912" y="1905000"/>
            <a:ext cx="4576630" cy="423018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F6E777B-27E0-456F-9CF9-D0E29957C86D}"/>
              </a:ext>
            </a:extLst>
          </p:cNvPr>
          <p:cNvPicPr/>
          <p:nvPr/>
        </p:nvPicPr>
        <p:blipFill rotWithShape="1">
          <a:blip r:embed="rId4"/>
          <a:srcRect l="55769" t="58437" r="16346" b="7640"/>
          <a:stretch/>
        </p:blipFill>
        <p:spPr bwMode="auto">
          <a:xfrm>
            <a:off x="7048768" y="1841313"/>
            <a:ext cx="4367006" cy="4254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965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938129" y="673512"/>
            <a:ext cx="9445487" cy="5560377"/>
          </a:xfrm>
        </p:spPr>
        <p:txBody>
          <a:bodyPr>
            <a:normAutofit/>
          </a:bodyPr>
          <a:lstStyle/>
          <a:p>
            <a:pPr marL="0" indent="0">
              <a:buNone/>
            </a:pPr>
            <a:r>
              <a:rPr lang="en-US" sz="3600" b="1" dirty="0"/>
              <a:t>Active Collection (Medium Term Storage)</a:t>
            </a:r>
          </a:p>
          <a:p>
            <a:pPr marL="0" indent="0">
              <a:lnSpc>
                <a:spcPct val="150000"/>
              </a:lnSpc>
              <a:buNone/>
            </a:pPr>
            <a:r>
              <a:rPr lang="en-US" sz="2400" b="1" dirty="0"/>
              <a:t>                                                                                                      </a:t>
            </a:r>
            <a:r>
              <a:rPr lang="en-US" sz="2400" dirty="0"/>
              <a:t>The accessions in an active collection are stored at temperatures below </a:t>
            </a:r>
            <a:r>
              <a:rPr lang="en-US" sz="2400" b="1" dirty="0"/>
              <a:t>15</a:t>
            </a:r>
            <a:r>
              <a:rPr lang="en-US" sz="2400" b="1" baseline="30000" dirty="0"/>
              <a:t>o</a:t>
            </a:r>
            <a:r>
              <a:rPr lang="en-US" sz="2400" b="1" dirty="0"/>
              <a:t>C</a:t>
            </a:r>
            <a:r>
              <a:rPr lang="en-US" sz="2400" dirty="0"/>
              <a:t> (often near </a:t>
            </a:r>
            <a:r>
              <a:rPr lang="en-US" sz="2400" b="1" dirty="0"/>
              <a:t>0</a:t>
            </a:r>
            <a:r>
              <a:rPr lang="en-US" sz="2400" b="1" baseline="30000" dirty="0"/>
              <a:t>0</a:t>
            </a:r>
            <a:r>
              <a:rPr lang="en-US" sz="2400" b="1" dirty="0"/>
              <a:t>C</a:t>
            </a:r>
            <a:r>
              <a:rPr lang="en-US" sz="2400" dirty="0"/>
              <a:t> ), and the seed moisture is kept at </a:t>
            </a:r>
            <a:r>
              <a:rPr lang="en-US" sz="2400" b="1" dirty="0"/>
              <a:t>5%</a:t>
            </a:r>
          </a:p>
          <a:p>
            <a:pPr>
              <a:lnSpc>
                <a:spcPct val="150000"/>
              </a:lnSpc>
            </a:pPr>
            <a:r>
              <a:rPr lang="en-US" sz="2400" dirty="0"/>
              <a:t>The storage is for medium duration i.e. </a:t>
            </a:r>
            <a:r>
              <a:rPr lang="en-US" sz="2400" b="1" dirty="0"/>
              <a:t>10-15</a:t>
            </a:r>
            <a:r>
              <a:rPr lang="en-US" sz="2400" dirty="0"/>
              <a:t> years</a:t>
            </a:r>
          </a:p>
          <a:p>
            <a:pPr>
              <a:lnSpc>
                <a:spcPct val="150000"/>
              </a:lnSpc>
            </a:pPr>
            <a:r>
              <a:rPr lang="en-US" sz="2400" dirty="0"/>
              <a:t>These collections are used for evaluation, multiplication and distribution of the accession</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169207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normAutofit/>
          </a:bodyPr>
          <a:lstStyle/>
          <a:p>
            <a:r>
              <a:rPr lang="en-US" b="1" dirty="0"/>
              <a:t>What is Gene Bank?</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400175" y="1458017"/>
            <a:ext cx="8915400" cy="5031255"/>
          </a:xfrm>
        </p:spPr>
        <p:txBody>
          <a:bodyPr>
            <a:normAutofit/>
          </a:bodyPr>
          <a:lstStyle/>
          <a:p>
            <a:pPr>
              <a:lnSpc>
                <a:spcPct val="150000"/>
              </a:lnSpc>
            </a:pPr>
            <a:r>
              <a:rPr lang="en-US" sz="2400" dirty="0"/>
              <a:t>Gene banks are a type of biorepository</a:t>
            </a:r>
          </a:p>
          <a:p>
            <a:pPr marL="0" indent="0">
              <a:lnSpc>
                <a:spcPct val="150000"/>
              </a:lnSpc>
              <a:buNone/>
            </a:pPr>
            <a:r>
              <a:rPr lang="en-US" sz="2400" dirty="0"/>
              <a:t> which preserve genetic material. </a:t>
            </a:r>
          </a:p>
          <a:p>
            <a:pPr marL="0" indent="0">
              <a:lnSpc>
                <a:spcPct val="150000"/>
              </a:lnSpc>
              <a:buNone/>
            </a:pPr>
            <a:r>
              <a:rPr lang="en-US" sz="2400" b="1" dirty="0"/>
              <a:t>For plants</a:t>
            </a:r>
            <a:r>
              <a:rPr lang="en-US" sz="2400" dirty="0"/>
              <a:t>, this could be in vitro storage</a:t>
            </a:r>
          </a:p>
          <a:p>
            <a:pPr marL="0" indent="0">
              <a:lnSpc>
                <a:spcPct val="150000"/>
              </a:lnSpc>
              <a:buNone/>
            </a:pPr>
            <a:r>
              <a:rPr lang="en-US" sz="2400" dirty="0"/>
              <a:t>freezing cuttings from the plant, or stocking</a:t>
            </a:r>
          </a:p>
          <a:p>
            <a:pPr marL="0" indent="0">
              <a:lnSpc>
                <a:spcPct val="150000"/>
              </a:lnSpc>
              <a:buNone/>
            </a:pPr>
            <a:r>
              <a:rPr lang="en-US" sz="2400" dirty="0"/>
              <a:t> the seeds (e.g. in a seedbank). </a:t>
            </a:r>
            <a:r>
              <a:rPr lang="en-US" sz="2400" b="1" dirty="0"/>
              <a:t>For animals</a:t>
            </a:r>
            <a:r>
              <a:rPr lang="en-US" sz="2400" dirty="0"/>
              <a:t>,</a:t>
            </a:r>
          </a:p>
          <a:p>
            <a:pPr marL="0" indent="0">
              <a:lnSpc>
                <a:spcPct val="150000"/>
              </a:lnSpc>
              <a:buNone/>
            </a:pPr>
            <a:r>
              <a:rPr lang="en-US" sz="2400" dirty="0"/>
              <a:t> this is the freezing of sperm and eggs in</a:t>
            </a:r>
          </a:p>
          <a:p>
            <a:pPr marL="0" indent="0">
              <a:lnSpc>
                <a:spcPct val="150000"/>
              </a:lnSpc>
              <a:buNone/>
            </a:pPr>
            <a:r>
              <a:rPr lang="en-US" sz="2400" dirty="0"/>
              <a:t> zoological freezers until further need. </a:t>
            </a:r>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D0C9D0E2-0535-4F2F-993B-559A90738873}"/>
              </a:ext>
            </a:extLst>
          </p:cNvPr>
          <p:cNvPicPr/>
          <p:nvPr/>
        </p:nvPicPr>
        <p:blipFill rotWithShape="1">
          <a:blip r:embed="rId3"/>
          <a:srcRect l="17949" t="18814" r="18910" b="16762"/>
          <a:stretch/>
        </p:blipFill>
        <p:spPr bwMode="auto">
          <a:xfrm>
            <a:off x="8017426" y="1311404"/>
            <a:ext cx="3992011" cy="47823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9936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689113"/>
            <a:ext cx="8915400" cy="5222109"/>
          </a:xfrm>
        </p:spPr>
        <p:txBody>
          <a:bodyPr>
            <a:normAutofit/>
          </a:bodyPr>
          <a:lstStyle/>
          <a:p>
            <a:pPr>
              <a:lnSpc>
                <a:spcPct val="150000"/>
              </a:lnSpc>
            </a:pPr>
            <a:r>
              <a:rPr lang="en-US" sz="2400" dirty="0"/>
              <a:t> Active collections are usually </a:t>
            </a:r>
          </a:p>
          <a:p>
            <a:pPr marL="0" indent="0">
              <a:lnSpc>
                <a:spcPct val="150000"/>
              </a:lnSpc>
              <a:buNone/>
            </a:pPr>
            <a:r>
              <a:rPr lang="en-US" sz="2400" dirty="0"/>
              <a:t>maintained by multiplying the</a:t>
            </a:r>
          </a:p>
          <a:p>
            <a:pPr marL="0" indent="0">
              <a:lnSpc>
                <a:spcPct val="150000"/>
              </a:lnSpc>
              <a:buNone/>
            </a:pPr>
            <a:r>
              <a:rPr lang="en-US" sz="2400" dirty="0"/>
              <a:t> seeds</a:t>
            </a:r>
            <a:endParaRPr lang="en-US" dirty="0"/>
          </a:p>
          <a:p>
            <a:pPr>
              <a:lnSpc>
                <a:spcPct val="150000"/>
              </a:lnSpc>
            </a:pPr>
            <a:r>
              <a:rPr lang="en-US" sz="2400" dirty="0"/>
              <a:t>But from time to time, base </a:t>
            </a:r>
          </a:p>
          <a:p>
            <a:pPr marL="0" indent="0">
              <a:lnSpc>
                <a:spcPct val="150000"/>
              </a:lnSpc>
              <a:buNone/>
            </a:pPr>
            <a:r>
              <a:rPr lang="en-US" sz="2400" dirty="0"/>
              <a:t>collection material should</a:t>
            </a:r>
          </a:p>
          <a:p>
            <a:pPr marL="0" indent="0">
              <a:lnSpc>
                <a:spcPct val="150000"/>
              </a:lnSpc>
              <a:buNone/>
            </a:pPr>
            <a:r>
              <a:rPr lang="en-US" sz="2400" dirty="0"/>
              <a:t> be used for regeneration </a:t>
            </a:r>
          </a:p>
          <a:p>
            <a:pPr marL="0" indent="0">
              <a:lnSpc>
                <a:spcPct val="150000"/>
              </a:lnSpc>
              <a:buNone/>
            </a:pPr>
            <a:r>
              <a:rPr lang="en-US" sz="2400" dirty="0"/>
              <a:t>of these collections</a:t>
            </a:r>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7E581F6E-B158-41DA-AA8D-C5CEE508C6C8}"/>
              </a:ext>
            </a:extLst>
          </p:cNvPr>
          <p:cNvPicPr/>
          <p:nvPr/>
        </p:nvPicPr>
        <p:blipFill rotWithShape="1">
          <a:blip r:embed="rId3"/>
          <a:srcRect l="60256" t="21095" r="16827" b="40992"/>
          <a:stretch/>
        </p:blipFill>
        <p:spPr bwMode="auto">
          <a:xfrm>
            <a:off x="7752522" y="681857"/>
            <a:ext cx="3167269" cy="2731207"/>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4C7F618-0B21-42C0-B639-D2ACFF8E4B25}"/>
              </a:ext>
            </a:extLst>
          </p:cNvPr>
          <p:cNvPicPr/>
          <p:nvPr/>
        </p:nvPicPr>
        <p:blipFill rotWithShape="1">
          <a:blip r:embed="rId4"/>
          <a:srcRect l="60096" t="43045" r="16507" b="22462"/>
          <a:stretch/>
        </p:blipFill>
        <p:spPr bwMode="auto">
          <a:xfrm>
            <a:off x="7752522" y="3413065"/>
            <a:ext cx="3167269" cy="28976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018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Base Collection (Long Term Storage)</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200000"/>
              </a:lnSpc>
            </a:pPr>
            <a:r>
              <a:rPr lang="en-US" sz="2400" dirty="0"/>
              <a:t>These consist of all the accessions present in the germplasm of a crop, which are stored at about </a:t>
            </a:r>
            <a:r>
              <a:rPr lang="en-US" sz="2400" b="1" dirty="0"/>
              <a:t>-20</a:t>
            </a:r>
            <a:r>
              <a:rPr lang="en-US" sz="2400" b="1" baseline="30000" dirty="0"/>
              <a:t>0</a:t>
            </a:r>
            <a:r>
              <a:rPr lang="en-US" sz="2400" b="1" dirty="0"/>
              <a:t>C </a:t>
            </a:r>
            <a:r>
              <a:rPr lang="en-US" sz="2400" dirty="0"/>
              <a:t>with </a:t>
            </a:r>
            <a:r>
              <a:rPr lang="en-US" sz="2400" b="1" dirty="0"/>
              <a:t>5%</a:t>
            </a:r>
            <a:r>
              <a:rPr lang="en-US" sz="2400" dirty="0"/>
              <a:t> moisture content</a:t>
            </a:r>
          </a:p>
          <a:p>
            <a:pPr>
              <a:lnSpc>
                <a:spcPct val="200000"/>
              </a:lnSpc>
            </a:pPr>
            <a:r>
              <a:rPr lang="en-US" sz="2400" dirty="0"/>
              <a:t>Germination tests are done every </a:t>
            </a:r>
            <a:r>
              <a:rPr lang="en-US" sz="2400" b="1" dirty="0"/>
              <a:t>5-10</a:t>
            </a:r>
            <a:r>
              <a:rPr lang="en-US" sz="2400" dirty="0"/>
              <a:t> year</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836954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556591"/>
            <a:ext cx="8915400" cy="5354631"/>
          </a:xfrm>
        </p:spPr>
        <p:txBody>
          <a:bodyPr>
            <a:normAutofit lnSpcReduction="10000"/>
          </a:bodyPr>
          <a:lstStyle/>
          <a:p>
            <a:pPr>
              <a:lnSpc>
                <a:spcPct val="150000"/>
              </a:lnSpc>
            </a:pPr>
            <a:r>
              <a:rPr lang="en-US" sz="2400" dirty="0"/>
              <a:t>When the germination of an</a:t>
            </a:r>
          </a:p>
          <a:p>
            <a:pPr marL="0" indent="0">
              <a:lnSpc>
                <a:spcPct val="150000"/>
              </a:lnSpc>
              <a:buNone/>
            </a:pPr>
            <a:r>
              <a:rPr lang="en-US" sz="2400" dirty="0"/>
              <a:t> accessions falls below, usually,</a:t>
            </a:r>
          </a:p>
          <a:p>
            <a:pPr marL="0" indent="0">
              <a:lnSpc>
                <a:spcPct val="150000"/>
              </a:lnSpc>
              <a:buNone/>
            </a:pPr>
            <a:r>
              <a:rPr lang="en-US" sz="2400" dirty="0"/>
              <a:t> </a:t>
            </a:r>
            <a:r>
              <a:rPr lang="en-US" sz="2400" b="1" dirty="0"/>
              <a:t>95% </a:t>
            </a:r>
            <a:r>
              <a:rPr lang="en-US" sz="2400" dirty="0"/>
              <a:t>of its germination at the </a:t>
            </a:r>
          </a:p>
          <a:p>
            <a:pPr marL="0" indent="0">
              <a:lnSpc>
                <a:spcPct val="150000"/>
              </a:lnSpc>
              <a:buNone/>
            </a:pPr>
            <a:r>
              <a:rPr lang="en-US" sz="2400" dirty="0"/>
              <a:t>start of storage, the accession</a:t>
            </a:r>
          </a:p>
          <a:p>
            <a:pPr marL="0" indent="0">
              <a:lnSpc>
                <a:spcPct val="150000"/>
              </a:lnSpc>
              <a:buNone/>
            </a:pPr>
            <a:r>
              <a:rPr lang="en-US" sz="2400" dirty="0"/>
              <a:t> is regenerated</a:t>
            </a:r>
          </a:p>
          <a:p>
            <a:pPr>
              <a:lnSpc>
                <a:spcPct val="150000"/>
              </a:lnSpc>
            </a:pPr>
            <a:r>
              <a:rPr lang="en-US" sz="2400" dirty="0"/>
              <a:t> High quality orthodox seeds </a:t>
            </a:r>
          </a:p>
          <a:p>
            <a:pPr marL="0" indent="0">
              <a:lnSpc>
                <a:spcPct val="150000"/>
              </a:lnSpc>
              <a:buNone/>
            </a:pPr>
            <a:r>
              <a:rPr lang="en-US" sz="2400" dirty="0"/>
              <a:t>can maintain good viability</a:t>
            </a:r>
          </a:p>
          <a:p>
            <a:pPr marL="0" indent="0">
              <a:lnSpc>
                <a:spcPct val="150000"/>
              </a:lnSpc>
              <a:buNone/>
            </a:pPr>
            <a:r>
              <a:rPr lang="en-US" sz="2400" dirty="0"/>
              <a:t> up to </a:t>
            </a:r>
            <a:r>
              <a:rPr lang="en-US" sz="2400" b="1" dirty="0"/>
              <a:t>100</a:t>
            </a:r>
            <a:r>
              <a:rPr lang="en-US" sz="2400" dirty="0"/>
              <a:t> years.</a:t>
            </a:r>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256C27FA-2EA2-4075-A308-F974491829DA}"/>
              </a:ext>
            </a:extLst>
          </p:cNvPr>
          <p:cNvPicPr/>
          <p:nvPr/>
        </p:nvPicPr>
        <p:blipFill rotWithShape="1">
          <a:blip r:embed="rId3">
            <a:extLst>
              <a:ext uri="{28A0092B-C50C-407E-A947-70E740481C1C}">
                <a14:useLocalDpi xmlns:a14="http://schemas.microsoft.com/office/drawing/2010/main" val="0"/>
              </a:ext>
            </a:extLst>
          </a:blip>
          <a:srcRect l="59135" t="36488" r="17308" b="21608"/>
          <a:stretch/>
        </p:blipFill>
        <p:spPr bwMode="auto">
          <a:xfrm>
            <a:off x="8088382" y="556591"/>
            <a:ext cx="2937427" cy="272994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5D9972E-BEC9-445B-B35C-F75633562B23}"/>
              </a:ext>
            </a:extLst>
          </p:cNvPr>
          <p:cNvPicPr/>
          <p:nvPr/>
        </p:nvPicPr>
        <p:blipFill rotWithShape="1">
          <a:blip r:embed="rId4"/>
          <a:srcRect l="58654" t="51026" r="17308" b="13911"/>
          <a:stretch/>
        </p:blipFill>
        <p:spPr bwMode="auto">
          <a:xfrm>
            <a:off x="8088382" y="3429000"/>
            <a:ext cx="2983119" cy="27578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34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Merits Of Seed Banks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lnSpcReduction="10000"/>
          </a:bodyPr>
          <a:lstStyle/>
          <a:p>
            <a:pPr>
              <a:lnSpc>
                <a:spcPct val="200000"/>
              </a:lnSpc>
            </a:pPr>
            <a:r>
              <a:rPr lang="en-US" dirty="0"/>
              <a:t> </a:t>
            </a:r>
            <a:r>
              <a:rPr lang="en-US" sz="2400" dirty="0"/>
              <a:t>Large number of germplasm samples can be conserved in a very small space</a:t>
            </a:r>
          </a:p>
          <a:p>
            <a:pPr>
              <a:lnSpc>
                <a:spcPct val="200000"/>
              </a:lnSpc>
            </a:pPr>
            <a:r>
              <a:rPr lang="en-US" sz="2400" dirty="0"/>
              <a:t>Handling of germplasm is easy</a:t>
            </a:r>
          </a:p>
          <a:p>
            <a:pPr>
              <a:lnSpc>
                <a:spcPct val="200000"/>
              </a:lnSpc>
            </a:pPr>
            <a:r>
              <a:rPr lang="en-US" sz="2400" dirty="0"/>
              <a:t>Germplasm is conserved under pathogen and insect free environment</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6582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Demerits of Seeds Banks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600"/>
            <a:ext cx="8915400" cy="4100290"/>
          </a:xfrm>
        </p:spPr>
        <p:txBody>
          <a:bodyPr>
            <a:normAutofit lnSpcReduction="10000"/>
          </a:bodyPr>
          <a:lstStyle/>
          <a:p>
            <a:pPr>
              <a:lnSpc>
                <a:spcPct val="150000"/>
              </a:lnSpc>
            </a:pPr>
            <a:r>
              <a:rPr lang="en-US" sz="2400" dirty="0"/>
              <a:t>Seeds of recalcitrant species cannot be stored in seed banks</a:t>
            </a:r>
          </a:p>
          <a:p>
            <a:pPr>
              <a:lnSpc>
                <a:spcPct val="150000"/>
              </a:lnSpc>
            </a:pPr>
            <a:r>
              <a:rPr lang="en-US" sz="2400" dirty="0"/>
              <a:t>Failure of power supply may lead to loss of viability and thereby loss of germplasm.</a:t>
            </a:r>
          </a:p>
          <a:p>
            <a:pPr>
              <a:lnSpc>
                <a:spcPct val="150000"/>
              </a:lnSpc>
            </a:pPr>
            <a:r>
              <a:rPr lang="en-US" sz="2400" dirty="0"/>
              <a:t>It requires periodical evaluation of seed viability</a:t>
            </a:r>
          </a:p>
          <a:p>
            <a:pPr>
              <a:lnSpc>
                <a:spcPct val="150000"/>
              </a:lnSpc>
            </a:pPr>
            <a:r>
              <a:rPr lang="en-US" sz="2400" dirty="0"/>
              <a:t>After some time multiplication is essential to get new or fresh seeds</a:t>
            </a:r>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88757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Field Gene Bank or Plant Gene Bank</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424057"/>
            <a:ext cx="8915400" cy="4817087"/>
          </a:xfrm>
        </p:spPr>
        <p:txBody>
          <a:bodyPr>
            <a:normAutofit fontScale="92500" lnSpcReduction="10000"/>
          </a:bodyPr>
          <a:lstStyle/>
          <a:p>
            <a:r>
              <a:rPr lang="en-US" sz="2400" dirty="0"/>
              <a:t>A Field or Plant gene Bank is an </a:t>
            </a:r>
          </a:p>
          <a:p>
            <a:pPr marL="0" indent="0">
              <a:buNone/>
            </a:pPr>
            <a:r>
              <a:rPr lang="en-US" sz="2400" dirty="0"/>
              <a:t>orchard or a field, in which </a:t>
            </a:r>
          </a:p>
          <a:p>
            <a:pPr marL="0" indent="0">
              <a:buNone/>
            </a:pPr>
            <a:r>
              <a:rPr lang="en-US" sz="2400" dirty="0"/>
              <a:t>accessions of fruit trees or vegetatively</a:t>
            </a:r>
          </a:p>
          <a:p>
            <a:pPr marL="0" indent="0">
              <a:buNone/>
            </a:pPr>
            <a:r>
              <a:rPr lang="en-US" sz="2400" dirty="0"/>
              <a:t> propagated crops are grown and</a:t>
            </a:r>
          </a:p>
          <a:p>
            <a:pPr marL="0" indent="0">
              <a:buNone/>
            </a:pPr>
            <a:r>
              <a:rPr lang="en-US" sz="2400" dirty="0"/>
              <a:t> maintained</a:t>
            </a:r>
          </a:p>
          <a:p>
            <a:r>
              <a:rPr lang="en-US" sz="2400" dirty="0"/>
              <a:t> Field gene banks are commonly</a:t>
            </a:r>
          </a:p>
          <a:p>
            <a:pPr marL="0" indent="0">
              <a:buNone/>
            </a:pPr>
            <a:r>
              <a:rPr lang="en-US" sz="2400" dirty="0"/>
              <a:t> used for such species as cocoa,</a:t>
            </a:r>
          </a:p>
          <a:p>
            <a:pPr marL="0" indent="0">
              <a:buNone/>
            </a:pPr>
            <a:r>
              <a:rPr lang="en-US" sz="2400" dirty="0"/>
              <a:t>rubber, coconut, coffee, sugarcane,</a:t>
            </a:r>
          </a:p>
          <a:p>
            <a:pPr marL="0" indent="0">
              <a:buNone/>
            </a:pPr>
            <a:r>
              <a:rPr lang="en-US" sz="2400" dirty="0"/>
              <a:t>banana, vegetatively propagated </a:t>
            </a:r>
          </a:p>
          <a:p>
            <a:pPr marL="0" indent="0">
              <a:buNone/>
            </a:pPr>
            <a:r>
              <a:rPr lang="en-US" sz="2400" dirty="0"/>
              <a:t>crops  (e.g. wild onion and garlic) </a:t>
            </a:r>
          </a:p>
          <a:p>
            <a:pPr marL="0" indent="0">
              <a:buNone/>
            </a:pPr>
            <a:r>
              <a:rPr lang="en-US" sz="2400" dirty="0"/>
              <a:t>and forage grasses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81736F74-E74F-4971-A999-7FE0AA7B79F4}"/>
              </a:ext>
            </a:extLst>
          </p:cNvPr>
          <p:cNvPicPr/>
          <p:nvPr/>
        </p:nvPicPr>
        <p:blipFill rotWithShape="1">
          <a:blip r:embed="rId3"/>
          <a:srcRect l="55769" t="19099" r="15545" b="14196"/>
          <a:stretch/>
        </p:blipFill>
        <p:spPr bwMode="auto">
          <a:xfrm>
            <a:off x="8386002" y="1529323"/>
            <a:ext cx="3118610" cy="44871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105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Limitations of Field Gene Bank</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656522"/>
            <a:ext cx="8915400" cy="4805968"/>
          </a:xfrm>
        </p:spPr>
        <p:txBody>
          <a:bodyPr>
            <a:normAutofit/>
          </a:bodyPr>
          <a:lstStyle/>
          <a:p>
            <a:pPr>
              <a:lnSpc>
                <a:spcPct val="150000"/>
              </a:lnSpc>
            </a:pPr>
            <a:r>
              <a:rPr lang="en-US" sz="2400" dirty="0"/>
              <a:t>Require Large area</a:t>
            </a:r>
          </a:p>
          <a:p>
            <a:pPr>
              <a:lnSpc>
                <a:spcPct val="150000"/>
              </a:lnSpc>
            </a:pPr>
            <a:r>
              <a:rPr lang="en-US" sz="2400" dirty="0"/>
              <a:t>Expensive to establish and maintain, and are prone to damage from</a:t>
            </a:r>
          </a:p>
          <a:p>
            <a:pPr>
              <a:lnSpc>
                <a:spcPct val="150000"/>
              </a:lnSpc>
            </a:pPr>
            <a:r>
              <a:rPr lang="en-US" sz="2400" dirty="0"/>
              <a:t>Disease, and insect attacks</a:t>
            </a:r>
          </a:p>
          <a:p>
            <a:pPr>
              <a:lnSpc>
                <a:spcPct val="150000"/>
              </a:lnSpc>
            </a:pPr>
            <a:r>
              <a:rPr lang="en-US" sz="2400" dirty="0"/>
              <a:t>Man made or </a:t>
            </a:r>
          </a:p>
          <a:p>
            <a:pPr>
              <a:lnSpc>
                <a:spcPct val="150000"/>
              </a:lnSpc>
            </a:pPr>
            <a:r>
              <a:rPr lang="en-US" sz="2400" dirty="0"/>
              <a:t>Natural disaster</a:t>
            </a:r>
          </a:p>
          <a:p>
            <a:pPr>
              <a:lnSpc>
                <a:spcPct val="150000"/>
              </a:lnSpc>
            </a:pPr>
            <a:r>
              <a:rPr lang="en-US" sz="2400" dirty="0"/>
              <a:t>Human error in handling</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42318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Merits of Field Gene Banks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762539"/>
            <a:ext cx="8915400" cy="4471351"/>
          </a:xfrm>
        </p:spPr>
        <p:txBody>
          <a:bodyPr>
            <a:normAutofit/>
          </a:bodyPr>
          <a:lstStyle/>
          <a:p>
            <a:r>
              <a:rPr lang="en-US" sz="2400" dirty="0"/>
              <a:t>It provides opportunities for continuous evaluation for various economic character</a:t>
            </a:r>
          </a:p>
          <a:p>
            <a:r>
              <a:rPr lang="en-US" sz="2400" dirty="0"/>
              <a:t>It can be directly utilized in the breeding programs</a:t>
            </a:r>
          </a:p>
          <a:p>
            <a:endParaRPr lang="en-US" sz="2400" dirty="0"/>
          </a:p>
          <a:p>
            <a:pPr marL="0" indent="0">
              <a:buNone/>
            </a:pPr>
            <a:r>
              <a:rPr lang="en-US" sz="3600" b="1" dirty="0"/>
              <a:t>Demerits </a:t>
            </a:r>
          </a:p>
          <a:p>
            <a:pPr marL="0" indent="0">
              <a:buNone/>
            </a:pPr>
            <a:r>
              <a:rPr lang="en-US" sz="2400" dirty="0"/>
              <a:t>                        The germplasm in field gene banks is exposed to pathogens and insects and some-times is damaged by natural disasters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86950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Shoot Tip Gene Banks or Meristem Gene Bank</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905000"/>
            <a:ext cx="9297988" cy="4557490"/>
          </a:xfrm>
        </p:spPr>
        <p:txBody>
          <a:bodyPr>
            <a:normAutofit/>
          </a:bodyPr>
          <a:lstStyle/>
          <a:p>
            <a:pPr>
              <a:lnSpc>
                <a:spcPct val="150000"/>
              </a:lnSpc>
            </a:pPr>
            <a:r>
              <a:rPr lang="en-US" sz="2400" dirty="0"/>
              <a:t>In such gene banks, germplasm is </a:t>
            </a:r>
          </a:p>
          <a:p>
            <a:pPr marL="0" indent="0">
              <a:lnSpc>
                <a:spcPct val="150000"/>
              </a:lnSpc>
              <a:buNone/>
            </a:pPr>
            <a:r>
              <a:rPr lang="en-US" sz="2400" dirty="0"/>
              <a:t>conserved  as slowgrowth cultures</a:t>
            </a:r>
          </a:p>
          <a:p>
            <a:pPr marL="0" indent="0">
              <a:lnSpc>
                <a:spcPct val="150000"/>
              </a:lnSpc>
              <a:buNone/>
            </a:pPr>
            <a:r>
              <a:rPr lang="en-US" sz="2400" dirty="0"/>
              <a:t> of shoot-tip and nodal segments</a:t>
            </a:r>
          </a:p>
          <a:p>
            <a:pPr marL="0" indent="0">
              <a:lnSpc>
                <a:spcPct val="150000"/>
              </a:lnSpc>
              <a:buNone/>
            </a:pPr>
            <a:endParaRPr lang="en-US" sz="2400" dirty="0"/>
          </a:p>
          <a:p>
            <a:pPr>
              <a:lnSpc>
                <a:spcPct val="150000"/>
              </a:lnSpc>
            </a:pPr>
            <a:r>
              <a:rPr lang="en-US" sz="2400" dirty="0"/>
              <a:t>Their regeneration consists of </a:t>
            </a:r>
          </a:p>
          <a:p>
            <a:pPr marL="0" indent="0">
              <a:lnSpc>
                <a:spcPct val="150000"/>
              </a:lnSpc>
              <a:buNone/>
            </a:pPr>
            <a:r>
              <a:rPr lang="en-US" sz="2400" dirty="0"/>
              <a:t>subculturing  the cultures,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CD865975-FDBF-4764-9EE7-8037CCEB0DA1}"/>
              </a:ext>
            </a:extLst>
          </p:cNvPr>
          <p:cNvPicPr/>
          <p:nvPr/>
        </p:nvPicPr>
        <p:blipFill rotWithShape="1">
          <a:blip r:embed="rId3"/>
          <a:srcRect l="59615" t="22520" r="16186" b="42702"/>
          <a:stretch/>
        </p:blipFill>
        <p:spPr bwMode="auto">
          <a:xfrm>
            <a:off x="8179823" y="1456150"/>
            <a:ext cx="2838504" cy="229336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5ACC253-AAD1-4C99-87B1-DA0450429008}"/>
              </a:ext>
            </a:extLst>
          </p:cNvPr>
          <p:cNvPicPr/>
          <p:nvPr/>
        </p:nvPicPr>
        <p:blipFill rotWithShape="1">
          <a:blip r:embed="rId4"/>
          <a:srcRect l="59615" t="33352" r="16186" b="25314"/>
          <a:stretch/>
        </p:blipFill>
        <p:spPr bwMode="auto">
          <a:xfrm>
            <a:off x="8183536" y="3869230"/>
            <a:ext cx="2838504" cy="24843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5043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642B4B1E-5ADD-455C-B281-7663E17A18A8}"/>
              </a:ext>
            </a:extLst>
          </p:cNvPr>
          <p:cNvPicPr/>
          <p:nvPr/>
        </p:nvPicPr>
        <p:blipFill rotWithShape="1">
          <a:blip r:embed="rId3"/>
          <a:srcRect l="16026" t="17387" r="15064" b="12487"/>
          <a:stretch/>
        </p:blipFill>
        <p:spPr bwMode="auto">
          <a:xfrm>
            <a:off x="1667322" y="519391"/>
            <a:ext cx="9837289" cy="5714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734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Mechanism Of Gene Bank Includes,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graphicFrame>
        <p:nvGraphicFramePr>
          <p:cNvPr id="21" name="Content Placeholder 20">
            <a:extLst>
              <a:ext uri="{FF2B5EF4-FFF2-40B4-BE49-F238E27FC236}">
                <a16:creationId xmlns:a16="http://schemas.microsoft.com/office/drawing/2014/main" id="{23BFC4B9-32A5-47A5-A693-0457F03078E3}"/>
              </a:ext>
            </a:extLst>
          </p:cNvPr>
          <p:cNvGraphicFramePr>
            <a:graphicFrameLocks noGrp="1"/>
          </p:cNvGraphicFramePr>
          <p:nvPr>
            <p:ph idx="1"/>
            <p:extLst>
              <p:ext uri="{D42A27DB-BD31-4B8C-83A1-F6EECF244321}">
                <p14:modId xmlns:p14="http://schemas.microsoft.com/office/powerpoint/2010/main" val="3409343897"/>
              </p:ext>
            </p:extLst>
          </p:nvPr>
        </p:nvGraphicFramePr>
        <p:xfrm>
          <a:off x="1638300" y="2133600"/>
          <a:ext cx="8915400" cy="377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994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200000"/>
              </a:lnSpc>
            </a:pPr>
            <a:r>
              <a:rPr lang="en-US" sz="2400" dirty="0"/>
              <a:t>In addition cuttings, bulbs and tubers can be maintained under controlled humidity and temperature condition</a:t>
            </a:r>
          </a:p>
          <a:p>
            <a:pPr>
              <a:lnSpc>
                <a:spcPct val="200000"/>
              </a:lnSpc>
            </a:pPr>
            <a:r>
              <a:rPr lang="en-US" sz="2400" dirty="0"/>
              <a:t>This approach is practical for the</a:t>
            </a:r>
            <a:r>
              <a:rPr lang="en-US" sz="2400" b="1" dirty="0"/>
              <a:t> Short </a:t>
            </a:r>
            <a:r>
              <a:rPr lang="en-US" sz="2400" dirty="0"/>
              <a:t>and </a:t>
            </a:r>
            <a:r>
              <a:rPr lang="en-US" sz="2400" b="1" dirty="0"/>
              <a:t>Medium term </a:t>
            </a:r>
            <a:r>
              <a:rPr lang="en-US" sz="2400" dirty="0"/>
              <a:t>storage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419632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Pollen Storage/Pollen Gene Bank</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lnSpcReduction="10000"/>
          </a:bodyPr>
          <a:lstStyle/>
          <a:p>
            <a:pPr>
              <a:lnSpc>
                <a:spcPct val="150000"/>
              </a:lnSpc>
            </a:pPr>
            <a:r>
              <a:rPr lang="en-US" sz="2400" dirty="0"/>
              <a:t>Pollen storage was mainly</a:t>
            </a:r>
          </a:p>
          <a:p>
            <a:pPr marL="0" indent="0">
              <a:lnSpc>
                <a:spcPct val="150000"/>
              </a:lnSpc>
              <a:buNone/>
            </a:pPr>
            <a:r>
              <a:rPr lang="en-US" sz="2400" dirty="0"/>
              <a:t> developed as a tool for </a:t>
            </a:r>
          </a:p>
          <a:p>
            <a:pPr marL="0" indent="0">
              <a:lnSpc>
                <a:spcPct val="150000"/>
              </a:lnSpc>
              <a:buNone/>
            </a:pPr>
            <a:r>
              <a:rPr lang="en-US" sz="2400" dirty="0"/>
              <a:t>controlled pollination of </a:t>
            </a:r>
          </a:p>
          <a:p>
            <a:pPr marL="0" indent="0">
              <a:lnSpc>
                <a:spcPct val="150000"/>
              </a:lnSpc>
              <a:buNone/>
            </a:pPr>
            <a:r>
              <a:rPr lang="en-US" sz="2400" dirty="0"/>
              <a:t>asynchronous flowering </a:t>
            </a:r>
          </a:p>
          <a:p>
            <a:pPr marL="0" indent="0">
              <a:lnSpc>
                <a:spcPct val="150000"/>
              </a:lnSpc>
              <a:buNone/>
            </a:pPr>
            <a:r>
              <a:rPr lang="en-US" sz="2400" dirty="0"/>
              <a:t>plants especially fruit free </a:t>
            </a:r>
          </a:p>
          <a:p>
            <a:pPr marL="0" indent="0">
              <a:lnSpc>
                <a:spcPct val="150000"/>
              </a:lnSpc>
              <a:buNone/>
            </a:pPr>
            <a:r>
              <a:rPr lang="en-US" sz="2400" dirty="0"/>
              <a:t>specie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96D94BCA-F370-4224-B3E9-B27B7507D333}"/>
              </a:ext>
            </a:extLst>
          </p:cNvPr>
          <p:cNvPicPr/>
          <p:nvPr/>
        </p:nvPicPr>
        <p:blipFill rotWithShape="1">
          <a:blip r:embed="rId3"/>
          <a:srcRect l="55128" t="41049" r="16026" b="17332"/>
          <a:stretch/>
        </p:blipFill>
        <p:spPr bwMode="auto">
          <a:xfrm>
            <a:off x="7510744" y="1254644"/>
            <a:ext cx="3223518" cy="261499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D0F2076-99CB-46B4-8EDD-E8D3E8DD9129}"/>
              </a:ext>
            </a:extLst>
          </p:cNvPr>
          <p:cNvPicPr/>
          <p:nvPr/>
        </p:nvPicPr>
        <p:blipFill rotWithShape="1">
          <a:blip r:embed="rId4"/>
          <a:srcRect l="55289" t="38483" r="15705" b="27880"/>
          <a:stretch/>
        </p:blipFill>
        <p:spPr bwMode="auto">
          <a:xfrm>
            <a:off x="7510744" y="3966016"/>
            <a:ext cx="3342787" cy="22678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885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Advantages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656521"/>
            <a:ext cx="8915400" cy="4691269"/>
          </a:xfrm>
        </p:spPr>
        <p:txBody>
          <a:bodyPr>
            <a:normAutofit/>
          </a:bodyPr>
          <a:lstStyle/>
          <a:p>
            <a:pPr>
              <a:lnSpc>
                <a:spcPct val="200000"/>
              </a:lnSpc>
            </a:pPr>
            <a:r>
              <a:rPr lang="en-US" sz="2400" dirty="0"/>
              <a:t>The relatively small quantity of the specimen required for a single accession. </a:t>
            </a:r>
          </a:p>
          <a:p>
            <a:pPr>
              <a:lnSpc>
                <a:spcPct val="200000"/>
              </a:lnSpc>
            </a:pPr>
            <a:r>
              <a:rPr lang="en-US" sz="2400" dirty="0"/>
              <a:t> Exchange of germplasm through pollen possesses fewer quarantine problems compared with seed or other propagules.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844843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Disadvantages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590261"/>
            <a:ext cx="8915400" cy="4872229"/>
          </a:xfrm>
        </p:spPr>
        <p:txBody>
          <a:bodyPr>
            <a:normAutofit/>
          </a:bodyPr>
          <a:lstStyle/>
          <a:p>
            <a:pPr>
              <a:lnSpc>
                <a:spcPct val="150000"/>
              </a:lnSpc>
            </a:pPr>
            <a:r>
              <a:rPr lang="en-US" sz="2400" dirty="0"/>
              <a:t>Pollen storage alone cannot conserve the cytoplasmic genetic diversity of a species. </a:t>
            </a:r>
          </a:p>
          <a:p>
            <a:pPr>
              <a:lnSpc>
                <a:spcPct val="150000"/>
              </a:lnSpc>
            </a:pPr>
            <a:r>
              <a:rPr lang="en-US" sz="2400" dirty="0"/>
              <a:t>There is need to assess the potential drawbacks of excluding maternal genes and feasibility of ovule storage and in-vitro fertilization techniques.</a:t>
            </a:r>
          </a:p>
          <a:p>
            <a:pPr>
              <a:lnSpc>
                <a:spcPct val="150000"/>
              </a:lnSpc>
            </a:pPr>
            <a:r>
              <a:rPr lang="en-US" sz="2400" dirty="0"/>
              <a:t> In addition effective sample techniques to cover a population or gene pool are needed.</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206868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Tissue culture conservation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338470"/>
            <a:ext cx="8915400" cy="4572752"/>
          </a:xfrm>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85B514E0-E82C-4239-A819-872B82F5FD74}"/>
              </a:ext>
            </a:extLst>
          </p:cNvPr>
          <p:cNvPicPr/>
          <p:nvPr/>
        </p:nvPicPr>
        <p:blipFill rotWithShape="1">
          <a:blip r:embed="rId3"/>
          <a:srcRect l="17307" t="22235" r="16988" b="7925"/>
          <a:stretch/>
        </p:blipFill>
        <p:spPr bwMode="auto">
          <a:xfrm>
            <a:off x="2048287" y="1338470"/>
            <a:ext cx="8326921" cy="50433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5051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Cell &amp; Organ Gene Bank / Cryopreservation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600"/>
            <a:ext cx="8915400" cy="4328890"/>
          </a:xfrm>
        </p:spPr>
        <p:txBody>
          <a:bodyPr>
            <a:normAutofit/>
          </a:bodyPr>
          <a:lstStyle/>
          <a:p>
            <a:pPr>
              <a:lnSpc>
                <a:spcPct val="150000"/>
              </a:lnSpc>
            </a:pPr>
            <a:r>
              <a:rPr lang="en-US" sz="2400" dirty="0"/>
              <a:t>Cryopreservation involves storage</a:t>
            </a:r>
          </a:p>
          <a:p>
            <a:pPr marL="0" indent="0">
              <a:lnSpc>
                <a:spcPct val="150000"/>
              </a:lnSpc>
              <a:buNone/>
            </a:pPr>
            <a:r>
              <a:rPr lang="en-US" sz="2400" dirty="0"/>
              <a:t> of plant material at low temp.</a:t>
            </a:r>
          </a:p>
          <a:p>
            <a:pPr marL="0" indent="0">
              <a:lnSpc>
                <a:spcPct val="150000"/>
              </a:lnSpc>
              <a:buNone/>
            </a:pPr>
            <a:r>
              <a:rPr lang="en-US" sz="2400" dirty="0"/>
              <a:t> </a:t>
            </a:r>
            <a:r>
              <a:rPr lang="en-US" sz="2400" b="1" dirty="0"/>
              <a:t>(-196 °C)</a:t>
            </a:r>
            <a:r>
              <a:rPr lang="en-US" sz="2400" dirty="0"/>
              <a:t>, in </a:t>
            </a:r>
            <a:r>
              <a:rPr lang="en-US" sz="2400" b="1" dirty="0"/>
              <a:t>liquid nitrogen </a:t>
            </a:r>
            <a:r>
              <a:rPr lang="en-US" sz="2400" dirty="0"/>
              <a:t>or</a:t>
            </a:r>
          </a:p>
          <a:p>
            <a:pPr marL="0" indent="0">
              <a:lnSpc>
                <a:spcPct val="150000"/>
              </a:lnSpc>
              <a:buNone/>
            </a:pPr>
            <a:r>
              <a:rPr lang="en-US" sz="2400" dirty="0"/>
              <a:t> nitrogen vapor    </a:t>
            </a:r>
            <a:r>
              <a:rPr lang="en-US" sz="2400" b="1" dirty="0"/>
              <a:t>(-154 to -196 °C)</a:t>
            </a:r>
          </a:p>
          <a:p>
            <a:pPr>
              <a:lnSpc>
                <a:spcPct val="150000"/>
              </a:lnSpc>
            </a:pPr>
            <a:r>
              <a:rPr lang="en-US" sz="2400" dirty="0"/>
              <a:t>At this temperature the cell division</a:t>
            </a:r>
          </a:p>
          <a:p>
            <a:pPr marL="0" indent="0">
              <a:lnSpc>
                <a:spcPct val="150000"/>
              </a:lnSpc>
              <a:buNone/>
            </a:pPr>
            <a:r>
              <a:rPr lang="en-US" sz="2400" dirty="0"/>
              <a:t> and metabolic processes stop</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3F3DAD2D-CDE0-4E0B-B834-49DE2B70C838}"/>
              </a:ext>
            </a:extLst>
          </p:cNvPr>
          <p:cNvPicPr/>
          <p:nvPr/>
        </p:nvPicPr>
        <p:blipFill rotWithShape="1">
          <a:blip r:embed="rId3"/>
          <a:srcRect l="54487" t="25940" r="16506" b="29875"/>
          <a:stretch/>
        </p:blipFill>
        <p:spPr bwMode="auto">
          <a:xfrm>
            <a:off x="8279365" y="1586434"/>
            <a:ext cx="3448809" cy="42519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8279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938130" y="837337"/>
            <a:ext cx="8915400" cy="5459894"/>
          </a:xfrm>
        </p:spPr>
        <p:txBody>
          <a:bodyPr/>
          <a:lstStyle/>
          <a:p>
            <a:r>
              <a:rPr lang="en-US" sz="2400" dirty="0"/>
              <a:t>Thus plant material can be stored</a:t>
            </a:r>
          </a:p>
          <a:p>
            <a:pPr marL="0" indent="0">
              <a:buNone/>
            </a:pPr>
            <a:r>
              <a:rPr lang="en-US" sz="2400" dirty="0"/>
              <a:t> for longer period without </a:t>
            </a:r>
          </a:p>
          <a:p>
            <a:pPr marL="0" indent="0">
              <a:buNone/>
            </a:pPr>
            <a:r>
              <a:rPr lang="en-US" sz="2400" dirty="0"/>
              <a:t>alteration</a:t>
            </a:r>
          </a:p>
          <a:p>
            <a:pPr marL="0" indent="0">
              <a:buNone/>
            </a:pPr>
            <a:endParaRPr lang="en-US" sz="2400" dirty="0"/>
          </a:p>
          <a:p>
            <a:r>
              <a:rPr lang="en-US" sz="2400" dirty="0"/>
              <a:t>Cryopreservation of those species</a:t>
            </a:r>
          </a:p>
          <a:p>
            <a:pPr marL="0" indent="0">
              <a:buNone/>
            </a:pPr>
            <a:r>
              <a:rPr lang="en-US" sz="2400" dirty="0"/>
              <a:t> that can easily be regenerated</a:t>
            </a:r>
          </a:p>
          <a:p>
            <a:pPr marL="0" indent="0">
              <a:buNone/>
            </a:pPr>
            <a:r>
              <a:rPr lang="en-US" sz="2400" dirty="0"/>
              <a:t> into whole plants is a promising </a:t>
            </a:r>
          </a:p>
          <a:p>
            <a:pPr marL="0" indent="0">
              <a:buNone/>
            </a:pPr>
            <a:r>
              <a:rPr lang="en-US" sz="2400" dirty="0"/>
              <a:t>option for the safe, long-term storage</a:t>
            </a:r>
          </a:p>
          <a:p>
            <a:pPr marL="0" indent="0">
              <a:buNone/>
            </a:pPr>
            <a:r>
              <a:rPr lang="en-US" sz="2400" dirty="0"/>
              <a:t> of germplasm</a:t>
            </a:r>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937CB45A-D5E7-497C-84BF-8B81951FDEEC}"/>
              </a:ext>
            </a:extLst>
          </p:cNvPr>
          <p:cNvPicPr/>
          <p:nvPr/>
        </p:nvPicPr>
        <p:blipFill rotWithShape="1">
          <a:blip r:embed="rId3"/>
          <a:srcRect l="54166" t="36203" r="16507" b="22178"/>
          <a:stretch/>
        </p:blipFill>
        <p:spPr bwMode="auto">
          <a:xfrm>
            <a:off x="8202197" y="1350700"/>
            <a:ext cx="3807239" cy="42141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829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150000"/>
              </a:lnSpc>
            </a:pPr>
            <a:r>
              <a:rPr lang="en-US" sz="2400" dirty="0"/>
              <a:t>Cryopreservation requires limited space, involves very little maintenance and is considered to be a cost-effective option</a:t>
            </a:r>
          </a:p>
          <a:p>
            <a:pPr>
              <a:lnSpc>
                <a:spcPct val="150000"/>
              </a:lnSpc>
            </a:pPr>
            <a:r>
              <a:rPr lang="en-US" sz="2400" dirty="0"/>
              <a:t>The techniques for cryopreservation of plant cells and tissues are being rapidly refined, and some such bank have been established , e.g., for potato in Germany</a:t>
            </a:r>
          </a:p>
          <a:p>
            <a:endParaRPr lang="en-US" sz="2000"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36005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sv-SE" b="1" dirty="0"/>
              <a:t>DNA Gene Bank / DNA Storage</a:t>
            </a:r>
            <a:endParaRPr lang="en-US" b="1"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600"/>
            <a:ext cx="8915400" cy="4328890"/>
          </a:xfrm>
        </p:spPr>
        <p:txBody>
          <a:bodyPr/>
          <a:lstStyle/>
          <a:p>
            <a:r>
              <a:rPr lang="en-US" sz="2400" dirty="0"/>
              <a:t>In these banks, DNA segments from the</a:t>
            </a:r>
          </a:p>
          <a:p>
            <a:pPr marL="0" indent="0">
              <a:buNone/>
            </a:pPr>
            <a:r>
              <a:rPr lang="en-US" sz="2400" dirty="0"/>
              <a:t> genomes of germplasm accessions are</a:t>
            </a:r>
          </a:p>
          <a:p>
            <a:pPr marL="0" indent="0">
              <a:buNone/>
            </a:pPr>
            <a:r>
              <a:rPr lang="en-US" sz="2400" dirty="0"/>
              <a:t> maintained as cosmid clones, pure DNA</a:t>
            </a:r>
          </a:p>
          <a:p>
            <a:pPr marL="0" indent="0">
              <a:buNone/>
            </a:pPr>
            <a:endParaRPr lang="en-US" sz="2400" dirty="0"/>
          </a:p>
          <a:p>
            <a:r>
              <a:rPr lang="en-US" sz="2400" dirty="0"/>
              <a:t>These DNA segments can be evaluated</a:t>
            </a:r>
          </a:p>
          <a:p>
            <a:pPr marL="0" indent="0">
              <a:buNone/>
            </a:pPr>
            <a:r>
              <a:rPr lang="en-US" sz="2400" dirty="0"/>
              <a:t> and the desired ones may be used to</a:t>
            </a:r>
          </a:p>
          <a:p>
            <a:pPr marL="0" indent="0">
              <a:buNone/>
            </a:pPr>
            <a:r>
              <a:rPr lang="en-US" sz="2400" dirty="0"/>
              <a:t> produce transgenic plants</a:t>
            </a:r>
            <a:r>
              <a:rPr lang="en-US" dirty="0"/>
              <a:t>.</a:t>
            </a:r>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C662009D-A079-4EC1-A05A-70EE2BF0B043}"/>
              </a:ext>
            </a:extLst>
          </p:cNvPr>
          <p:cNvPicPr/>
          <p:nvPr/>
        </p:nvPicPr>
        <p:blipFill rotWithShape="1">
          <a:blip r:embed="rId3"/>
          <a:srcRect l="58013" t="29647" r="28846" b="51539"/>
          <a:stretch/>
        </p:blipFill>
        <p:spPr bwMode="auto">
          <a:xfrm>
            <a:off x="9031770" y="1474104"/>
            <a:ext cx="2472841" cy="223362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CD64A22-6CDD-44C7-BEDA-7534E6ACB10A}"/>
              </a:ext>
            </a:extLst>
          </p:cNvPr>
          <p:cNvPicPr/>
          <p:nvPr/>
        </p:nvPicPr>
        <p:blipFill rotWithShape="1">
          <a:blip r:embed="rId4"/>
          <a:srcRect l="70833" t="29362" r="15866" b="50969"/>
          <a:stretch/>
        </p:blipFill>
        <p:spPr bwMode="auto">
          <a:xfrm>
            <a:off x="9031769" y="3885961"/>
            <a:ext cx="2472841" cy="23479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406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728870"/>
            <a:ext cx="8915400" cy="5182352"/>
          </a:xfrm>
        </p:spPr>
        <p:txBody>
          <a:bodyPr/>
          <a:lstStyle/>
          <a:p>
            <a:pPr>
              <a:lnSpc>
                <a:spcPct val="200000"/>
              </a:lnSpc>
            </a:pPr>
            <a:r>
              <a:rPr lang="en-US" sz="2400" dirty="0"/>
              <a:t>This approach is applicable to the conser-</a:t>
            </a:r>
          </a:p>
          <a:p>
            <a:pPr marL="0" indent="0">
              <a:lnSpc>
                <a:spcPct val="200000"/>
              </a:lnSpc>
              <a:buNone/>
            </a:pPr>
            <a:r>
              <a:rPr lang="en-US" sz="2400" dirty="0"/>
              <a:t>vation of genetic materials of already </a:t>
            </a:r>
          </a:p>
          <a:p>
            <a:pPr marL="0" indent="0">
              <a:lnSpc>
                <a:spcPct val="200000"/>
              </a:lnSpc>
              <a:buNone/>
            </a:pPr>
            <a:r>
              <a:rPr lang="en-US" sz="2400" dirty="0"/>
              <a:t>extinct species</a:t>
            </a:r>
          </a:p>
          <a:p>
            <a:pPr marL="0" indent="0">
              <a:lnSpc>
                <a:spcPct val="200000"/>
              </a:lnSpc>
              <a:buNone/>
            </a:pPr>
            <a:endParaRPr lang="en-US" sz="2400" dirty="0"/>
          </a:p>
          <a:p>
            <a:pPr>
              <a:lnSpc>
                <a:spcPct val="200000"/>
              </a:lnSpc>
            </a:pPr>
            <a:r>
              <a:rPr lang="en-US" sz="2400" dirty="0"/>
              <a:t>However, it is very expensive and </a:t>
            </a:r>
          </a:p>
          <a:p>
            <a:pPr marL="0" indent="0">
              <a:lnSpc>
                <a:spcPct val="200000"/>
              </a:lnSpc>
              <a:buNone/>
            </a:pPr>
            <a:r>
              <a:rPr lang="en-US" sz="2400" dirty="0"/>
              <a:t>highly sophisticated</a:t>
            </a:r>
          </a:p>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08E1DEBF-16E8-4CDB-9809-19CCAF2480F9}"/>
              </a:ext>
            </a:extLst>
          </p:cNvPr>
          <p:cNvPicPr/>
          <p:nvPr/>
        </p:nvPicPr>
        <p:blipFill rotWithShape="1">
          <a:blip r:embed="rId3"/>
          <a:srcRect l="58173" t="48745" r="16346" b="20753"/>
          <a:stretch/>
        </p:blipFill>
        <p:spPr bwMode="auto">
          <a:xfrm>
            <a:off x="8559041" y="1368908"/>
            <a:ext cx="2945571" cy="234335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FE056A9-5A6F-42B1-9019-04830ABF4D54}"/>
              </a:ext>
            </a:extLst>
          </p:cNvPr>
          <p:cNvPicPr/>
          <p:nvPr/>
        </p:nvPicPr>
        <p:blipFill rotWithShape="1">
          <a:blip r:embed="rId4"/>
          <a:srcRect l="57853" t="50741" r="15866" b="21037"/>
          <a:stretch/>
        </p:blipFill>
        <p:spPr bwMode="auto">
          <a:xfrm>
            <a:off x="8409780" y="3843498"/>
            <a:ext cx="3244091" cy="23433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6278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normAutofit/>
          </a:bodyPr>
          <a:lstStyle/>
          <a:p>
            <a:r>
              <a:rPr lang="en-US" b="1" dirty="0"/>
              <a:t>Germplasm Conservation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696278"/>
            <a:ext cx="8915400" cy="4766212"/>
          </a:xfrm>
        </p:spPr>
        <p:txBody>
          <a:bodyPr>
            <a:normAutofit/>
          </a:bodyPr>
          <a:lstStyle/>
          <a:p>
            <a:pPr>
              <a:lnSpc>
                <a:spcPct val="200000"/>
              </a:lnSpc>
            </a:pPr>
            <a:r>
              <a:rPr lang="en-US" sz="2800" dirty="0"/>
              <a:t>The germplasm has to be maintained in such state that there is minimum risk for its loss and that either it can be planted in the field in future when there is a threat of any crisis or to use in any type of research or breeding program</a:t>
            </a:r>
            <a:endParaRPr lang="en-US" sz="2400"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71407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On-farm Conservation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200000"/>
              </a:lnSpc>
            </a:pPr>
            <a:r>
              <a:rPr lang="en-US" sz="2400" dirty="0"/>
              <a:t>On-farm conservation of crop plants is another approach for in situ conservation.</a:t>
            </a:r>
          </a:p>
          <a:p>
            <a:pPr>
              <a:lnSpc>
                <a:spcPct val="200000"/>
              </a:lnSpc>
            </a:pPr>
            <a:r>
              <a:rPr lang="en-US" sz="2400" dirty="0"/>
              <a:t>In </a:t>
            </a:r>
            <a:r>
              <a:rPr lang="en-US" sz="2400"/>
              <a:t>which farmers </a:t>
            </a:r>
            <a:r>
              <a:rPr lang="en-US" sz="2400" dirty="0"/>
              <a:t>grow/conserve crops by their traditional practices </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92483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638299" y="609600"/>
            <a:ext cx="9254987" cy="5624290"/>
          </a:xfrm>
        </p:spPr>
        <p:txBody>
          <a:bodyPr>
            <a:normAutofit/>
          </a:bodyPr>
          <a:lstStyle/>
          <a:p>
            <a:pPr>
              <a:lnSpc>
                <a:spcPct val="250000"/>
              </a:lnSpc>
            </a:pPr>
            <a:r>
              <a:rPr lang="en-US" sz="2400" dirty="0"/>
              <a:t> In Northern areas, KPK and Baluchistan, where improved varieties have not been developed for these particular ecologies (low temperature, cold water and drought) </a:t>
            </a:r>
          </a:p>
          <a:p>
            <a:pPr>
              <a:lnSpc>
                <a:spcPct val="250000"/>
              </a:lnSpc>
            </a:pPr>
            <a:r>
              <a:rPr lang="en-US" sz="2400" dirty="0"/>
              <a:t>The farmers yet grow local land races of rice in Chitral and drought resistant wheat in Baluchistan and Northern Areas. </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598887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4193377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078423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Home Gardens </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431235"/>
            <a:ext cx="8915400" cy="5031255"/>
          </a:xfrm>
        </p:spPr>
        <p:txBody>
          <a:bodyPr>
            <a:normAutofit/>
          </a:bodyPr>
          <a:lstStyle/>
          <a:p>
            <a:pPr>
              <a:lnSpc>
                <a:spcPct val="150000"/>
              </a:lnSpc>
            </a:pPr>
            <a:r>
              <a:rPr lang="en-US" sz="2400" dirty="0"/>
              <a:t>Home gardens conservation </a:t>
            </a:r>
          </a:p>
          <a:p>
            <a:pPr marL="0" indent="0">
              <a:lnSpc>
                <a:spcPct val="150000"/>
              </a:lnSpc>
              <a:buNone/>
            </a:pPr>
            <a:r>
              <a:rPr lang="en-US" sz="2400" dirty="0"/>
              <a:t>is similar to on-farm conservation</a:t>
            </a:r>
          </a:p>
          <a:p>
            <a:pPr marL="0" indent="0">
              <a:lnSpc>
                <a:spcPct val="150000"/>
              </a:lnSpc>
              <a:buNone/>
            </a:pPr>
            <a:r>
              <a:rPr lang="en-US" sz="2400" dirty="0"/>
              <a:t> but the scale is much smaller.</a:t>
            </a:r>
          </a:p>
          <a:p>
            <a:pPr>
              <a:lnSpc>
                <a:spcPct val="150000"/>
              </a:lnSpc>
            </a:pPr>
            <a:r>
              <a:rPr lang="en-US" sz="2400" dirty="0"/>
              <a:t>Home gardens tend to contain</a:t>
            </a:r>
          </a:p>
          <a:p>
            <a:pPr marL="0" indent="0">
              <a:lnSpc>
                <a:spcPct val="150000"/>
              </a:lnSpc>
              <a:buNone/>
            </a:pPr>
            <a:r>
              <a:rPr lang="en-US" sz="2400" dirty="0"/>
              <a:t> a wide spectrum of species,</a:t>
            </a:r>
          </a:p>
          <a:p>
            <a:pPr marL="0" indent="0">
              <a:lnSpc>
                <a:spcPct val="150000"/>
              </a:lnSpc>
              <a:buNone/>
            </a:pPr>
            <a:r>
              <a:rPr lang="en-US" sz="2400" dirty="0"/>
              <a:t>such as vegetables, fruits,</a:t>
            </a:r>
          </a:p>
          <a:p>
            <a:pPr marL="0" indent="0">
              <a:lnSpc>
                <a:spcPct val="150000"/>
              </a:lnSpc>
              <a:buNone/>
            </a:pPr>
            <a:r>
              <a:rPr lang="en-US" sz="2400" dirty="0"/>
              <a:t>medicinal plants and specie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291CA0FC-B8DD-4210-B57E-4C40336F5C23}"/>
              </a:ext>
            </a:extLst>
          </p:cNvPr>
          <p:cNvPicPr>
            <a:picLocks noChangeAspect="1"/>
          </p:cNvPicPr>
          <p:nvPr/>
        </p:nvPicPr>
        <p:blipFill rotWithShape="1">
          <a:blip r:embed="rId3"/>
          <a:srcRect l="57065" t="13787" r="15435" b="46877"/>
          <a:stretch/>
        </p:blipFill>
        <p:spPr>
          <a:xfrm>
            <a:off x="7670021" y="1810932"/>
            <a:ext cx="3858108" cy="3967471"/>
          </a:xfrm>
          <a:prstGeom prst="rect">
            <a:avLst/>
          </a:prstGeom>
        </p:spPr>
      </p:pic>
    </p:spTree>
    <p:extLst>
      <p:ext uri="{BB962C8B-B14F-4D97-AF65-F5344CB8AC3E}">
        <p14:creationId xmlns:p14="http://schemas.microsoft.com/office/powerpoint/2010/main" val="410260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938130" y="1166190"/>
            <a:ext cx="9365974" cy="5296299"/>
          </a:xfrm>
        </p:spPr>
        <p:txBody>
          <a:bodyPr>
            <a:normAutofit/>
          </a:bodyPr>
          <a:lstStyle/>
          <a:p>
            <a:pPr>
              <a:lnSpc>
                <a:spcPct val="200000"/>
              </a:lnSpc>
            </a:pPr>
            <a:r>
              <a:rPr lang="en-US" sz="2400" dirty="0"/>
              <a:t>Most of such diversity could be </a:t>
            </a:r>
          </a:p>
          <a:p>
            <a:pPr marL="0" indent="0">
              <a:lnSpc>
                <a:spcPct val="200000"/>
              </a:lnSpc>
              <a:buNone/>
            </a:pPr>
            <a:r>
              <a:rPr lang="en-US" sz="2400" dirty="0"/>
              <a:t>Somewhat unique/rare, as the </a:t>
            </a:r>
          </a:p>
          <a:p>
            <a:pPr marL="0" indent="0">
              <a:lnSpc>
                <a:spcPct val="200000"/>
              </a:lnSpc>
              <a:buNone/>
            </a:pPr>
            <a:r>
              <a:rPr lang="en-US" sz="2400" dirty="0"/>
              <a:t>people tend to grow unique </a:t>
            </a:r>
          </a:p>
          <a:p>
            <a:pPr marL="0" indent="0">
              <a:lnSpc>
                <a:spcPct val="200000"/>
              </a:lnSpc>
              <a:buNone/>
            </a:pPr>
            <a:r>
              <a:rPr lang="en-US" sz="2400" dirty="0"/>
              <a:t>materials in their gardens and</a:t>
            </a:r>
          </a:p>
          <a:p>
            <a:pPr marL="0" indent="0">
              <a:lnSpc>
                <a:spcPct val="200000"/>
              </a:lnSpc>
              <a:buNone/>
            </a:pPr>
            <a:r>
              <a:rPr lang="en-US" sz="2400" dirty="0"/>
              <a:t> also under utilized or undomes-</a:t>
            </a:r>
          </a:p>
          <a:p>
            <a:pPr marL="0" indent="0">
              <a:lnSpc>
                <a:spcPct val="200000"/>
              </a:lnSpc>
              <a:buNone/>
            </a:pPr>
            <a:r>
              <a:rPr lang="en-US" sz="2400" dirty="0"/>
              <a:t>ticated specie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94A3215B-588F-4CAA-BAC3-326FDBE79D56}"/>
              </a:ext>
            </a:extLst>
          </p:cNvPr>
          <p:cNvPicPr>
            <a:picLocks noChangeAspect="1"/>
          </p:cNvPicPr>
          <p:nvPr/>
        </p:nvPicPr>
        <p:blipFill rotWithShape="1">
          <a:blip r:embed="rId3"/>
          <a:srcRect l="56630" t="32262" r="15109" b="27718"/>
          <a:stretch/>
        </p:blipFill>
        <p:spPr>
          <a:xfrm>
            <a:off x="7248375" y="1158935"/>
            <a:ext cx="4155983" cy="4990856"/>
          </a:xfrm>
          <a:prstGeom prst="rect">
            <a:avLst/>
          </a:prstGeom>
        </p:spPr>
      </p:pic>
    </p:spTree>
    <p:extLst>
      <p:ext uri="{BB962C8B-B14F-4D97-AF65-F5344CB8AC3E}">
        <p14:creationId xmlns:p14="http://schemas.microsoft.com/office/powerpoint/2010/main" val="1182430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Botanical Gardens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486907" y="1905000"/>
            <a:ext cx="8911687" cy="4118113"/>
          </a:xfrm>
        </p:spPr>
        <p:txBody>
          <a:bodyPr>
            <a:normAutofit/>
          </a:bodyPr>
          <a:lstStyle/>
          <a:p>
            <a:pPr>
              <a:lnSpc>
                <a:spcPct val="150000"/>
              </a:lnSpc>
            </a:pPr>
            <a:r>
              <a:rPr lang="en-US" sz="2400" dirty="0"/>
              <a:t>The botanical gardens are responsible for the maintenance and conservation of endangered plant species. </a:t>
            </a:r>
          </a:p>
          <a:p>
            <a:pPr>
              <a:lnSpc>
                <a:spcPct val="150000"/>
              </a:lnSpc>
            </a:pPr>
            <a:r>
              <a:rPr lang="en-US" sz="2400" dirty="0"/>
              <a:t>In addition to their role in plant genetic resources conservation, the botanical gardens offer unique opportunities in creating public awareness of the need and methods of conservation of plant resources. </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690492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689431" y="712105"/>
            <a:ext cx="9815181" cy="5635686"/>
          </a:xfrm>
        </p:spPr>
        <p:txBody>
          <a:bodyPr>
            <a:normAutofit/>
          </a:bodyPr>
          <a:lstStyle/>
          <a:p>
            <a:pPr>
              <a:lnSpc>
                <a:spcPct val="150000"/>
              </a:lnSpc>
            </a:pPr>
            <a:r>
              <a:rPr lang="en-US" sz="2400" dirty="0"/>
              <a:t>At present </a:t>
            </a:r>
            <a:r>
              <a:rPr lang="en-US" sz="2400" b="1" dirty="0"/>
              <a:t>4</a:t>
            </a:r>
            <a:r>
              <a:rPr lang="en-US" sz="2400" dirty="0"/>
              <a:t> </a:t>
            </a:r>
            <a:r>
              <a:rPr lang="en-US" sz="2400" b="1" dirty="0"/>
              <a:t>Botanical Gardens </a:t>
            </a:r>
            <a:r>
              <a:rPr lang="en-US" sz="2400" dirty="0"/>
              <a:t>are being established in </a:t>
            </a:r>
            <a:r>
              <a:rPr lang="en-US" sz="2400" b="1" dirty="0"/>
              <a:t>Pakistan.</a:t>
            </a:r>
            <a:endParaRPr lang="en-US" sz="2400" dirty="0"/>
          </a:p>
          <a:p>
            <a:pPr>
              <a:lnSpc>
                <a:spcPct val="200000"/>
              </a:lnSpc>
            </a:pPr>
            <a:r>
              <a:rPr lang="en-US" sz="2400" dirty="0"/>
              <a:t> They are located at </a:t>
            </a:r>
          </a:p>
          <a:p>
            <a:pPr marL="457200" indent="-457200">
              <a:lnSpc>
                <a:spcPct val="200000"/>
              </a:lnSpc>
              <a:buFont typeface="+mj-lt"/>
              <a:buAutoNum type="arabicPeriod"/>
            </a:pPr>
            <a:r>
              <a:rPr lang="en-US" sz="2400" dirty="0"/>
              <a:t>University of Agriculture, Faisalabad</a:t>
            </a:r>
          </a:p>
          <a:p>
            <a:pPr marL="457200" indent="-457200">
              <a:lnSpc>
                <a:spcPct val="200000"/>
              </a:lnSpc>
              <a:buFont typeface="+mj-lt"/>
              <a:buAutoNum type="arabicPeriod"/>
            </a:pPr>
            <a:r>
              <a:rPr lang="en-US" sz="2400" dirty="0"/>
              <a:t>University of Khairpur (Sindh) </a:t>
            </a:r>
          </a:p>
          <a:p>
            <a:pPr marL="457200" indent="-457200">
              <a:lnSpc>
                <a:spcPct val="200000"/>
              </a:lnSpc>
              <a:buFont typeface="+mj-lt"/>
              <a:buAutoNum type="arabicPeriod"/>
            </a:pPr>
            <a:r>
              <a:rPr lang="en-US" sz="2400" dirty="0"/>
              <a:t>Pakistan Forest Institute, Peshawar</a:t>
            </a:r>
          </a:p>
          <a:p>
            <a:pPr marL="457200" indent="-457200">
              <a:lnSpc>
                <a:spcPct val="200000"/>
              </a:lnSpc>
              <a:buFont typeface="+mj-lt"/>
              <a:buAutoNum type="arabicPeriod"/>
            </a:pPr>
            <a:r>
              <a:rPr lang="en-US" sz="2400" dirty="0"/>
              <a:t>Murgha Biodiversity Park, Rawalpindi</a:t>
            </a:r>
          </a:p>
          <a:p>
            <a:pPr marL="0" indent="0">
              <a:buNone/>
            </a:pPr>
            <a:endParaRPr lang="en-US" sz="2400"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721324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b="1"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340513" y="1787073"/>
            <a:ext cx="9164099" cy="4336145"/>
          </a:xfrm>
        </p:spPr>
        <p:txBody>
          <a:bodyPr/>
          <a:lstStyle/>
          <a:p>
            <a:endParaRPr lang="en-US" dirty="0"/>
          </a:p>
          <a:p>
            <a:r>
              <a:rPr lang="en-US" sz="2400" dirty="0"/>
              <a:t>The major purpose of these gardens is to display diversity of beautiful and rare plants specially those that could be used in horticulture, agriculture, forestry and landscaping. </a:t>
            </a:r>
          </a:p>
          <a:p>
            <a:endParaRPr lang="en-US" sz="2400" dirty="0"/>
          </a:p>
          <a:p>
            <a:r>
              <a:rPr lang="en-US" sz="2400" dirty="0"/>
              <a:t>A large number of plants have been used in traditional medicine for centuries. Therefore, collection, conservation, and propagation of this germplasm are important to protect these species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543091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1969452" y="594020"/>
            <a:ext cx="9255139" cy="5740519"/>
          </a:xfrm>
        </p:spPr>
        <p:txBody>
          <a:bodyPr>
            <a:normAutofit/>
          </a:bodyPr>
          <a:lstStyle/>
          <a:p>
            <a:pPr>
              <a:lnSpc>
                <a:spcPct val="150000"/>
              </a:lnSpc>
            </a:pPr>
            <a:r>
              <a:rPr lang="en-US" sz="2400" dirty="0"/>
              <a:t>At present there are </a:t>
            </a:r>
            <a:r>
              <a:rPr lang="en-US" sz="2400" b="1" dirty="0"/>
              <a:t>6</a:t>
            </a:r>
            <a:r>
              <a:rPr lang="en-US" sz="2400" dirty="0"/>
              <a:t> </a:t>
            </a:r>
            <a:r>
              <a:rPr lang="en-US" sz="2400" b="1" dirty="0"/>
              <a:t>Medicinal Plant Gardens </a:t>
            </a:r>
            <a:r>
              <a:rPr lang="en-US" sz="2400" dirty="0"/>
              <a:t>in </a:t>
            </a:r>
            <a:r>
              <a:rPr lang="en-US" sz="2400" b="1" dirty="0"/>
              <a:t>Pakistan</a:t>
            </a:r>
            <a:r>
              <a:rPr lang="en-US" sz="2400" dirty="0"/>
              <a:t> which are located at </a:t>
            </a:r>
          </a:p>
          <a:p>
            <a:pPr marL="457200" indent="-457200">
              <a:lnSpc>
                <a:spcPct val="150000"/>
              </a:lnSpc>
              <a:buFont typeface="+mj-lt"/>
              <a:buAutoNum type="arabicPeriod"/>
            </a:pPr>
            <a:r>
              <a:rPr lang="en-US" sz="2400" dirty="0"/>
              <a:t>National Agricultural Research Centre, Islamabad</a:t>
            </a:r>
          </a:p>
          <a:p>
            <a:pPr marL="457200" indent="-457200">
              <a:lnSpc>
                <a:spcPct val="150000"/>
              </a:lnSpc>
              <a:buFont typeface="+mj-lt"/>
              <a:buAutoNum type="arabicPeriod"/>
            </a:pPr>
            <a:r>
              <a:rPr lang="en-US" sz="2400" dirty="0"/>
              <a:t> Arid Zone Research Institute, Quetta</a:t>
            </a:r>
          </a:p>
          <a:p>
            <a:pPr marL="457200" indent="-457200">
              <a:lnSpc>
                <a:spcPct val="150000"/>
              </a:lnSpc>
              <a:buFont typeface="+mj-lt"/>
              <a:buAutoNum type="arabicPeriod"/>
            </a:pPr>
            <a:r>
              <a:rPr lang="en-US" sz="2400" dirty="0"/>
              <a:t> </a:t>
            </a:r>
            <a:r>
              <a:rPr lang="en-US" sz="2400" dirty="0" err="1"/>
              <a:t>Qarshi</a:t>
            </a:r>
            <a:r>
              <a:rPr lang="en-US" sz="2400" dirty="0"/>
              <a:t> Industry, </a:t>
            </a:r>
            <a:r>
              <a:rPr lang="en-US" sz="2400" dirty="0" err="1"/>
              <a:t>Hattar</a:t>
            </a:r>
            <a:endParaRPr lang="en-US" sz="2400" dirty="0"/>
          </a:p>
          <a:p>
            <a:pPr marL="457200" indent="-457200">
              <a:lnSpc>
                <a:spcPct val="150000"/>
              </a:lnSpc>
              <a:buFont typeface="+mj-lt"/>
              <a:buAutoNum type="arabicPeriod"/>
            </a:pPr>
            <a:r>
              <a:rPr lang="en-US" sz="2400" dirty="0"/>
              <a:t>Islamic University, Bahawalpur </a:t>
            </a:r>
          </a:p>
          <a:p>
            <a:pPr marL="457200" indent="-457200">
              <a:lnSpc>
                <a:spcPct val="150000"/>
              </a:lnSpc>
              <a:buFont typeface="+mj-lt"/>
              <a:buAutoNum type="arabicPeriod"/>
            </a:pPr>
            <a:r>
              <a:rPr lang="en-US" sz="2400" dirty="0"/>
              <a:t>Hamdard University, Karachi</a:t>
            </a:r>
          </a:p>
          <a:p>
            <a:pPr marL="457200" indent="-457200">
              <a:lnSpc>
                <a:spcPct val="150000"/>
              </a:lnSpc>
              <a:buFont typeface="+mj-lt"/>
              <a:buAutoNum type="arabicPeriod"/>
            </a:pPr>
            <a:r>
              <a:rPr lang="en-US" sz="2400" dirty="0"/>
              <a:t> Karakorum Research Institute for Northern Areas, Gilgit.</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79124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Why Conservation?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599"/>
            <a:ext cx="8915400" cy="4107545"/>
          </a:xfrm>
        </p:spPr>
        <p:txBody>
          <a:bodyPr>
            <a:normAutofit/>
          </a:bodyPr>
          <a:lstStyle/>
          <a:p>
            <a:r>
              <a:rPr lang="en-US" sz="2400" dirty="0"/>
              <a:t>It provides options to develop through selection and breeding of new and more productive crops, resistant to biological and environmental stresses </a:t>
            </a:r>
          </a:p>
          <a:p>
            <a:endParaRPr lang="en-US" sz="2400" dirty="0"/>
          </a:p>
          <a:p>
            <a:r>
              <a:rPr lang="en-US" sz="2400" dirty="0"/>
              <a:t>The main reasons for conserving PGR are to ensure the future adaptability of cultivars and wild populations</a:t>
            </a:r>
          </a:p>
          <a:p>
            <a:endParaRPr lang="en-US" sz="2400" dirty="0"/>
          </a:p>
          <a:p>
            <a:r>
              <a:rPr lang="en-US" sz="2400" dirty="0"/>
              <a:t>To preserve data and traits that ensure sustainable agriculture</a:t>
            </a:r>
            <a:endParaRPr lang="en-US" sz="3200"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959570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417356-8ACB-4B8B-AC27-A1438B39B9D0}"/>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BAFCF0BD-D846-4BB6-B8A4-983779382EB0}"/>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546DB9D3-E0C1-4621-90DC-29344DC65809}"/>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7" name="Content Placeholder 9">
            <a:extLst>
              <a:ext uri="{FF2B5EF4-FFF2-40B4-BE49-F238E27FC236}">
                <a16:creationId xmlns:a16="http://schemas.microsoft.com/office/drawing/2014/main" id="{12B4D0EE-90DF-4B97-9328-2BB79BB5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799415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417356-8ACB-4B8B-AC27-A1438B39B9D0}"/>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BAFCF0BD-D846-4BB6-B8A4-983779382EB0}"/>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546DB9D3-E0C1-4621-90DC-29344DC65809}"/>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7" name="Content Placeholder 9">
            <a:extLst>
              <a:ext uri="{FF2B5EF4-FFF2-40B4-BE49-F238E27FC236}">
                <a16:creationId xmlns:a16="http://schemas.microsoft.com/office/drawing/2014/main" id="{12B4D0EE-90DF-4B97-9328-2BB79BB5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903684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C37D-F503-408F-A6D3-320B26F8F16C}"/>
              </a:ext>
            </a:extLst>
          </p:cNvPr>
          <p:cNvSpPr>
            <a:spLocks noGrp="1"/>
          </p:cNvSpPr>
          <p:nvPr>
            <p:ph type="title"/>
          </p:nvPr>
        </p:nvSpPr>
        <p:spPr/>
        <p:txBody>
          <a:bodyPr/>
          <a:lstStyle/>
          <a:p>
            <a:r>
              <a:rPr lang="en-US" b="1" dirty="0"/>
              <a:t>Herbal Gardens</a:t>
            </a:r>
          </a:p>
        </p:txBody>
      </p:sp>
      <p:sp>
        <p:nvSpPr>
          <p:cNvPr id="3" name="Content Placeholder 2">
            <a:extLst>
              <a:ext uri="{FF2B5EF4-FFF2-40B4-BE49-F238E27FC236}">
                <a16:creationId xmlns:a16="http://schemas.microsoft.com/office/drawing/2014/main" id="{7F333736-ECF9-4635-A64A-4795681F115A}"/>
              </a:ext>
            </a:extLst>
          </p:cNvPr>
          <p:cNvSpPr>
            <a:spLocks noGrp="1"/>
          </p:cNvSpPr>
          <p:nvPr>
            <p:ph idx="1"/>
          </p:nvPr>
        </p:nvSpPr>
        <p:spPr>
          <a:xfrm>
            <a:off x="2589212" y="1550504"/>
            <a:ext cx="8915400" cy="4911986"/>
          </a:xfrm>
        </p:spPr>
        <p:txBody>
          <a:bodyPr>
            <a:normAutofit/>
          </a:bodyPr>
          <a:lstStyle/>
          <a:p>
            <a:r>
              <a:rPr lang="en-US" sz="2400" dirty="0"/>
              <a:t>Herbal gardens resemble botanical </a:t>
            </a:r>
          </a:p>
          <a:p>
            <a:pPr marL="0" indent="0">
              <a:buNone/>
            </a:pPr>
            <a:r>
              <a:rPr lang="en-US" sz="2400" dirty="0"/>
              <a:t>gardens except that these maintain</a:t>
            </a:r>
          </a:p>
          <a:p>
            <a:pPr marL="0" indent="0">
              <a:buNone/>
            </a:pPr>
            <a:r>
              <a:rPr lang="en-US" sz="2400" dirty="0"/>
              <a:t> medicinal and aromatic plants.</a:t>
            </a:r>
          </a:p>
          <a:p>
            <a:pPr marL="0" indent="0">
              <a:buNone/>
            </a:pPr>
            <a:endParaRPr lang="en-US" sz="2400" dirty="0"/>
          </a:p>
          <a:p>
            <a:r>
              <a:rPr lang="en-US" sz="2400" dirty="0"/>
              <a:t>Herbal gardens are getting more</a:t>
            </a:r>
          </a:p>
          <a:p>
            <a:pPr marL="0" indent="0">
              <a:buNone/>
            </a:pPr>
            <a:r>
              <a:rPr lang="en-US" sz="2400" dirty="0"/>
              <a:t> importance these days because </a:t>
            </a:r>
          </a:p>
          <a:p>
            <a:pPr marL="0" indent="0">
              <a:buNone/>
            </a:pPr>
            <a:r>
              <a:rPr lang="en-US" sz="2400" dirty="0"/>
              <a:t>medicinal and aromatic plant group</a:t>
            </a:r>
          </a:p>
          <a:p>
            <a:pPr marL="0" indent="0">
              <a:buNone/>
            </a:pPr>
            <a:r>
              <a:rPr lang="en-US" sz="2400" dirty="0"/>
              <a:t> is most threatened due to their </a:t>
            </a:r>
          </a:p>
          <a:p>
            <a:pPr marL="0" indent="0">
              <a:buNone/>
            </a:pPr>
            <a:r>
              <a:rPr lang="en-US" sz="2400" dirty="0"/>
              <a:t>over-exploitation</a:t>
            </a:r>
          </a:p>
        </p:txBody>
      </p:sp>
      <p:sp>
        <p:nvSpPr>
          <p:cNvPr id="4" name="Rectangle 3">
            <a:extLst>
              <a:ext uri="{FF2B5EF4-FFF2-40B4-BE49-F238E27FC236}">
                <a16:creationId xmlns:a16="http://schemas.microsoft.com/office/drawing/2014/main" id="{4C417356-8ACB-4B8B-AC27-A1438B39B9D0}"/>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BAFCF0BD-D846-4BB6-B8A4-983779382EB0}"/>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546DB9D3-E0C1-4621-90DC-29344DC65809}"/>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7" name="Content Placeholder 9">
            <a:extLst>
              <a:ext uri="{FF2B5EF4-FFF2-40B4-BE49-F238E27FC236}">
                <a16:creationId xmlns:a16="http://schemas.microsoft.com/office/drawing/2014/main" id="{12B4D0EE-90DF-4B97-9328-2BB79BB5C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D96A0948-7711-4F8C-93C5-3B1433077B91}"/>
              </a:ext>
            </a:extLst>
          </p:cNvPr>
          <p:cNvPicPr>
            <a:picLocks noChangeAspect="1"/>
          </p:cNvPicPr>
          <p:nvPr/>
        </p:nvPicPr>
        <p:blipFill rotWithShape="1">
          <a:blip r:embed="rId3"/>
          <a:srcRect l="53153" t="17955" r="24564" b="17665"/>
          <a:stretch/>
        </p:blipFill>
        <p:spPr>
          <a:xfrm>
            <a:off x="8388624" y="1069409"/>
            <a:ext cx="3620813" cy="5097591"/>
          </a:xfrm>
          <a:prstGeom prst="rect">
            <a:avLst/>
          </a:prstGeom>
        </p:spPr>
      </p:pic>
    </p:spTree>
    <p:extLst>
      <p:ext uri="{BB962C8B-B14F-4D97-AF65-F5344CB8AC3E}">
        <p14:creationId xmlns:p14="http://schemas.microsoft.com/office/powerpoint/2010/main" val="3976338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Country Report on Plant Genetic Resources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577BAC2F-0972-45D8-A91D-E397591F9B16}"/>
              </a:ext>
            </a:extLst>
          </p:cNvPr>
          <p:cNvPicPr>
            <a:picLocks noChangeAspect="1"/>
          </p:cNvPicPr>
          <p:nvPr/>
        </p:nvPicPr>
        <p:blipFill rotWithShape="1">
          <a:blip r:embed="rId3"/>
          <a:srcRect l="43153" t="48308" r="38477" b="19291"/>
          <a:stretch/>
        </p:blipFill>
        <p:spPr>
          <a:xfrm>
            <a:off x="4611754" y="1761988"/>
            <a:ext cx="4558749" cy="4520846"/>
          </a:xfrm>
          <a:prstGeom prst="rect">
            <a:avLst/>
          </a:prstGeom>
        </p:spPr>
      </p:pic>
    </p:spTree>
    <p:extLst>
      <p:ext uri="{BB962C8B-B14F-4D97-AF65-F5344CB8AC3E}">
        <p14:creationId xmlns:p14="http://schemas.microsoft.com/office/powerpoint/2010/main" val="250357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National Agriculture Research Center </a:t>
            </a:r>
            <a:br>
              <a:rPr lang="en-US" b="1" dirty="0"/>
            </a:br>
            <a:r>
              <a:rPr lang="en-US" b="1" dirty="0"/>
              <a:t>(NARC)</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438400" y="1905000"/>
            <a:ext cx="9066212" cy="4557490"/>
          </a:xfrm>
        </p:spPr>
        <p:txBody>
          <a:bodyPr>
            <a:normAutofit/>
          </a:bodyPr>
          <a:lstStyle/>
          <a:p>
            <a:r>
              <a:rPr lang="en-US" sz="2800" b="1" dirty="0"/>
              <a:t>Bio Resource Conservation Institute (BCI)</a:t>
            </a:r>
          </a:p>
          <a:p>
            <a:pPr marL="457200" indent="-457200">
              <a:buFont typeface="+mj-lt"/>
              <a:buAutoNum type="arabicPeriod"/>
            </a:pPr>
            <a:r>
              <a:rPr lang="en-US" sz="2400" dirty="0"/>
              <a:t>Plant genetic resources program</a:t>
            </a:r>
          </a:p>
          <a:p>
            <a:pPr marL="457200" indent="-457200">
              <a:buFont typeface="+mj-lt"/>
              <a:buAutoNum type="arabicPeriod"/>
            </a:pPr>
            <a:r>
              <a:rPr lang="en-US" sz="2400" dirty="0"/>
              <a:t>National herbarium program</a:t>
            </a:r>
          </a:p>
          <a:p>
            <a:pPr marL="457200" indent="-457200">
              <a:buFont typeface="+mj-lt"/>
              <a:buAutoNum type="arabicPeriod"/>
            </a:pPr>
            <a:r>
              <a:rPr lang="en-US" sz="2400" dirty="0"/>
              <a:t>Microbial genetic resources program</a:t>
            </a:r>
          </a:p>
          <a:p>
            <a:pPr marL="457200" indent="-457200">
              <a:buFont typeface="+mj-lt"/>
              <a:buAutoNum type="arabicPeriod"/>
            </a:pPr>
            <a:r>
              <a:rPr lang="en-US" sz="2400" dirty="0"/>
              <a:t>Animal genetic resources program</a:t>
            </a:r>
          </a:p>
          <a:p>
            <a:pPr marL="457200" indent="-457200">
              <a:buFont typeface="+mj-lt"/>
              <a:buAutoNum type="arabicPeriod"/>
            </a:pPr>
            <a:endParaRPr lang="en-US" sz="2400" dirty="0"/>
          </a:p>
          <a:p>
            <a:pPr>
              <a:buFont typeface="Wingdings" panose="05000000000000000000" pitchFamily="2" charset="2"/>
              <a:buChar char="§"/>
            </a:pPr>
            <a:r>
              <a:rPr lang="en-US" sz="2400" dirty="0"/>
              <a:t>Gene-bank Database</a:t>
            </a:r>
          </a:p>
          <a:p>
            <a:pPr>
              <a:buFont typeface="Wingdings" panose="05000000000000000000" pitchFamily="2" charset="2"/>
              <a:buChar char="§"/>
            </a:pPr>
            <a:r>
              <a:rPr lang="en-US" sz="2400" dirty="0"/>
              <a:t>Germplasm (seed) request Form</a:t>
            </a:r>
          </a:p>
          <a:p>
            <a:pPr>
              <a:buFont typeface="Wingdings" panose="05000000000000000000" pitchFamily="2" charset="2"/>
              <a:buChar char="§"/>
            </a:pPr>
            <a:r>
              <a:rPr lang="en-US" sz="2400" dirty="0"/>
              <a:t>Standard material transfer agreement</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54455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The State Of In Situ Management</a:t>
            </a:r>
            <a:br>
              <a:rPr lang="en-US" b="1" dirty="0"/>
            </a:br>
            <a:endParaRPr lang="en-US" b="1"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3" name="Table 6">
            <a:extLst>
              <a:ext uri="{FF2B5EF4-FFF2-40B4-BE49-F238E27FC236}">
                <a16:creationId xmlns:a16="http://schemas.microsoft.com/office/drawing/2014/main" id="{C7AF5FFE-CB84-4C3A-A172-0047CB30031D}"/>
              </a:ext>
            </a:extLst>
          </p:cNvPr>
          <p:cNvGraphicFramePr>
            <a:graphicFrameLocks noGrp="1"/>
          </p:cNvGraphicFramePr>
          <p:nvPr>
            <p:ph idx="1"/>
            <p:extLst>
              <p:ext uri="{D42A27DB-BD31-4B8C-83A1-F6EECF244321}">
                <p14:modId xmlns:p14="http://schemas.microsoft.com/office/powerpoint/2010/main" val="1132012328"/>
              </p:ext>
            </p:extLst>
          </p:nvPr>
        </p:nvGraphicFramePr>
        <p:xfrm>
          <a:off x="2271161" y="1605567"/>
          <a:ext cx="8911688" cy="4628323"/>
        </p:xfrm>
        <a:graphic>
          <a:graphicData uri="http://schemas.openxmlformats.org/drawingml/2006/table">
            <a:tbl>
              <a:tblPr firstRow="1" bandRow="1">
                <a:tableStyleId>{5C22544A-7EE6-4342-B048-85BDC9FD1C3A}</a:tableStyleId>
              </a:tblPr>
              <a:tblGrid>
                <a:gridCol w="2227922">
                  <a:extLst>
                    <a:ext uri="{9D8B030D-6E8A-4147-A177-3AD203B41FA5}">
                      <a16:colId xmlns:a16="http://schemas.microsoft.com/office/drawing/2014/main" val="2199434717"/>
                    </a:ext>
                  </a:extLst>
                </a:gridCol>
                <a:gridCol w="2227922">
                  <a:extLst>
                    <a:ext uri="{9D8B030D-6E8A-4147-A177-3AD203B41FA5}">
                      <a16:colId xmlns:a16="http://schemas.microsoft.com/office/drawing/2014/main" val="1401022022"/>
                    </a:ext>
                  </a:extLst>
                </a:gridCol>
                <a:gridCol w="2227922">
                  <a:extLst>
                    <a:ext uri="{9D8B030D-6E8A-4147-A177-3AD203B41FA5}">
                      <a16:colId xmlns:a16="http://schemas.microsoft.com/office/drawing/2014/main" val="1211390385"/>
                    </a:ext>
                  </a:extLst>
                </a:gridCol>
                <a:gridCol w="2227922">
                  <a:extLst>
                    <a:ext uri="{9D8B030D-6E8A-4147-A177-3AD203B41FA5}">
                      <a16:colId xmlns:a16="http://schemas.microsoft.com/office/drawing/2014/main" val="1079097931"/>
                    </a:ext>
                  </a:extLst>
                </a:gridCol>
              </a:tblGrid>
              <a:tr h="1256920">
                <a:tc>
                  <a:txBody>
                    <a:bodyPr/>
                    <a:lstStyle/>
                    <a:p>
                      <a:pPr algn="ctr"/>
                      <a:endParaRPr lang="en-US" dirty="0"/>
                    </a:p>
                    <a:p>
                      <a:pPr algn="ctr"/>
                      <a:r>
                        <a:rPr lang="en-US" dirty="0"/>
                        <a:t>Category</a:t>
                      </a:r>
                    </a:p>
                  </a:txBody>
                  <a:tcPr/>
                </a:tc>
                <a:tc>
                  <a:txBody>
                    <a:bodyPr/>
                    <a:lstStyle/>
                    <a:p>
                      <a:pPr algn="ctr"/>
                      <a:endParaRPr lang="en-US" dirty="0"/>
                    </a:p>
                    <a:p>
                      <a:pPr algn="ctr"/>
                      <a:r>
                        <a:rPr lang="en-US" dirty="0"/>
                        <a:t>Number</a:t>
                      </a:r>
                    </a:p>
                  </a:txBody>
                  <a:tcPr/>
                </a:tc>
                <a:tc>
                  <a:txBody>
                    <a:bodyPr/>
                    <a:lstStyle/>
                    <a:p>
                      <a:pPr algn="ctr"/>
                      <a:endParaRPr lang="en-US" dirty="0"/>
                    </a:p>
                    <a:p>
                      <a:pPr algn="ctr"/>
                      <a:r>
                        <a:rPr lang="en-US" dirty="0"/>
                        <a:t>Area (ha)</a:t>
                      </a:r>
                    </a:p>
                  </a:txBody>
                  <a:tcPr/>
                </a:tc>
                <a:tc>
                  <a:txBody>
                    <a:bodyPr/>
                    <a:lstStyle/>
                    <a:p>
                      <a:pPr algn="ctr"/>
                      <a:endParaRPr lang="en-US" dirty="0"/>
                    </a:p>
                    <a:p>
                      <a:pPr algn="ctr"/>
                      <a:r>
                        <a:rPr lang="en-US" dirty="0"/>
                        <a:t>Percentage of total area</a:t>
                      </a:r>
                    </a:p>
                    <a:p>
                      <a:endParaRPr lang="en-US" dirty="0"/>
                    </a:p>
                  </a:txBody>
                  <a:tcPr/>
                </a:tc>
                <a:extLst>
                  <a:ext uri="{0D108BD9-81ED-4DB2-BD59-A6C34878D82A}">
                    <a16:rowId xmlns:a16="http://schemas.microsoft.com/office/drawing/2014/main" val="2116722159"/>
                  </a:ext>
                </a:extLst>
              </a:tr>
              <a:tr h="672599">
                <a:tc>
                  <a:txBody>
                    <a:bodyPr/>
                    <a:lstStyle/>
                    <a:p>
                      <a:r>
                        <a:rPr lang="en-US" dirty="0"/>
                        <a:t>National Parks</a:t>
                      </a:r>
                    </a:p>
                  </a:txBody>
                  <a:tcPr/>
                </a:tc>
                <a:tc>
                  <a:txBody>
                    <a:bodyPr/>
                    <a:lstStyle/>
                    <a:p>
                      <a:pPr algn="ctr"/>
                      <a:r>
                        <a:rPr lang="en-US" dirty="0"/>
                        <a:t>19</a:t>
                      </a:r>
                    </a:p>
                  </a:txBody>
                  <a:tcPr/>
                </a:tc>
                <a:tc>
                  <a:txBody>
                    <a:bodyPr/>
                    <a:lstStyle/>
                    <a:p>
                      <a:pPr algn="ctr"/>
                      <a:r>
                        <a:rPr lang="en-US" dirty="0"/>
                        <a:t>954 246</a:t>
                      </a:r>
                    </a:p>
                  </a:txBody>
                  <a:tcPr/>
                </a:tc>
                <a:tc>
                  <a:txBody>
                    <a:bodyPr/>
                    <a:lstStyle/>
                    <a:p>
                      <a:pPr algn="ctr"/>
                      <a:r>
                        <a:rPr lang="en-US" dirty="0"/>
                        <a:t>1.2</a:t>
                      </a:r>
                    </a:p>
                  </a:txBody>
                  <a:tcPr/>
                </a:tc>
                <a:extLst>
                  <a:ext uri="{0D108BD9-81ED-4DB2-BD59-A6C34878D82A}">
                    <a16:rowId xmlns:a16="http://schemas.microsoft.com/office/drawing/2014/main" val="667137757"/>
                  </a:ext>
                </a:extLst>
              </a:tr>
              <a:tr h="676803">
                <a:tc>
                  <a:txBody>
                    <a:bodyPr/>
                    <a:lstStyle/>
                    <a:p>
                      <a:r>
                        <a:rPr lang="en-US" dirty="0"/>
                        <a:t>Wild Life Sanctuaries</a:t>
                      </a:r>
                    </a:p>
                  </a:txBody>
                  <a:tcPr/>
                </a:tc>
                <a:tc>
                  <a:txBody>
                    <a:bodyPr/>
                    <a:lstStyle/>
                    <a:p>
                      <a:pPr algn="ctr"/>
                      <a:r>
                        <a:rPr lang="en-US" dirty="0"/>
                        <a:t>98</a:t>
                      </a:r>
                    </a:p>
                  </a:txBody>
                  <a:tcPr/>
                </a:tc>
                <a:tc>
                  <a:txBody>
                    <a:bodyPr/>
                    <a:lstStyle/>
                    <a:p>
                      <a:pPr algn="ctr"/>
                      <a:r>
                        <a:rPr lang="en-US" dirty="0"/>
                        <a:t>2 749 054</a:t>
                      </a:r>
                    </a:p>
                  </a:txBody>
                  <a:tcPr/>
                </a:tc>
                <a:tc>
                  <a:txBody>
                    <a:bodyPr/>
                    <a:lstStyle/>
                    <a:p>
                      <a:pPr algn="ctr"/>
                      <a:r>
                        <a:rPr lang="en-US" dirty="0"/>
                        <a:t>3.4</a:t>
                      </a:r>
                    </a:p>
                  </a:txBody>
                  <a:tcPr/>
                </a:tc>
                <a:extLst>
                  <a:ext uri="{0D108BD9-81ED-4DB2-BD59-A6C34878D82A}">
                    <a16:rowId xmlns:a16="http://schemas.microsoft.com/office/drawing/2014/main" val="3853878212"/>
                  </a:ext>
                </a:extLst>
              </a:tr>
              <a:tr h="672599">
                <a:tc>
                  <a:txBody>
                    <a:bodyPr/>
                    <a:lstStyle/>
                    <a:p>
                      <a:r>
                        <a:rPr lang="en-US" dirty="0"/>
                        <a:t>Game Reserves</a:t>
                      </a:r>
                    </a:p>
                  </a:txBody>
                  <a:tcPr/>
                </a:tc>
                <a:tc>
                  <a:txBody>
                    <a:bodyPr/>
                    <a:lstStyle/>
                    <a:p>
                      <a:pPr algn="ctr"/>
                      <a:r>
                        <a:rPr lang="en-US" dirty="0"/>
                        <a:t>102</a:t>
                      </a:r>
                    </a:p>
                  </a:txBody>
                  <a:tcPr/>
                </a:tc>
                <a:tc>
                  <a:txBody>
                    <a:bodyPr/>
                    <a:lstStyle/>
                    <a:p>
                      <a:pPr algn="ctr"/>
                      <a:r>
                        <a:rPr lang="en-US" dirty="0"/>
                        <a:t>3 535 284</a:t>
                      </a:r>
                    </a:p>
                  </a:txBody>
                  <a:tcPr/>
                </a:tc>
                <a:tc>
                  <a:txBody>
                    <a:bodyPr/>
                    <a:lstStyle/>
                    <a:p>
                      <a:pPr algn="ctr"/>
                      <a:r>
                        <a:rPr lang="en-US" dirty="0"/>
                        <a:t>4.4</a:t>
                      </a:r>
                    </a:p>
                  </a:txBody>
                  <a:tcPr/>
                </a:tc>
                <a:extLst>
                  <a:ext uri="{0D108BD9-81ED-4DB2-BD59-A6C34878D82A}">
                    <a16:rowId xmlns:a16="http://schemas.microsoft.com/office/drawing/2014/main" val="1581855047"/>
                  </a:ext>
                </a:extLst>
              </a:tr>
              <a:tr h="672599">
                <a:tc>
                  <a:txBody>
                    <a:bodyPr/>
                    <a:lstStyle/>
                    <a:p>
                      <a:r>
                        <a:rPr lang="en-US" dirty="0"/>
                        <a:t>Unclassified</a:t>
                      </a:r>
                    </a:p>
                  </a:txBody>
                  <a:tcPr/>
                </a:tc>
                <a:tc>
                  <a:txBody>
                    <a:bodyPr/>
                    <a:lstStyle/>
                    <a:p>
                      <a:pPr algn="ctr"/>
                      <a:r>
                        <a:rPr lang="en-US" dirty="0"/>
                        <a:t>14</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1498020760"/>
                  </a:ext>
                </a:extLst>
              </a:tr>
              <a:tr h="676803">
                <a:tc>
                  <a:txBody>
                    <a:bodyPr/>
                    <a:lstStyle/>
                    <a:p>
                      <a:r>
                        <a:rPr lang="en-US" b="1" dirty="0"/>
                        <a:t>Total Protected Areas</a:t>
                      </a:r>
                    </a:p>
                  </a:txBody>
                  <a:tcPr/>
                </a:tc>
                <a:tc>
                  <a:txBody>
                    <a:bodyPr/>
                    <a:lstStyle/>
                    <a:p>
                      <a:pPr algn="ctr"/>
                      <a:r>
                        <a:rPr lang="en-US" b="1" dirty="0"/>
                        <a:t>233</a:t>
                      </a:r>
                    </a:p>
                  </a:txBody>
                  <a:tcPr/>
                </a:tc>
                <a:tc>
                  <a:txBody>
                    <a:bodyPr/>
                    <a:lstStyle/>
                    <a:p>
                      <a:pPr algn="ctr"/>
                      <a:r>
                        <a:rPr lang="en-US" b="1" dirty="0"/>
                        <a:t>7 238 584</a:t>
                      </a:r>
                    </a:p>
                  </a:txBody>
                  <a:tcPr/>
                </a:tc>
                <a:tc>
                  <a:txBody>
                    <a:bodyPr/>
                    <a:lstStyle/>
                    <a:p>
                      <a:pPr algn="ctr"/>
                      <a:r>
                        <a:rPr lang="en-US" b="1" dirty="0"/>
                        <a:t>9.0</a:t>
                      </a:r>
                    </a:p>
                  </a:txBody>
                  <a:tcPr/>
                </a:tc>
                <a:extLst>
                  <a:ext uri="{0D108BD9-81ED-4DB2-BD59-A6C34878D82A}">
                    <a16:rowId xmlns:a16="http://schemas.microsoft.com/office/drawing/2014/main" val="2234567699"/>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687664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The State Of Ex Situ Management</a:t>
            </a:r>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1378226"/>
            <a:ext cx="8915400" cy="5084264"/>
          </a:xfrm>
        </p:spPr>
        <p:txBody>
          <a:bodyPr>
            <a:normAutofit/>
          </a:bodyPr>
          <a:lstStyle/>
          <a:p>
            <a:r>
              <a:rPr lang="en-US" sz="2400" dirty="0"/>
              <a:t>The systematic collection and conservation activities in Pakistan were started in early seventies with the approval of a small project under PL480 “</a:t>
            </a:r>
            <a:r>
              <a:rPr lang="en-US" sz="2400" b="1" dirty="0"/>
              <a:t>Collection of rice germplasm”</a:t>
            </a:r>
          </a:p>
          <a:p>
            <a:endParaRPr lang="en-US" sz="2400" b="1" dirty="0"/>
          </a:p>
          <a:p>
            <a:r>
              <a:rPr lang="en-US" sz="2400" dirty="0"/>
              <a:t>In</a:t>
            </a:r>
            <a:r>
              <a:rPr lang="en-US" sz="2400" b="1" dirty="0"/>
              <a:t> 1978</a:t>
            </a:r>
            <a:r>
              <a:rPr lang="en-US" sz="2400" dirty="0"/>
              <a:t>, Pakistan Agricultural Research Council initiated a program entitled </a:t>
            </a:r>
            <a:r>
              <a:rPr lang="en-US" sz="2400" b="1" dirty="0"/>
              <a:t>“Exploration, Collection, Conservation and Evaluation of Plant Genetic Resources</a:t>
            </a:r>
            <a:r>
              <a:rPr lang="en-US" sz="2400" dirty="0"/>
              <a:t>”. Under this programme, a small gene bank for short-term storage and a laboratory was established at </a:t>
            </a:r>
            <a:r>
              <a:rPr lang="en-US" sz="2400" b="1" dirty="0"/>
              <a:t>National Agricultural Research Centre (NARC), Islamabad</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668222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755373"/>
            <a:ext cx="8915400" cy="5592417"/>
          </a:xfrm>
        </p:spPr>
        <p:txBody>
          <a:bodyPr>
            <a:normAutofit lnSpcReduction="10000"/>
          </a:bodyPr>
          <a:lstStyle/>
          <a:p>
            <a:r>
              <a:rPr lang="en-US" sz="2400" dirty="0"/>
              <a:t>In</a:t>
            </a:r>
            <a:r>
              <a:rPr lang="en-US" sz="2400" b="1" dirty="0"/>
              <a:t> 1993</a:t>
            </a:r>
            <a:r>
              <a:rPr lang="en-US" sz="2400" dirty="0"/>
              <a:t>, a decent facility for germplasm storage and associated research was established at </a:t>
            </a:r>
            <a:r>
              <a:rPr lang="en-US" sz="2400" b="1" dirty="0"/>
              <a:t>NARC</a:t>
            </a:r>
            <a:r>
              <a:rPr lang="en-US" sz="2400" dirty="0"/>
              <a:t> with the financial support from </a:t>
            </a:r>
            <a:r>
              <a:rPr lang="en-US" sz="2400" b="1" dirty="0"/>
              <a:t>Japan International Cooperation Agency (JICA)</a:t>
            </a:r>
          </a:p>
          <a:p>
            <a:r>
              <a:rPr lang="en-US" sz="2400" b="1" dirty="0"/>
              <a:t> </a:t>
            </a:r>
            <a:r>
              <a:rPr lang="en-US" sz="2400" dirty="0"/>
              <a:t>This facility comprises of gene bank for active and base collections and </a:t>
            </a:r>
            <a:r>
              <a:rPr lang="en-US" sz="2400" b="1" dirty="0"/>
              <a:t>six laboratories </a:t>
            </a:r>
            <a:r>
              <a:rPr lang="en-US" sz="2400" dirty="0"/>
              <a:t>for </a:t>
            </a:r>
          </a:p>
          <a:p>
            <a:pPr marL="457200" indent="-457200">
              <a:buFont typeface="+mj-lt"/>
              <a:buAutoNum type="arabicPeriod"/>
            </a:pPr>
            <a:r>
              <a:rPr lang="en-US" sz="2400" dirty="0"/>
              <a:t>Exploration &amp; Collection</a:t>
            </a:r>
          </a:p>
          <a:p>
            <a:pPr marL="457200" indent="-457200">
              <a:buFont typeface="+mj-lt"/>
              <a:buAutoNum type="arabicPeriod"/>
            </a:pPr>
            <a:r>
              <a:rPr lang="en-US" sz="2400" dirty="0"/>
              <a:t>Seed Conservation </a:t>
            </a:r>
          </a:p>
          <a:p>
            <a:pPr marL="457200" indent="-457200">
              <a:buFont typeface="+mj-lt"/>
              <a:buAutoNum type="arabicPeriod"/>
            </a:pPr>
            <a:r>
              <a:rPr lang="en-US" sz="2400" dirty="0"/>
              <a:t>In vitro Conservation </a:t>
            </a:r>
          </a:p>
          <a:p>
            <a:pPr marL="457200" indent="-457200">
              <a:buFont typeface="+mj-lt"/>
              <a:buAutoNum type="arabicPeriod"/>
            </a:pPr>
            <a:r>
              <a:rPr lang="en-US" sz="2400" dirty="0"/>
              <a:t>Germplasm Evaluation </a:t>
            </a:r>
          </a:p>
          <a:p>
            <a:pPr marL="457200" indent="-457200">
              <a:buFont typeface="+mj-lt"/>
              <a:buAutoNum type="arabicPeriod"/>
            </a:pPr>
            <a:r>
              <a:rPr lang="en-US" sz="2400" dirty="0"/>
              <a:t>Plant Introduction </a:t>
            </a:r>
          </a:p>
          <a:p>
            <a:pPr marL="457200" indent="-457200">
              <a:buFont typeface="+mj-lt"/>
              <a:buAutoNum type="arabicPeriod"/>
            </a:pPr>
            <a:r>
              <a:rPr lang="en-US" sz="2400" dirty="0"/>
              <a:t>Seed Health</a:t>
            </a:r>
          </a:p>
          <a:p>
            <a:pPr marL="457200" indent="-457200">
              <a:buFont typeface="+mj-lt"/>
              <a:buAutoNum type="arabicPeriod"/>
            </a:pPr>
            <a:r>
              <a:rPr lang="en-US" sz="2400" dirty="0"/>
              <a:t>Data Management</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063341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a:xfrm>
            <a:off x="2592925" y="395510"/>
            <a:ext cx="8911687" cy="1280890"/>
          </a:xfrm>
        </p:spPr>
        <p:txBody>
          <a:bodyPr>
            <a:normAutofit fontScale="90000"/>
          </a:bodyPr>
          <a:lstStyle/>
          <a:p>
            <a:r>
              <a:rPr lang="en-US" b="1" dirty="0"/>
              <a:t>Status of Gene bank at Plant Genetic Resources Programme</a:t>
            </a:r>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
        <p:nvSpPr>
          <p:cNvPr id="14" name="Content Placeholder 13">
            <a:extLst>
              <a:ext uri="{FF2B5EF4-FFF2-40B4-BE49-F238E27FC236}">
                <a16:creationId xmlns:a16="http://schemas.microsoft.com/office/drawing/2014/main" id="{C6E2F4E4-F16C-4A8B-968C-48EB662DEC25}"/>
              </a:ext>
            </a:extLst>
          </p:cNvPr>
          <p:cNvSpPr>
            <a:spLocks noGrp="1"/>
          </p:cNvSpPr>
          <p:nvPr>
            <p:ph idx="1"/>
          </p:nvPr>
        </p:nvSpPr>
        <p:spPr/>
        <p:txBody>
          <a:bodyPr>
            <a:normAutofit/>
          </a:bodyPr>
          <a:lstStyle/>
          <a:p>
            <a:pPr>
              <a:lnSpc>
                <a:spcPct val="200000"/>
              </a:lnSpc>
            </a:pPr>
            <a:r>
              <a:rPr lang="en-US" sz="2400" dirty="0"/>
              <a:t>The major crops, i.e., wheat, rice, chickpea, maize, sorghum, oilseeds and millets have been intensively collected from areas with high genetic diversity</a:t>
            </a:r>
          </a:p>
        </p:txBody>
      </p:sp>
    </p:spTree>
    <p:extLst>
      <p:ext uri="{BB962C8B-B14F-4D97-AF65-F5344CB8AC3E}">
        <p14:creationId xmlns:p14="http://schemas.microsoft.com/office/powerpoint/2010/main" val="285716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graphicFrame>
        <p:nvGraphicFramePr>
          <p:cNvPr id="8" name="Table 12">
            <a:extLst>
              <a:ext uri="{FF2B5EF4-FFF2-40B4-BE49-F238E27FC236}">
                <a16:creationId xmlns:a16="http://schemas.microsoft.com/office/drawing/2014/main" id="{1B05AF65-6C58-444F-A6B4-A7CE5CCE1AF0}"/>
              </a:ext>
            </a:extLst>
          </p:cNvPr>
          <p:cNvGraphicFramePr>
            <a:graphicFrameLocks/>
          </p:cNvGraphicFramePr>
          <p:nvPr>
            <p:extLst>
              <p:ext uri="{D42A27DB-BD31-4B8C-83A1-F6EECF244321}">
                <p14:modId xmlns:p14="http://schemas.microsoft.com/office/powerpoint/2010/main" val="1773464966"/>
              </p:ext>
            </p:extLst>
          </p:nvPr>
        </p:nvGraphicFramePr>
        <p:xfrm>
          <a:off x="0" y="-7255"/>
          <a:ext cx="12192000" cy="6865255"/>
        </p:xfrm>
        <a:graphic>
          <a:graphicData uri="http://schemas.openxmlformats.org/drawingml/2006/table">
            <a:tbl>
              <a:tblPr firstRow="1" bandRow="1">
                <a:tableStyleId>{5C22544A-7EE6-4342-B048-85BDC9FD1C3A}</a:tableStyleId>
              </a:tblPr>
              <a:tblGrid>
                <a:gridCol w="953608">
                  <a:extLst>
                    <a:ext uri="{9D8B030D-6E8A-4147-A177-3AD203B41FA5}">
                      <a16:colId xmlns:a16="http://schemas.microsoft.com/office/drawing/2014/main" val="1752596828"/>
                    </a:ext>
                  </a:extLst>
                </a:gridCol>
                <a:gridCol w="6089204">
                  <a:extLst>
                    <a:ext uri="{9D8B030D-6E8A-4147-A177-3AD203B41FA5}">
                      <a16:colId xmlns:a16="http://schemas.microsoft.com/office/drawing/2014/main" val="390888999"/>
                    </a:ext>
                  </a:extLst>
                </a:gridCol>
                <a:gridCol w="2627782">
                  <a:extLst>
                    <a:ext uri="{9D8B030D-6E8A-4147-A177-3AD203B41FA5}">
                      <a16:colId xmlns:a16="http://schemas.microsoft.com/office/drawing/2014/main" val="57141031"/>
                    </a:ext>
                  </a:extLst>
                </a:gridCol>
                <a:gridCol w="2521406">
                  <a:extLst>
                    <a:ext uri="{9D8B030D-6E8A-4147-A177-3AD203B41FA5}">
                      <a16:colId xmlns:a16="http://schemas.microsoft.com/office/drawing/2014/main" val="3301564184"/>
                    </a:ext>
                  </a:extLst>
                </a:gridCol>
              </a:tblGrid>
              <a:tr h="866652">
                <a:tc>
                  <a:txBody>
                    <a:bodyPr/>
                    <a:lstStyle/>
                    <a:p>
                      <a:endParaRPr lang="en-US" dirty="0"/>
                    </a:p>
                  </a:txBody>
                  <a:tcPr/>
                </a:tc>
                <a:tc>
                  <a:txBody>
                    <a:bodyPr/>
                    <a:lstStyle/>
                    <a:p>
                      <a:endParaRPr lang="en-US" dirty="0"/>
                    </a:p>
                    <a:p>
                      <a:pPr algn="ctr"/>
                      <a:r>
                        <a:rPr lang="en-US" dirty="0"/>
                        <a:t>Crop</a:t>
                      </a:r>
                    </a:p>
                  </a:txBody>
                  <a:tcPr/>
                </a:tc>
                <a:tc>
                  <a:txBody>
                    <a:bodyPr/>
                    <a:lstStyle/>
                    <a:p>
                      <a:endParaRPr lang="en-US" dirty="0"/>
                    </a:p>
                    <a:p>
                      <a:pPr algn="ctr"/>
                      <a:r>
                        <a:rPr lang="en-US" dirty="0"/>
                        <a:t>Accessions</a:t>
                      </a:r>
                    </a:p>
                  </a:txBody>
                  <a:tcPr/>
                </a:tc>
                <a:tc>
                  <a:txBody>
                    <a:bodyPr/>
                    <a:lstStyle/>
                    <a:p>
                      <a:endParaRPr lang="en-US" dirty="0"/>
                    </a:p>
                    <a:p>
                      <a:pPr algn="ctr"/>
                      <a:r>
                        <a:rPr lang="en-US" dirty="0"/>
                        <a:t>Total</a:t>
                      </a:r>
                    </a:p>
                  </a:txBody>
                  <a:tcPr/>
                </a:tc>
                <a:extLst>
                  <a:ext uri="{0D108BD9-81ED-4DB2-BD59-A6C34878D82A}">
                    <a16:rowId xmlns:a16="http://schemas.microsoft.com/office/drawing/2014/main" val="1468268709"/>
                  </a:ext>
                </a:extLst>
              </a:tr>
              <a:tr h="5998603">
                <a:tc>
                  <a:txBody>
                    <a:bodyPr/>
                    <a:lstStyle/>
                    <a:p>
                      <a:endParaRPr lang="en-US" dirty="0"/>
                    </a:p>
                    <a:p>
                      <a:endParaRPr lang="en-US" dirty="0"/>
                    </a:p>
                  </a:txBody>
                  <a:tcPr/>
                </a:tc>
                <a:tc>
                  <a:txBody>
                    <a:bodyPr/>
                    <a:lstStyle/>
                    <a:p>
                      <a:pPr algn="ctr"/>
                      <a:r>
                        <a:rPr lang="en-US" b="1" dirty="0"/>
                        <a:t>Cereals</a:t>
                      </a:r>
                    </a:p>
                    <a:p>
                      <a:pPr marL="342900" indent="-342900" algn="l">
                        <a:lnSpc>
                          <a:spcPct val="200000"/>
                        </a:lnSpc>
                        <a:buFont typeface="+mj-lt"/>
                        <a:buAutoNum type="arabicPeriod"/>
                      </a:pPr>
                      <a:r>
                        <a:rPr lang="en-US" sz="1800" b="0" dirty="0"/>
                        <a:t>Wheat </a:t>
                      </a:r>
                      <a:r>
                        <a:rPr lang="en-US" sz="1800" b="0" i="1" dirty="0"/>
                        <a:t>(Triticum </a:t>
                      </a:r>
                      <a:r>
                        <a:rPr lang="en-US" sz="1800" b="0" i="1" dirty="0" err="1"/>
                        <a:t>aestivum</a:t>
                      </a:r>
                      <a:r>
                        <a:rPr lang="en-US" sz="1800" b="0" i="1" dirty="0"/>
                        <a:t>) </a:t>
                      </a:r>
                    </a:p>
                    <a:p>
                      <a:pPr marL="342900" indent="-342900" algn="l">
                        <a:lnSpc>
                          <a:spcPct val="200000"/>
                        </a:lnSpc>
                        <a:buFont typeface="+mj-lt"/>
                        <a:buAutoNum type="arabicPeriod"/>
                      </a:pPr>
                      <a:r>
                        <a:rPr lang="en-US" sz="1800" b="0" dirty="0"/>
                        <a:t>Durum wheat </a:t>
                      </a:r>
                      <a:r>
                        <a:rPr lang="en-US" sz="1800" b="0" i="1" dirty="0"/>
                        <a:t>(Triticum durum)</a:t>
                      </a:r>
                    </a:p>
                    <a:p>
                      <a:pPr marL="342900" indent="-342900" algn="l">
                        <a:lnSpc>
                          <a:spcPct val="200000"/>
                        </a:lnSpc>
                        <a:buFont typeface="+mj-lt"/>
                        <a:buAutoNum type="arabicPeriod"/>
                      </a:pPr>
                      <a:r>
                        <a:rPr lang="en-US" sz="1800" b="0" dirty="0"/>
                        <a:t> Wheat </a:t>
                      </a:r>
                      <a:r>
                        <a:rPr lang="en-US" sz="1800" b="0" i="1" dirty="0"/>
                        <a:t>(Wild species) </a:t>
                      </a:r>
                    </a:p>
                    <a:p>
                      <a:pPr marL="342900" indent="-342900" algn="l">
                        <a:lnSpc>
                          <a:spcPct val="200000"/>
                        </a:lnSpc>
                        <a:buFont typeface="+mj-lt"/>
                        <a:buAutoNum type="arabicPeriod"/>
                      </a:pPr>
                      <a:r>
                        <a:rPr lang="en-US" sz="1800" b="0" dirty="0"/>
                        <a:t>Barley </a:t>
                      </a:r>
                      <a:r>
                        <a:rPr lang="en-US" sz="1800" b="0" i="1" dirty="0"/>
                        <a:t>(</a:t>
                      </a:r>
                      <a:r>
                        <a:rPr lang="en-US" sz="1800" b="0" i="1" dirty="0" err="1"/>
                        <a:t>Hordeum</a:t>
                      </a:r>
                      <a:r>
                        <a:rPr lang="en-US" sz="1800" b="0" i="1" dirty="0"/>
                        <a:t> vulgare) </a:t>
                      </a:r>
                    </a:p>
                    <a:p>
                      <a:pPr marL="342900" indent="-342900" algn="l">
                        <a:lnSpc>
                          <a:spcPct val="200000"/>
                        </a:lnSpc>
                        <a:buFont typeface="+mj-lt"/>
                        <a:buAutoNum type="arabicPeriod"/>
                      </a:pPr>
                      <a:r>
                        <a:rPr lang="en-US" sz="1800" b="0" dirty="0"/>
                        <a:t>Oats </a:t>
                      </a:r>
                      <a:r>
                        <a:rPr lang="en-US" sz="1800" b="0" i="1" dirty="0"/>
                        <a:t>(</a:t>
                      </a:r>
                      <a:r>
                        <a:rPr lang="en-US" sz="1800" b="0" i="1" dirty="0" err="1"/>
                        <a:t>Avena</a:t>
                      </a:r>
                      <a:r>
                        <a:rPr lang="en-US" sz="1800" b="0" i="1" dirty="0"/>
                        <a:t> sativa/</a:t>
                      </a:r>
                      <a:r>
                        <a:rPr lang="en-US" sz="1800" b="0" i="1" dirty="0" err="1"/>
                        <a:t>fatua</a:t>
                      </a:r>
                      <a:r>
                        <a:rPr lang="en-US" sz="1800" b="0" i="1" dirty="0"/>
                        <a:t>)</a:t>
                      </a:r>
                    </a:p>
                    <a:p>
                      <a:pPr marL="342900" indent="-342900" algn="l">
                        <a:lnSpc>
                          <a:spcPct val="200000"/>
                        </a:lnSpc>
                        <a:buFont typeface="+mj-lt"/>
                        <a:buAutoNum type="arabicPeriod"/>
                      </a:pPr>
                      <a:r>
                        <a:rPr lang="en-US" sz="1800" b="0" dirty="0"/>
                        <a:t> Rice </a:t>
                      </a:r>
                      <a:r>
                        <a:rPr lang="en-US" sz="1800" b="0" i="1" dirty="0"/>
                        <a:t>(Oryza sativa)</a:t>
                      </a:r>
                    </a:p>
                    <a:p>
                      <a:pPr marL="342900" indent="-342900" algn="l">
                        <a:lnSpc>
                          <a:spcPct val="200000"/>
                        </a:lnSpc>
                        <a:buFont typeface="+mj-lt"/>
                        <a:buAutoNum type="arabicPeriod"/>
                      </a:pPr>
                      <a:r>
                        <a:rPr lang="en-US" sz="1800" b="0" dirty="0"/>
                        <a:t> Maize </a:t>
                      </a:r>
                      <a:r>
                        <a:rPr lang="en-US" sz="1800" b="0" i="1" dirty="0"/>
                        <a:t>(</a:t>
                      </a:r>
                      <a:r>
                        <a:rPr lang="en-US" sz="1800" b="0" i="1" dirty="0" err="1"/>
                        <a:t>Zea</a:t>
                      </a:r>
                      <a:r>
                        <a:rPr lang="en-US" sz="1800" b="0" i="1" dirty="0"/>
                        <a:t> mays) </a:t>
                      </a:r>
                    </a:p>
                    <a:p>
                      <a:pPr marL="342900" indent="-342900" algn="l">
                        <a:lnSpc>
                          <a:spcPct val="200000"/>
                        </a:lnSpc>
                        <a:buFont typeface="+mj-lt"/>
                        <a:buAutoNum type="arabicPeriod"/>
                      </a:pPr>
                      <a:r>
                        <a:rPr lang="en-US" sz="1800" b="0" dirty="0"/>
                        <a:t>Sorghum </a:t>
                      </a:r>
                      <a:r>
                        <a:rPr lang="en-US" sz="1800" b="0" i="1" dirty="0"/>
                        <a:t>(Sorghum bicolor)</a:t>
                      </a:r>
                    </a:p>
                    <a:p>
                      <a:pPr marL="342900" indent="-342900" algn="l">
                        <a:lnSpc>
                          <a:spcPct val="200000"/>
                        </a:lnSpc>
                        <a:buFont typeface="+mj-lt"/>
                        <a:buAutoNum type="arabicPeriod"/>
                      </a:pPr>
                      <a:r>
                        <a:rPr lang="en-US" sz="1800" b="0" dirty="0"/>
                        <a:t> Millets </a:t>
                      </a:r>
                      <a:r>
                        <a:rPr lang="en-US" sz="1800" b="0" i="1" dirty="0"/>
                        <a:t>(</a:t>
                      </a:r>
                      <a:r>
                        <a:rPr lang="en-US" sz="1800" b="0" i="1" dirty="0" err="1"/>
                        <a:t>Pennisetum</a:t>
                      </a:r>
                      <a:r>
                        <a:rPr lang="en-US" sz="1800" b="0" i="1" dirty="0"/>
                        <a:t> </a:t>
                      </a:r>
                      <a:r>
                        <a:rPr lang="en-US" sz="1800" b="0" i="1" dirty="0" err="1"/>
                        <a:t>glaucum</a:t>
                      </a:r>
                      <a:r>
                        <a:rPr lang="en-US" sz="1800" b="0" dirty="0"/>
                        <a:t>)/related spp.</a:t>
                      </a:r>
                    </a:p>
                    <a:p>
                      <a:pPr marL="342900" indent="-342900" algn="l">
                        <a:lnSpc>
                          <a:spcPct val="200000"/>
                        </a:lnSpc>
                        <a:buFont typeface="+mj-lt"/>
                        <a:buAutoNum type="arabicPeriod"/>
                      </a:pPr>
                      <a:r>
                        <a:rPr lang="en-US" sz="1800" b="0" dirty="0"/>
                        <a:t> Buckwheat (Fagopyrum )</a:t>
                      </a:r>
                      <a:r>
                        <a:rPr lang="en-US" sz="1800" b="0" dirty="0" err="1"/>
                        <a:t>esculentum</a:t>
                      </a:r>
                      <a:endParaRPr lang="en-US" sz="1800" b="0" dirty="0"/>
                    </a:p>
                  </a:txBody>
                  <a:tcPr/>
                </a:tc>
                <a:tc>
                  <a:txBody>
                    <a:bodyPr/>
                    <a:lstStyle/>
                    <a:p>
                      <a:pPr algn="ctr"/>
                      <a:endParaRPr lang="en-US" dirty="0"/>
                    </a:p>
                    <a:p>
                      <a:pPr algn="ctr"/>
                      <a:endParaRPr lang="en-US" dirty="0"/>
                    </a:p>
                    <a:p>
                      <a:pPr algn="ctr"/>
                      <a:r>
                        <a:rPr lang="en-US" dirty="0"/>
                        <a:t>2,767 </a:t>
                      </a:r>
                    </a:p>
                    <a:p>
                      <a:pPr algn="ctr"/>
                      <a:endParaRPr lang="en-US" dirty="0"/>
                    </a:p>
                    <a:p>
                      <a:pPr algn="ctr"/>
                      <a:r>
                        <a:rPr lang="en-US" dirty="0"/>
                        <a:t>207</a:t>
                      </a:r>
                    </a:p>
                    <a:p>
                      <a:pPr algn="ctr"/>
                      <a:endParaRPr lang="en-US" dirty="0"/>
                    </a:p>
                    <a:p>
                      <a:pPr algn="ctr"/>
                      <a:r>
                        <a:rPr lang="en-US" dirty="0"/>
                        <a:t>130 </a:t>
                      </a:r>
                    </a:p>
                    <a:p>
                      <a:pPr algn="ctr"/>
                      <a:endParaRPr lang="en-US" dirty="0"/>
                    </a:p>
                    <a:p>
                      <a:pPr algn="ctr"/>
                      <a:r>
                        <a:rPr lang="en-US" dirty="0"/>
                        <a:t>1,274</a:t>
                      </a:r>
                    </a:p>
                    <a:p>
                      <a:pPr algn="ctr"/>
                      <a:endParaRPr lang="en-US" dirty="0"/>
                    </a:p>
                    <a:p>
                      <a:pPr algn="ctr"/>
                      <a:r>
                        <a:rPr lang="en-US" dirty="0"/>
                        <a:t> 540</a:t>
                      </a:r>
                    </a:p>
                    <a:p>
                      <a:pPr algn="ctr"/>
                      <a:endParaRPr lang="en-US" dirty="0"/>
                    </a:p>
                    <a:p>
                      <a:pPr algn="ctr"/>
                      <a:r>
                        <a:rPr lang="en-US" dirty="0"/>
                        <a:t> 2,957</a:t>
                      </a:r>
                    </a:p>
                    <a:p>
                      <a:pPr algn="ctr"/>
                      <a:endParaRPr lang="en-US" dirty="0"/>
                    </a:p>
                    <a:p>
                      <a:pPr algn="ctr"/>
                      <a:r>
                        <a:rPr lang="en-US" dirty="0"/>
                        <a:t> 545</a:t>
                      </a:r>
                    </a:p>
                    <a:p>
                      <a:pPr algn="ctr"/>
                      <a:endParaRPr lang="en-US" dirty="0"/>
                    </a:p>
                    <a:p>
                      <a:pPr algn="ctr"/>
                      <a:r>
                        <a:rPr lang="en-US" dirty="0"/>
                        <a:t> 866</a:t>
                      </a:r>
                    </a:p>
                    <a:p>
                      <a:pPr algn="ctr"/>
                      <a:endParaRPr lang="en-US" dirty="0"/>
                    </a:p>
                    <a:p>
                      <a:pPr algn="ctr"/>
                      <a:r>
                        <a:rPr lang="en-US" dirty="0"/>
                        <a:t> 1,007</a:t>
                      </a:r>
                    </a:p>
                    <a:p>
                      <a:pPr algn="ctr"/>
                      <a:endParaRPr lang="en-US" dirty="0"/>
                    </a:p>
                    <a:p>
                      <a:pPr algn="ctr"/>
                      <a:r>
                        <a:rPr lang="en-US" dirty="0"/>
                        <a:t> 19</a:t>
                      </a:r>
                    </a:p>
                  </a:txBody>
                  <a:tcPr/>
                </a:tc>
                <a:tc>
                  <a:txBody>
                    <a:bodyPr/>
                    <a:lstStyle/>
                    <a:p>
                      <a:pPr algn="ctr"/>
                      <a:r>
                        <a:rPr lang="en-US" b="1" dirty="0"/>
                        <a:t>10312</a:t>
                      </a:r>
                    </a:p>
                  </a:txBody>
                  <a:tcPr/>
                </a:tc>
                <a:extLst>
                  <a:ext uri="{0D108BD9-81ED-4DB2-BD59-A6C34878D82A}">
                    <a16:rowId xmlns:a16="http://schemas.microsoft.com/office/drawing/2014/main" val="2453197093"/>
                  </a:ext>
                </a:extLst>
              </a:tr>
            </a:tbl>
          </a:graphicData>
        </a:graphic>
      </p:graphicFrame>
    </p:spTree>
    <p:extLst>
      <p:ext uri="{BB962C8B-B14F-4D97-AF65-F5344CB8AC3E}">
        <p14:creationId xmlns:p14="http://schemas.microsoft.com/office/powerpoint/2010/main" val="114954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r>
              <a:rPr lang="en-US" sz="2400" dirty="0"/>
              <a:t>To promote the use of genetic resources biotechnology</a:t>
            </a:r>
          </a:p>
          <a:p>
            <a:pPr>
              <a:lnSpc>
                <a:spcPct val="300000"/>
              </a:lnSpc>
            </a:pPr>
            <a:r>
              <a:rPr lang="en-US" sz="2400" dirty="0"/>
              <a:t> To conserve genetic diversity</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282773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3" name="Table 6">
            <a:extLst>
              <a:ext uri="{FF2B5EF4-FFF2-40B4-BE49-F238E27FC236}">
                <a16:creationId xmlns:a16="http://schemas.microsoft.com/office/drawing/2014/main" id="{02CEC4D6-667B-4554-98FB-9CF3F1C4E3A7}"/>
              </a:ext>
            </a:extLst>
          </p:cNvPr>
          <p:cNvGraphicFramePr>
            <a:graphicFrameLocks noGrp="1"/>
          </p:cNvGraphicFramePr>
          <p:nvPr>
            <p:ph idx="1"/>
            <p:extLst>
              <p:ext uri="{D42A27DB-BD31-4B8C-83A1-F6EECF244321}">
                <p14:modId xmlns:p14="http://schemas.microsoft.com/office/powerpoint/2010/main" val="1751633144"/>
              </p:ext>
            </p:extLst>
          </p:nvPr>
        </p:nvGraphicFramePr>
        <p:xfrm>
          <a:off x="0" y="13252"/>
          <a:ext cx="12192000" cy="6855660"/>
        </p:xfrm>
        <a:graphic>
          <a:graphicData uri="http://schemas.openxmlformats.org/drawingml/2006/table">
            <a:tbl>
              <a:tblPr firstRow="1" bandRow="1">
                <a:tableStyleId>{5C22544A-7EE6-4342-B048-85BDC9FD1C3A}</a:tableStyleId>
              </a:tblPr>
              <a:tblGrid>
                <a:gridCol w="6546574">
                  <a:extLst>
                    <a:ext uri="{9D8B030D-6E8A-4147-A177-3AD203B41FA5}">
                      <a16:colId xmlns:a16="http://schemas.microsoft.com/office/drawing/2014/main" val="132364119"/>
                    </a:ext>
                  </a:extLst>
                </a:gridCol>
                <a:gridCol w="2994991">
                  <a:extLst>
                    <a:ext uri="{9D8B030D-6E8A-4147-A177-3AD203B41FA5}">
                      <a16:colId xmlns:a16="http://schemas.microsoft.com/office/drawing/2014/main" val="4105849518"/>
                    </a:ext>
                  </a:extLst>
                </a:gridCol>
                <a:gridCol w="2650435">
                  <a:extLst>
                    <a:ext uri="{9D8B030D-6E8A-4147-A177-3AD203B41FA5}">
                      <a16:colId xmlns:a16="http://schemas.microsoft.com/office/drawing/2014/main" val="3565015441"/>
                    </a:ext>
                  </a:extLst>
                </a:gridCol>
              </a:tblGrid>
              <a:tr h="764295">
                <a:tc>
                  <a:txBody>
                    <a:bodyPr/>
                    <a:lstStyle/>
                    <a:p>
                      <a:pPr algn="ctr"/>
                      <a:endParaRPr lang="en-US" dirty="0"/>
                    </a:p>
                    <a:p>
                      <a:pPr algn="ctr"/>
                      <a:r>
                        <a:rPr lang="en-US" dirty="0"/>
                        <a:t>Food Legumes</a:t>
                      </a:r>
                    </a:p>
                  </a:txBody>
                  <a:tcPr/>
                </a:tc>
                <a:tc>
                  <a:txBody>
                    <a:bodyPr/>
                    <a:lstStyle/>
                    <a:p>
                      <a:pPr algn="ctr"/>
                      <a:endParaRPr lang="en-US" dirty="0"/>
                    </a:p>
                    <a:p>
                      <a:pPr algn="ctr"/>
                      <a:r>
                        <a:rPr lang="en-US" dirty="0"/>
                        <a:t>Accessions</a:t>
                      </a:r>
                    </a:p>
                  </a:txBody>
                  <a:tcPr/>
                </a:tc>
                <a:tc>
                  <a:txBody>
                    <a:bodyPr/>
                    <a:lstStyle/>
                    <a:p>
                      <a:pPr algn="ctr"/>
                      <a:endParaRPr lang="en-US" dirty="0"/>
                    </a:p>
                    <a:p>
                      <a:pPr algn="ctr"/>
                      <a:r>
                        <a:rPr lang="en-US" dirty="0"/>
                        <a:t>Total</a:t>
                      </a:r>
                    </a:p>
                  </a:txBody>
                  <a:tcPr/>
                </a:tc>
                <a:extLst>
                  <a:ext uri="{0D108BD9-81ED-4DB2-BD59-A6C34878D82A}">
                    <a16:rowId xmlns:a16="http://schemas.microsoft.com/office/drawing/2014/main" val="318439121"/>
                  </a:ext>
                </a:extLst>
              </a:tr>
              <a:tr h="6080453">
                <a:tc>
                  <a:txBody>
                    <a:bodyPr/>
                    <a:lstStyle/>
                    <a:p>
                      <a:pPr marL="342900" indent="-342900" algn="l">
                        <a:lnSpc>
                          <a:spcPct val="200000"/>
                        </a:lnSpc>
                        <a:buFont typeface="+mj-lt"/>
                        <a:buAutoNum type="arabicPeriod"/>
                      </a:pPr>
                      <a:r>
                        <a:rPr lang="en-US" sz="2000" dirty="0"/>
                        <a:t>Chickpea (</a:t>
                      </a:r>
                      <a:r>
                        <a:rPr lang="en-US" sz="2000" dirty="0" err="1"/>
                        <a:t>Cicer</a:t>
                      </a:r>
                      <a:r>
                        <a:rPr lang="en-US" sz="2000" dirty="0"/>
                        <a:t> arietinum)</a:t>
                      </a:r>
                    </a:p>
                    <a:p>
                      <a:pPr marL="342900" indent="-342900" algn="l">
                        <a:lnSpc>
                          <a:spcPct val="200000"/>
                        </a:lnSpc>
                        <a:buFont typeface="+mj-lt"/>
                        <a:buAutoNum type="arabicPeriod"/>
                      </a:pPr>
                      <a:r>
                        <a:rPr lang="en-US" sz="2000" dirty="0"/>
                        <a:t> Chickpea (wild </a:t>
                      </a:r>
                      <a:r>
                        <a:rPr lang="en-US" sz="2000" dirty="0" err="1"/>
                        <a:t>cicer</a:t>
                      </a:r>
                      <a:r>
                        <a:rPr lang="en-US" sz="2000" dirty="0"/>
                        <a:t>)</a:t>
                      </a:r>
                    </a:p>
                    <a:p>
                      <a:pPr marL="342900" indent="-342900" algn="l">
                        <a:lnSpc>
                          <a:spcPct val="200000"/>
                        </a:lnSpc>
                        <a:buFont typeface="+mj-lt"/>
                        <a:buAutoNum type="arabicPeriod"/>
                      </a:pPr>
                      <a:r>
                        <a:rPr lang="en-US" sz="2000" dirty="0"/>
                        <a:t> Lentil (Lens </a:t>
                      </a:r>
                      <a:r>
                        <a:rPr lang="en-US" sz="2000" dirty="0" err="1"/>
                        <a:t>culinaris</a:t>
                      </a:r>
                      <a:r>
                        <a:rPr lang="en-US" sz="2000" dirty="0"/>
                        <a:t>)/its wild relatives</a:t>
                      </a:r>
                    </a:p>
                    <a:p>
                      <a:pPr marL="342900" indent="-342900" algn="l">
                        <a:lnSpc>
                          <a:spcPct val="200000"/>
                        </a:lnSpc>
                        <a:buFont typeface="+mj-lt"/>
                        <a:buAutoNum type="arabicPeriod"/>
                      </a:pPr>
                      <a:r>
                        <a:rPr lang="en-US" sz="2000" dirty="0"/>
                        <a:t> </a:t>
                      </a:r>
                      <a:r>
                        <a:rPr lang="en-US" sz="2000" dirty="0" err="1"/>
                        <a:t>Mungbean</a:t>
                      </a:r>
                      <a:r>
                        <a:rPr lang="en-US" sz="2000" dirty="0"/>
                        <a:t> (Vigna radiata)</a:t>
                      </a:r>
                    </a:p>
                    <a:p>
                      <a:pPr marL="342900" indent="-342900" algn="l">
                        <a:lnSpc>
                          <a:spcPct val="200000"/>
                        </a:lnSpc>
                        <a:buFont typeface="+mj-lt"/>
                        <a:buAutoNum type="arabicPeriod"/>
                      </a:pPr>
                      <a:r>
                        <a:rPr lang="en-US" sz="2000" dirty="0"/>
                        <a:t> </a:t>
                      </a:r>
                      <a:r>
                        <a:rPr lang="en-US" sz="2000" dirty="0" err="1"/>
                        <a:t>Mashbean</a:t>
                      </a:r>
                      <a:r>
                        <a:rPr lang="en-US" sz="2000" dirty="0"/>
                        <a:t> (Vigna mungo)</a:t>
                      </a:r>
                    </a:p>
                    <a:p>
                      <a:pPr marL="342900" indent="-342900" algn="l">
                        <a:lnSpc>
                          <a:spcPct val="200000"/>
                        </a:lnSpc>
                        <a:buFont typeface="+mj-lt"/>
                        <a:buAutoNum type="arabicPeriod"/>
                      </a:pPr>
                      <a:r>
                        <a:rPr lang="en-US" sz="2000" dirty="0"/>
                        <a:t> Cowpea (Vigna </a:t>
                      </a:r>
                      <a:r>
                        <a:rPr lang="en-US" sz="2000" dirty="0" err="1"/>
                        <a:t>unguiculata</a:t>
                      </a:r>
                      <a:r>
                        <a:rPr lang="en-US" sz="2000" dirty="0"/>
                        <a:t>)</a:t>
                      </a:r>
                    </a:p>
                    <a:p>
                      <a:pPr marL="342900" indent="-342900" algn="l">
                        <a:lnSpc>
                          <a:spcPct val="200000"/>
                        </a:lnSpc>
                        <a:buFont typeface="+mj-lt"/>
                        <a:buAutoNum type="arabicPeriod"/>
                      </a:pPr>
                      <a:r>
                        <a:rPr lang="en-US" sz="2000" dirty="0"/>
                        <a:t> </a:t>
                      </a:r>
                      <a:r>
                        <a:rPr lang="en-US" sz="2000" dirty="0" err="1"/>
                        <a:t>Lobia</a:t>
                      </a:r>
                      <a:r>
                        <a:rPr lang="en-US" sz="2000" dirty="0"/>
                        <a:t> (Phaseolus vulgaris)</a:t>
                      </a:r>
                    </a:p>
                    <a:p>
                      <a:pPr marL="342900" indent="-342900" algn="l">
                        <a:lnSpc>
                          <a:spcPct val="200000"/>
                        </a:lnSpc>
                        <a:buFont typeface="+mj-lt"/>
                        <a:buAutoNum type="arabicPeriod"/>
                      </a:pPr>
                      <a:r>
                        <a:rPr lang="en-US" sz="2000" dirty="0"/>
                        <a:t> </a:t>
                      </a:r>
                      <a:r>
                        <a:rPr lang="en-US" sz="2000" dirty="0" err="1"/>
                        <a:t>Vicia</a:t>
                      </a:r>
                      <a:r>
                        <a:rPr lang="en-US" sz="2000" dirty="0"/>
                        <a:t> species</a:t>
                      </a:r>
                    </a:p>
                    <a:p>
                      <a:pPr marL="342900" indent="-342900" algn="l">
                        <a:lnSpc>
                          <a:spcPct val="200000"/>
                        </a:lnSpc>
                        <a:buFont typeface="+mj-lt"/>
                        <a:buAutoNum type="arabicPeriod"/>
                      </a:pPr>
                      <a:r>
                        <a:rPr lang="en-US" sz="2000" dirty="0"/>
                        <a:t> Moth (Vigna </a:t>
                      </a:r>
                      <a:r>
                        <a:rPr lang="en-US" sz="2000" dirty="0" err="1"/>
                        <a:t>acontifolia</a:t>
                      </a:r>
                      <a:r>
                        <a:rPr lang="en-US" sz="2000" dirty="0"/>
                        <a:t>) </a:t>
                      </a:r>
                    </a:p>
                    <a:p>
                      <a:pPr marL="342900" indent="-342900" algn="l">
                        <a:lnSpc>
                          <a:spcPct val="200000"/>
                        </a:lnSpc>
                        <a:buFont typeface="+mj-lt"/>
                        <a:buAutoNum type="arabicPeriod"/>
                      </a:pPr>
                      <a:r>
                        <a:rPr lang="en-US" sz="2000" dirty="0" err="1"/>
                        <a:t>Matri</a:t>
                      </a:r>
                      <a:r>
                        <a:rPr lang="en-US" sz="2000" dirty="0"/>
                        <a:t> (</a:t>
                      </a:r>
                      <a:r>
                        <a:rPr lang="en-US" sz="2000" dirty="0" err="1"/>
                        <a:t>Lathyrus</a:t>
                      </a:r>
                      <a:r>
                        <a:rPr lang="en-US" sz="2000" dirty="0"/>
                        <a:t> </a:t>
                      </a:r>
                      <a:r>
                        <a:rPr lang="en-US" sz="2000" dirty="0" err="1"/>
                        <a:t>speceis</a:t>
                      </a:r>
                      <a:r>
                        <a:rPr lang="en-US" sz="2000" dirty="0"/>
                        <a:t>)</a:t>
                      </a:r>
                    </a:p>
                  </a:txBody>
                  <a:tcPr/>
                </a:tc>
                <a:tc>
                  <a:txBody>
                    <a:bodyPr/>
                    <a:lstStyle/>
                    <a:p>
                      <a:pPr algn="ctr">
                        <a:lnSpc>
                          <a:spcPct val="200000"/>
                        </a:lnSpc>
                      </a:pPr>
                      <a:r>
                        <a:rPr lang="en-US" dirty="0"/>
                        <a:t>2,243</a:t>
                      </a:r>
                    </a:p>
                    <a:p>
                      <a:pPr algn="ctr">
                        <a:lnSpc>
                          <a:spcPct val="200000"/>
                        </a:lnSpc>
                      </a:pPr>
                      <a:r>
                        <a:rPr lang="en-US" dirty="0"/>
                        <a:t> 90 </a:t>
                      </a:r>
                    </a:p>
                    <a:p>
                      <a:pPr algn="ctr">
                        <a:lnSpc>
                          <a:spcPct val="200000"/>
                        </a:lnSpc>
                      </a:pPr>
                      <a:r>
                        <a:rPr lang="en-US" dirty="0"/>
                        <a:t>808 </a:t>
                      </a:r>
                    </a:p>
                    <a:p>
                      <a:pPr algn="ctr">
                        <a:lnSpc>
                          <a:spcPct val="200000"/>
                        </a:lnSpc>
                      </a:pPr>
                      <a:r>
                        <a:rPr lang="en-US" dirty="0"/>
                        <a:t>643 </a:t>
                      </a:r>
                    </a:p>
                    <a:p>
                      <a:pPr algn="ctr">
                        <a:lnSpc>
                          <a:spcPct val="200000"/>
                        </a:lnSpc>
                      </a:pPr>
                      <a:r>
                        <a:rPr lang="en-US" dirty="0"/>
                        <a:t>799 </a:t>
                      </a:r>
                    </a:p>
                    <a:p>
                      <a:pPr algn="ctr">
                        <a:lnSpc>
                          <a:spcPct val="200000"/>
                        </a:lnSpc>
                      </a:pPr>
                      <a:r>
                        <a:rPr lang="en-US" dirty="0"/>
                        <a:t>212 </a:t>
                      </a:r>
                    </a:p>
                    <a:p>
                      <a:pPr algn="ctr">
                        <a:lnSpc>
                          <a:spcPct val="200000"/>
                        </a:lnSpc>
                      </a:pPr>
                      <a:r>
                        <a:rPr lang="en-US" dirty="0"/>
                        <a:t>109</a:t>
                      </a:r>
                    </a:p>
                    <a:p>
                      <a:pPr algn="ctr">
                        <a:lnSpc>
                          <a:spcPct val="200000"/>
                        </a:lnSpc>
                      </a:pPr>
                      <a:r>
                        <a:rPr lang="en-US" dirty="0"/>
                        <a:t>172 </a:t>
                      </a:r>
                    </a:p>
                    <a:p>
                      <a:pPr algn="ctr">
                        <a:lnSpc>
                          <a:spcPct val="200000"/>
                        </a:lnSpc>
                      </a:pPr>
                      <a:r>
                        <a:rPr lang="en-US" dirty="0"/>
                        <a:t>66 </a:t>
                      </a:r>
                    </a:p>
                    <a:p>
                      <a:pPr algn="ctr">
                        <a:lnSpc>
                          <a:spcPct val="200000"/>
                        </a:lnSpc>
                      </a:pPr>
                      <a:r>
                        <a:rPr lang="en-US" dirty="0"/>
                        <a:t>148</a:t>
                      </a:r>
                    </a:p>
                  </a:txBody>
                  <a:tcPr/>
                </a:tc>
                <a:tc>
                  <a:txBody>
                    <a:bodyPr/>
                    <a:lstStyle/>
                    <a:p>
                      <a:pPr algn="ctr"/>
                      <a:r>
                        <a:rPr lang="en-US" b="1" dirty="0"/>
                        <a:t>5,290</a:t>
                      </a:r>
                    </a:p>
                  </a:txBody>
                  <a:tcPr/>
                </a:tc>
                <a:extLst>
                  <a:ext uri="{0D108BD9-81ED-4DB2-BD59-A6C34878D82A}">
                    <a16:rowId xmlns:a16="http://schemas.microsoft.com/office/drawing/2014/main" val="2639671278"/>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306368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3" name="Table 6">
            <a:extLst>
              <a:ext uri="{FF2B5EF4-FFF2-40B4-BE49-F238E27FC236}">
                <a16:creationId xmlns:a16="http://schemas.microsoft.com/office/drawing/2014/main" id="{7883928D-B7E3-4544-905C-48AEF1BE9C27}"/>
              </a:ext>
            </a:extLst>
          </p:cNvPr>
          <p:cNvGraphicFramePr>
            <a:graphicFrameLocks noGrp="1"/>
          </p:cNvGraphicFramePr>
          <p:nvPr>
            <p:ph idx="1"/>
            <p:extLst>
              <p:ext uri="{D42A27DB-BD31-4B8C-83A1-F6EECF244321}">
                <p14:modId xmlns:p14="http://schemas.microsoft.com/office/powerpoint/2010/main" val="1336280257"/>
              </p:ext>
            </p:extLst>
          </p:nvPr>
        </p:nvGraphicFramePr>
        <p:xfrm>
          <a:off x="0" y="-7256"/>
          <a:ext cx="12192000" cy="686525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499387"/>
                    </a:ext>
                  </a:extLst>
                </a:gridCol>
                <a:gridCol w="4064000">
                  <a:extLst>
                    <a:ext uri="{9D8B030D-6E8A-4147-A177-3AD203B41FA5}">
                      <a16:colId xmlns:a16="http://schemas.microsoft.com/office/drawing/2014/main" val="3228678399"/>
                    </a:ext>
                  </a:extLst>
                </a:gridCol>
                <a:gridCol w="4064000">
                  <a:extLst>
                    <a:ext uri="{9D8B030D-6E8A-4147-A177-3AD203B41FA5}">
                      <a16:colId xmlns:a16="http://schemas.microsoft.com/office/drawing/2014/main" val="1281518160"/>
                    </a:ext>
                  </a:extLst>
                </a:gridCol>
              </a:tblGrid>
              <a:tr h="696631">
                <a:tc>
                  <a:txBody>
                    <a:bodyPr/>
                    <a:lstStyle/>
                    <a:p>
                      <a:pPr algn="ctr"/>
                      <a:endParaRPr lang="en-US" dirty="0"/>
                    </a:p>
                    <a:p>
                      <a:pPr algn="ctr"/>
                      <a:r>
                        <a:rPr lang="en-US" dirty="0"/>
                        <a:t>Oil Seeds</a:t>
                      </a:r>
                    </a:p>
                  </a:txBody>
                  <a:tcPr/>
                </a:tc>
                <a:tc>
                  <a:txBody>
                    <a:bodyPr/>
                    <a:lstStyle/>
                    <a:p>
                      <a:pPr algn="ctr"/>
                      <a:endParaRPr lang="en-US" dirty="0"/>
                    </a:p>
                    <a:p>
                      <a:pPr algn="ctr"/>
                      <a:r>
                        <a:rPr lang="en-US" dirty="0"/>
                        <a:t>Accessions</a:t>
                      </a:r>
                    </a:p>
                  </a:txBody>
                  <a:tcPr/>
                </a:tc>
                <a:tc>
                  <a:txBody>
                    <a:bodyPr/>
                    <a:lstStyle/>
                    <a:p>
                      <a:pPr algn="ctr"/>
                      <a:endParaRPr lang="en-US" dirty="0"/>
                    </a:p>
                    <a:p>
                      <a:pPr algn="ctr"/>
                      <a:r>
                        <a:rPr lang="en-US" dirty="0"/>
                        <a:t>Total</a:t>
                      </a:r>
                    </a:p>
                  </a:txBody>
                  <a:tcPr/>
                </a:tc>
                <a:extLst>
                  <a:ext uri="{0D108BD9-81ED-4DB2-BD59-A6C34878D82A}">
                    <a16:rowId xmlns:a16="http://schemas.microsoft.com/office/drawing/2014/main" val="3692995082"/>
                  </a:ext>
                </a:extLst>
              </a:tr>
              <a:tr h="6168625">
                <a:tc>
                  <a:txBody>
                    <a:bodyPr/>
                    <a:lstStyle/>
                    <a:p>
                      <a:pPr>
                        <a:lnSpc>
                          <a:spcPct val="300000"/>
                        </a:lnSpc>
                      </a:pPr>
                      <a:r>
                        <a:rPr lang="en-US" sz="1800" dirty="0"/>
                        <a:t>Oilseed brassica</a:t>
                      </a:r>
                    </a:p>
                    <a:p>
                      <a:pPr>
                        <a:lnSpc>
                          <a:spcPct val="300000"/>
                        </a:lnSpc>
                      </a:pPr>
                      <a:r>
                        <a:rPr lang="en-US" sz="1800" dirty="0"/>
                        <a:t>Groundnut (Arachis </a:t>
                      </a:r>
                      <a:r>
                        <a:rPr lang="en-US" sz="1800" dirty="0" err="1"/>
                        <a:t>hypogaea</a:t>
                      </a:r>
                      <a:r>
                        <a:rPr lang="en-US" sz="1800" dirty="0"/>
                        <a:t>) Soybean (Glycine max)</a:t>
                      </a:r>
                    </a:p>
                    <a:p>
                      <a:pPr>
                        <a:lnSpc>
                          <a:spcPct val="300000"/>
                        </a:lnSpc>
                      </a:pPr>
                      <a:r>
                        <a:rPr lang="en-US" sz="1800" dirty="0"/>
                        <a:t>Sunflower (Helianthus </a:t>
                      </a:r>
                      <a:r>
                        <a:rPr lang="en-US" sz="1800" dirty="0" err="1"/>
                        <a:t>annuus</a:t>
                      </a:r>
                      <a:r>
                        <a:rPr lang="en-US" sz="1800" dirty="0"/>
                        <a:t>) Safflower (</a:t>
                      </a:r>
                      <a:r>
                        <a:rPr lang="en-US" sz="1800" dirty="0" err="1"/>
                        <a:t>Carthamus</a:t>
                      </a:r>
                      <a:r>
                        <a:rPr lang="en-US" sz="1800" dirty="0"/>
                        <a:t> </a:t>
                      </a:r>
                      <a:r>
                        <a:rPr lang="en-US" sz="1800" dirty="0" err="1"/>
                        <a:t>Tinctorius</a:t>
                      </a:r>
                      <a:r>
                        <a:rPr lang="en-US" sz="1800" dirty="0"/>
                        <a:t>) Sesame (Sesamum </a:t>
                      </a:r>
                      <a:r>
                        <a:rPr lang="en-US" sz="1800" dirty="0" err="1"/>
                        <a:t>indicum</a:t>
                      </a:r>
                      <a:r>
                        <a:rPr lang="en-US" sz="1800" dirty="0"/>
                        <a:t>) Cotton (Gossypium </a:t>
                      </a:r>
                      <a:r>
                        <a:rPr lang="en-US" sz="1800" dirty="0" err="1"/>
                        <a:t>hirsutum</a:t>
                      </a:r>
                      <a:r>
                        <a:rPr lang="en-US" sz="1800" dirty="0"/>
                        <a:t>)</a:t>
                      </a:r>
                    </a:p>
                  </a:txBody>
                  <a:tcPr/>
                </a:tc>
                <a:tc>
                  <a:txBody>
                    <a:bodyPr/>
                    <a:lstStyle/>
                    <a:p>
                      <a:pPr algn="ctr">
                        <a:lnSpc>
                          <a:spcPct val="300000"/>
                        </a:lnSpc>
                      </a:pPr>
                      <a:r>
                        <a:rPr lang="en-US" dirty="0"/>
                        <a:t>1,003</a:t>
                      </a:r>
                    </a:p>
                    <a:p>
                      <a:pPr algn="ctr">
                        <a:lnSpc>
                          <a:spcPct val="300000"/>
                        </a:lnSpc>
                      </a:pPr>
                      <a:r>
                        <a:rPr lang="en-US" dirty="0"/>
                        <a:t> 754 </a:t>
                      </a:r>
                    </a:p>
                    <a:p>
                      <a:pPr algn="ctr">
                        <a:lnSpc>
                          <a:spcPct val="300000"/>
                        </a:lnSpc>
                      </a:pPr>
                      <a:r>
                        <a:rPr lang="en-US" dirty="0"/>
                        <a:t>133 </a:t>
                      </a:r>
                    </a:p>
                    <a:p>
                      <a:pPr algn="ctr">
                        <a:lnSpc>
                          <a:spcPct val="300000"/>
                        </a:lnSpc>
                      </a:pPr>
                      <a:r>
                        <a:rPr lang="en-US" dirty="0"/>
                        <a:t>143 </a:t>
                      </a:r>
                    </a:p>
                    <a:p>
                      <a:pPr algn="ctr">
                        <a:lnSpc>
                          <a:spcPct val="300000"/>
                        </a:lnSpc>
                      </a:pPr>
                      <a:r>
                        <a:rPr lang="en-US" dirty="0"/>
                        <a:t>362 </a:t>
                      </a:r>
                    </a:p>
                    <a:p>
                      <a:pPr algn="ctr">
                        <a:lnSpc>
                          <a:spcPct val="300000"/>
                        </a:lnSpc>
                      </a:pPr>
                      <a:r>
                        <a:rPr lang="en-US" dirty="0"/>
                        <a:t>73 </a:t>
                      </a:r>
                    </a:p>
                    <a:p>
                      <a:pPr algn="ctr">
                        <a:lnSpc>
                          <a:spcPct val="300000"/>
                        </a:lnSpc>
                      </a:pPr>
                      <a:r>
                        <a:rPr lang="en-US" dirty="0"/>
                        <a:t>671</a:t>
                      </a:r>
                    </a:p>
                    <a:p>
                      <a:endParaRPr lang="en-US" dirty="0"/>
                    </a:p>
                  </a:txBody>
                  <a:tcPr/>
                </a:tc>
                <a:tc>
                  <a:txBody>
                    <a:bodyPr/>
                    <a:lstStyle/>
                    <a:p>
                      <a:pPr algn="ctr"/>
                      <a:r>
                        <a:rPr lang="en-US" b="1" dirty="0"/>
                        <a:t>3,139</a:t>
                      </a:r>
                    </a:p>
                  </a:txBody>
                  <a:tcPr/>
                </a:tc>
                <a:extLst>
                  <a:ext uri="{0D108BD9-81ED-4DB2-BD59-A6C34878D82A}">
                    <a16:rowId xmlns:a16="http://schemas.microsoft.com/office/drawing/2014/main" val="1025636986"/>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606594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3" name="Table 6">
            <a:extLst>
              <a:ext uri="{FF2B5EF4-FFF2-40B4-BE49-F238E27FC236}">
                <a16:creationId xmlns:a16="http://schemas.microsoft.com/office/drawing/2014/main" id="{CBCD49C3-80AD-4F16-AEC3-6F2765DCB0EE}"/>
              </a:ext>
            </a:extLst>
          </p:cNvPr>
          <p:cNvGraphicFramePr>
            <a:graphicFrameLocks noGrp="1"/>
          </p:cNvGraphicFramePr>
          <p:nvPr>
            <p:ph idx="1"/>
            <p:extLst>
              <p:ext uri="{D42A27DB-BD31-4B8C-83A1-F6EECF244321}">
                <p14:modId xmlns:p14="http://schemas.microsoft.com/office/powerpoint/2010/main" val="2523531211"/>
              </p:ext>
            </p:extLst>
          </p:nvPr>
        </p:nvGraphicFramePr>
        <p:xfrm>
          <a:off x="0" y="-7256"/>
          <a:ext cx="12192000" cy="686525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65469686"/>
                    </a:ext>
                  </a:extLst>
                </a:gridCol>
                <a:gridCol w="4064000">
                  <a:extLst>
                    <a:ext uri="{9D8B030D-6E8A-4147-A177-3AD203B41FA5}">
                      <a16:colId xmlns:a16="http://schemas.microsoft.com/office/drawing/2014/main" val="408974733"/>
                    </a:ext>
                  </a:extLst>
                </a:gridCol>
                <a:gridCol w="4064000">
                  <a:extLst>
                    <a:ext uri="{9D8B030D-6E8A-4147-A177-3AD203B41FA5}">
                      <a16:colId xmlns:a16="http://schemas.microsoft.com/office/drawing/2014/main" val="3554338045"/>
                    </a:ext>
                  </a:extLst>
                </a:gridCol>
              </a:tblGrid>
              <a:tr h="712403">
                <a:tc>
                  <a:txBody>
                    <a:bodyPr/>
                    <a:lstStyle/>
                    <a:p>
                      <a:pPr algn="ctr"/>
                      <a:endParaRPr lang="en-US" dirty="0"/>
                    </a:p>
                    <a:p>
                      <a:pPr algn="ctr"/>
                      <a:r>
                        <a:rPr lang="en-US" dirty="0"/>
                        <a:t>Others</a:t>
                      </a:r>
                    </a:p>
                  </a:txBody>
                  <a:tcPr/>
                </a:tc>
                <a:tc>
                  <a:txBody>
                    <a:bodyPr/>
                    <a:lstStyle/>
                    <a:p>
                      <a:pPr algn="ctr"/>
                      <a:endParaRPr lang="en-US" dirty="0"/>
                    </a:p>
                    <a:p>
                      <a:pPr algn="ctr"/>
                      <a:r>
                        <a:rPr lang="en-US" dirty="0"/>
                        <a:t>Accessions</a:t>
                      </a:r>
                    </a:p>
                  </a:txBody>
                  <a:tcPr/>
                </a:tc>
                <a:tc>
                  <a:txBody>
                    <a:bodyPr/>
                    <a:lstStyle/>
                    <a:p>
                      <a:pPr algn="ctr"/>
                      <a:endParaRPr lang="en-US" dirty="0"/>
                    </a:p>
                    <a:p>
                      <a:pPr algn="ctr"/>
                      <a:r>
                        <a:rPr lang="en-US" dirty="0"/>
                        <a:t>Total</a:t>
                      </a:r>
                    </a:p>
                  </a:txBody>
                  <a:tcPr/>
                </a:tc>
                <a:extLst>
                  <a:ext uri="{0D108BD9-81ED-4DB2-BD59-A6C34878D82A}">
                    <a16:rowId xmlns:a16="http://schemas.microsoft.com/office/drawing/2014/main" val="3903251451"/>
                  </a:ext>
                </a:extLst>
              </a:tr>
              <a:tr h="6152853">
                <a:tc>
                  <a:txBody>
                    <a:bodyPr/>
                    <a:lstStyle/>
                    <a:p>
                      <a:pPr marL="342900" indent="-342900">
                        <a:lnSpc>
                          <a:spcPct val="300000"/>
                        </a:lnSpc>
                        <a:buFont typeface="+mj-lt"/>
                        <a:buAutoNum type="arabicPeriod"/>
                      </a:pPr>
                      <a:r>
                        <a:rPr lang="en-US" dirty="0"/>
                        <a:t>Fodder &amp; forages</a:t>
                      </a:r>
                    </a:p>
                    <a:p>
                      <a:pPr marL="342900" indent="-342900">
                        <a:lnSpc>
                          <a:spcPct val="300000"/>
                        </a:lnSpc>
                        <a:buFont typeface="+mj-lt"/>
                        <a:buAutoNum type="arabicPeriod"/>
                      </a:pPr>
                      <a:r>
                        <a:rPr lang="en-US" dirty="0" err="1"/>
                        <a:t>Fibre</a:t>
                      </a:r>
                      <a:r>
                        <a:rPr lang="en-US" dirty="0"/>
                        <a:t> crops</a:t>
                      </a:r>
                    </a:p>
                    <a:p>
                      <a:pPr marL="342900" indent="-342900">
                        <a:lnSpc>
                          <a:spcPct val="300000"/>
                        </a:lnSpc>
                        <a:buFont typeface="+mj-lt"/>
                        <a:buAutoNum type="arabicPeriod"/>
                      </a:pPr>
                      <a:r>
                        <a:rPr lang="en-US" dirty="0"/>
                        <a:t>Vegetables</a:t>
                      </a:r>
                    </a:p>
                    <a:p>
                      <a:pPr marL="342900" indent="-342900">
                        <a:lnSpc>
                          <a:spcPct val="300000"/>
                        </a:lnSpc>
                        <a:buFont typeface="+mj-lt"/>
                        <a:buAutoNum type="arabicPeriod"/>
                      </a:pPr>
                      <a:r>
                        <a:rPr lang="en-US" dirty="0"/>
                        <a:t>Fruits </a:t>
                      </a:r>
                    </a:p>
                    <a:p>
                      <a:pPr marL="342900" indent="-342900">
                        <a:lnSpc>
                          <a:spcPct val="300000"/>
                        </a:lnSpc>
                        <a:buFont typeface="+mj-lt"/>
                        <a:buAutoNum type="arabicPeriod"/>
                      </a:pPr>
                      <a:r>
                        <a:rPr lang="en-US" dirty="0"/>
                        <a:t>Medicinal plants</a:t>
                      </a:r>
                    </a:p>
                  </a:txBody>
                  <a:tcPr/>
                </a:tc>
                <a:tc>
                  <a:txBody>
                    <a:bodyPr/>
                    <a:lstStyle/>
                    <a:p>
                      <a:pPr algn="ctr">
                        <a:lnSpc>
                          <a:spcPct val="300000"/>
                        </a:lnSpc>
                      </a:pPr>
                      <a:r>
                        <a:rPr lang="en-US" dirty="0"/>
                        <a:t>341</a:t>
                      </a:r>
                    </a:p>
                    <a:p>
                      <a:pPr algn="ctr">
                        <a:lnSpc>
                          <a:spcPct val="300000"/>
                        </a:lnSpc>
                      </a:pPr>
                      <a:r>
                        <a:rPr lang="en-US" dirty="0"/>
                        <a:t>357</a:t>
                      </a:r>
                    </a:p>
                    <a:p>
                      <a:pPr algn="ctr">
                        <a:lnSpc>
                          <a:spcPct val="300000"/>
                        </a:lnSpc>
                      </a:pPr>
                      <a:r>
                        <a:rPr lang="en-US" dirty="0"/>
                        <a:t>1,481</a:t>
                      </a:r>
                    </a:p>
                    <a:p>
                      <a:pPr algn="ctr">
                        <a:lnSpc>
                          <a:spcPct val="300000"/>
                        </a:lnSpc>
                      </a:pPr>
                      <a:r>
                        <a:rPr lang="en-US" dirty="0"/>
                        <a:t>1,024</a:t>
                      </a:r>
                    </a:p>
                    <a:p>
                      <a:pPr algn="ctr">
                        <a:lnSpc>
                          <a:spcPct val="300000"/>
                        </a:lnSpc>
                      </a:pPr>
                      <a:r>
                        <a:rPr lang="en-US" dirty="0"/>
                        <a:t>1,778</a:t>
                      </a:r>
                    </a:p>
                  </a:txBody>
                  <a:tcPr/>
                </a:tc>
                <a:tc>
                  <a:txBody>
                    <a:bodyPr/>
                    <a:lstStyle/>
                    <a:p>
                      <a:pPr algn="ctr"/>
                      <a:r>
                        <a:rPr lang="en-US" b="1" dirty="0"/>
                        <a:t>4,981</a:t>
                      </a:r>
                    </a:p>
                  </a:txBody>
                  <a:tcPr/>
                </a:tc>
                <a:extLst>
                  <a:ext uri="{0D108BD9-81ED-4DB2-BD59-A6C34878D82A}">
                    <a16:rowId xmlns:a16="http://schemas.microsoft.com/office/drawing/2014/main" val="719001145"/>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graphicFrame>
        <p:nvGraphicFramePr>
          <p:cNvPr id="12" name="Table 11">
            <a:extLst>
              <a:ext uri="{FF2B5EF4-FFF2-40B4-BE49-F238E27FC236}">
                <a16:creationId xmlns:a16="http://schemas.microsoft.com/office/drawing/2014/main" id="{A4066E8D-67BD-4EC0-AB2D-9DDE57C6D102}"/>
              </a:ext>
            </a:extLst>
          </p:cNvPr>
          <p:cNvGraphicFramePr>
            <a:graphicFrameLocks noGrp="1"/>
          </p:cNvGraphicFramePr>
          <p:nvPr>
            <p:extLst>
              <p:ext uri="{D42A27DB-BD31-4B8C-83A1-F6EECF244321}">
                <p14:modId xmlns:p14="http://schemas.microsoft.com/office/powerpoint/2010/main" val="4106362551"/>
              </p:ext>
            </p:extLst>
          </p:nvPr>
        </p:nvGraphicFramePr>
        <p:xfrm>
          <a:off x="13252" y="5272405"/>
          <a:ext cx="12165496" cy="848139"/>
        </p:xfrm>
        <a:graphic>
          <a:graphicData uri="http://schemas.openxmlformats.org/drawingml/2006/table">
            <a:tbl>
              <a:tblPr/>
              <a:tblGrid>
                <a:gridCol w="12165496">
                  <a:extLst>
                    <a:ext uri="{9D8B030D-6E8A-4147-A177-3AD203B41FA5}">
                      <a16:colId xmlns:a16="http://schemas.microsoft.com/office/drawing/2014/main" val="1223862209"/>
                    </a:ext>
                  </a:extLst>
                </a:gridCol>
              </a:tblGrid>
              <a:tr h="848139">
                <a:tc>
                  <a:txBody>
                    <a:bodyPr/>
                    <a:lstStyle/>
                    <a:p>
                      <a:endParaRPr lang="en-US" dirty="0"/>
                    </a:p>
                    <a:p>
                      <a:r>
                        <a:rPr lang="en-US" sz="2000" b="1" dirty="0"/>
                        <a:t>Total                                                                                                                                 23,722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681879"/>
                  </a:ext>
                </a:extLst>
              </a:tr>
            </a:tbl>
          </a:graphicData>
        </a:graphic>
      </p:graphicFrame>
    </p:spTree>
    <p:extLst>
      <p:ext uri="{BB962C8B-B14F-4D97-AF65-F5344CB8AC3E}">
        <p14:creationId xmlns:p14="http://schemas.microsoft.com/office/powerpoint/2010/main" val="3455459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a:xfrm>
            <a:off x="2963986" y="197755"/>
            <a:ext cx="8911687" cy="1280890"/>
          </a:xfrm>
        </p:spPr>
        <p:txBody>
          <a:bodyPr/>
          <a:lstStyle/>
          <a:p>
            <a:r>
              <a:rPr lang="en-US" b="1" dirty="0"/>
              <a:t>Field gene banks in Pakistan</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8" name="Table 8">
            <a:extLst>
              <a:ext uri="{FF2B5EF4-FFF2-40B4-BE49-F238E27FC236}">
                <a16:creationId xmlns:a16="http://schemas.microsoft.com/office/drawing/2014/main" id="{9251F2DF-97B0-48DC-B0B0-DBEAAEC10B71}"/>
              </a:ext>
            </a:extLst>
          </p:cNvPr>
          <p:cNvGraphicFramePr>
            <a:graphicFrameLocks noGrp="1"/>
          </p:cNvGraphicFramePr>
          <p:nvPr>
            <p:ph idx="1"/>
            <p:extLst>
              <p:ext uri="{D42A27DB-BD31-4B8C-83A1-F6EECF244321}">
                <p14:modId xmlns:p14="http://schemas.microsoft.com/office/powerpoint/2010/main" val="1467365303"/>
              </p:ext>
            </p:extLst>
          </p:nvPr>
        </p:nvGraphicFramePr>
        <p:xfrm>
          <a:off x="1643271" y="869228"/>
          <a:ext cx="9700590" cy="5974080"/>
        </p:xfrm>
        <a:graphic>
          <a:graphicData uri="http://schemas.openxmlformats.org/drawingml/2006/table">
            <a:tbl>
              <a:tblPr firstRow="1" bandRow="1">
                <a:tableStyleId>{5C22544A-7EE6-4342-B048-85BDC9FD1C3A}</a:tableStyleId>
              </a:tblPr>
              <a:tblGrid>
                <a:gridCol w="1090384">
                  <a:extLst>
                    <a:ext uri="{9D8B030D-6E8A-4147-A177-3AD203B41FA5}">
                      <a16:colId xmlns:a16="http://schemas.microsoft.com/office/drawing/2014/main" val="1049481928"/>
                    </a:ext>
                  </a:extLst>
                </a:gridCol>
                <a:gridCol w="8610206">
                  <a:extLst>
                    <a:ext uri="{9D8B030D-6E8A-4147-A177-3AD203B41FA5}">
                      <a16:colId xmlns:a16="http://schemas.microsoft.com/office/drawing/2014/main" val="982069948"/>
                    </a:ext>
                  </a:extLst>
                </a:gridCol>
              </a:tblGrid>
              <a:tr h="596063">
                <a:tc>
                  <a:txBody>
                    <a:bodyPr/>
                    <a:lstStyle/>
                    <a:p>
                      <a:endParaRPr lang="en-US" dirty="0"/>
                    </a:p>
                    <a:p>
                      <a:pPr algn="ctr"/>
                      <a:r>
                        <a:rPr lang="en-US" dirty="0"/>
                        <a:t>Crops</a:t>
                      </a:r>
                    </a:p>
                  </a:txBody>
                  <a:tcPr/>
                </a:tc>
                <a:tc>
                  <a:txBody>
                    <a:bodyPr/>
                    <a:lstStyle/>
                    <a:p>
                      <a:r>
                        <a:rPr lang="en-US" dirty="0"/>
                        <a:t> </a:t>
                      </a:r>
                    </a:p>
                    <a:p>
                      <a:r>
                        <a:rPr lang="en-US" dirty="0"/>
                        <a:t>Field gene banks</a:t>
                      </a:r>
                    </a:p>
                  </a:txBody>
                  <a:tcPr/>
                </a:tc>
                <a:extLst>
                  <a:ext uri="{0D108BD9-81ED-4DB2-BD59-A6C34878D82A}">
                    <a16:rowId xmlns:a16="http://schemas.microsoft.com/office/drawing/2014/main" val="3803864402"/>
                  </a:ext>
                </a:extLst>
              </a:tr>
              <a:tr h="1106974">
                <a:tc>
                  <a:txBody>
                    <a:bodyPr/>
                    <a:lstStyle/>
                    <a:p>
                      <a:r>
                        <a:rPr lang="en-US" sz="2000" dirty="0"/>
                        <a:t>Dates</a:t>
                      </a:r>
                    </a:p>
                  </a:txBody>
                  <a:tcPr/>
                </a:tc>
                <a:tc>
                  <a:txBody>
                    <a:bodyPr/>
                    <a:lstStyle/>
                    <a:p>
                      <a:r>
                        <a:rPr lang="en-US" sz="2000" dirty="0"/>
                        <a:t>Date Palm Research Station, </a:t>
                      </a:r>
                      <a:r>
                        <a:rPr lang="en-US" sz="2000" dirty="0" err="1"/>
                        <a:t>Jhang</a:t>
                      </a:r>
                      <a:r>
                        <a:rPr lang="en-US" sz="2000" dirty="0"/>
                        <a:t>, Punjab. </a:t>
                      </a:r>
                    </a:p>
                    <a:p>
                      <a:r>
                        <a:rPr lang="en-US" sz="2000" dirty="0"/>
                        <a:t>Date Palm Research Station, </a:t>
                      </a:r>
                      <a:r>
                        <a:rPr lang="en-US" sz="2000" dirty="0" err="1"/>
                        <a:t>Kotdiji</a:t>
                      </a:r>
                      <a:r>
                        <a:rPr lang="en-US" sz="2000" dirty="0"/>
                        <a:t>, </a:t>
                      </a:r>
                      <a:r>
                        <a:rPr lang="en-US" sz="2000" dirty="0" err="1"/>
                        <a:t>Mirpurkhas</a:t>
                      </a:r>
                      <a:r>
                        <a:rPr lang="en-US" sz="2000" dirty="0"/>
                        <a:t>, Sindh </a:t>
                      </a:r>
                    </a:p>
                    <a:p>
                      <a:r>
                        <a:rPr lang="en-US" sz="2000" dirty="0"/>
                        <a:t>Date Palm Farm, </a:t>
                      </a:r>
                      <a:r>
                        <a:rPr lang="en-US" sz="2000" dirty="0" err="1"/>
                        <a:t>Turbat</a:t>
                      </a:r>
                      <a:r>
                        <a:rPr lang="en-US" sz="2000" dirty="0"/>
                        <a:t>, </a:t>
                      </a:r>
                      <a:r>
                        <a:rPr lang="en-US" sz="2000" dirty="0" err="1"/>
                        <a:t>Balochistan</a:t>
                      </a:r>
                      <a:r>
                        <a:rPr lang="en-US" sz="2000" dirty="0"/>
                        <a:t>. </a:t>
                      </a:r>
                    </a:p>
                    <a:p>
                      <a:r>
                        <a:rPr lang="en-US" sz="2000" dirty="0"/>
                        <a:t>Horticulture Research Station, D.I. Khan, NWFP</a:t>
                      </a:r>
                    </a:p>
                  </a:txBody>
                  <a:tcPr/>
                </a:tc>
                <a:extLst>
                  <a:ext uri="{0D108BD9-81ED-4DB2-BD59-A6C34878D82A}">
                    <a16:rowId xmlns:a16="http://schemas.microsoft.com/office/drawing/2014/main" val="4124029380"/>
                  </a:ext>
                </a:extLst>
              </a:tr>
              <a:tr h="851519">
                <a:tc>
                  <a:txBody>
                    <a:bodyPr/>
                    <a:lstStyle/>
                    <a:p>
                      <a:r>
                        <a:rPr lang="en-US" sz="2000" dirty="0"/>
                        <a:t>Citrus</a:t>
                      </a:r>
                    </a:p>
                  </a:txBody>
                  <a:tcPr/>
                </a:tc>
                <a:tc>
                  <a:txBody>
                    <a:bodyPr/>
                    <a:lstStyle/>
                    <a:p>
                      <a:r>
                        <a:rPr lang="en-US" sz="2000" dirty="0"/>
                        <a:t>Citrus Research Station, Sahiwal, Punjab.</a:t>
                      </a:r>
                    </a:p>
                    <a:p>
                      <a:r>
                        <a:rPr lang="en-US" sz="2000" dirty="0"/>
                        <a:t>Orange Research Station, Sargodha, Punjab.</a:t>
                      </a:r>
                    </a:p>
                    <a:p>
                      <a:r>
                        <a:rPr lang="en-US" sz="2000" dirty="0"/>
                        <a:t>Agricultural Research Institute, </a:t>
                      </a:r>
                      <a:r>
                        <a:rPr lang="en-US" sz="2000" dirty="0" err="1"/>
                        <a:t>Tarnab</a:t>
                      </a:r>
                      <a:r>
                        <a:rPr lang="en-US" sz="2000" dirty="0"/>
                        <a:t>, Peshawar, NWFP.</a:t>
                      </a:r>
                    </a:p>
                  </a:txBody>
                  <a:tcPr/>
                </a:tc>
                <a:extLst>
                  <a:ext uri="{0D108BD9-81ED-4DB2-BD59-A6C34878D82A}">
                    <a16:rowId xmlns:a16="http://schemas.microsoft.com/office/drawing/2014/main" val="2315600069"/>
                  </a:ext>
                </a:extLst>
              </a:tr>
              <a:tr h="596063">
                <a:tc>
                  <a:txBody>
                    <a:bodyPr/>
                    <a:lstStyle/>
                    <a:p>
                      <a:r>
                        <a:rPr lang="en-US" sz="2000" dirty="0"/>
                        <a:t>Mango</a:t>
                      </a:r>
                    </a:p>
                  </a:txBody>
                  <a:tcPr/>
                </a:tc>
                <a:tc>
                  <a:txBody>
                    <a:bodyPr/>
                    <a:lstStyle/>
                    <a:p>
                      <a:r>
                        <a:rPr lang="en-US" sz="2000" dirty="0"/>
                        <a:t>Mango Research Station, </a:t>
                      </a:r>
                      <a:r>
                        <a:rPr lang="en-US" sz="2000" dirty="0" err="1"/>
                        <a:t>Sujahabad</a:t>
                      </a:r>
                      <a:r>
                        <a:rPr lang="en-US" sz="2000" dirty="0"/>
                        <a:t>, Multan, Punjab.</a:t>
                      </a:r>
                    </a:p>
                    <a:p>
                      <a:r>
                        <a:rPr lang="en-US" sz="2000" dirty="0"/>
                        <a:t>Horticulture Research Institute, </a:t>
                      </a:r>
                      <a:r>
                        <a:rPr lang="en-US" sz="2000" dirty="0" err="1"/>
                        <a:t>Mirpurkhas</a:t>
                      </a:r>
                      <a:r>
                        <a:rPr lang="en-US" sz="2000" dirty="0"/>
                        <a:t>, Sindh</a:t>
                      </a:r>
                    </a:p>
                  </a:txBody>
                  <a:tcPr/>
                </a:tc>
                <a:extLst>
                  <a:ext uri="{0D108BD9-81ED-4DB2-BD59-A6C34878D82A}">
                    <a16:rowId xmlns:a16="http://schemas.microsoft.com/office/drawing/2014/main" val="3737130256"/>
                  </a:ext>
                </a:extLst>
              </a:tr>
              <a:tr h="851519">
                <a:tc>
                  <a:txBody>
                    <a:bodyPr/>
                    <a:lstStyle/>
                    <a:p>
                      <a:r>
                        <a:rPr lang="en-US" sz="2000" dirty="0"/>
                        <a:t>Apple</a:t>
                      </a:r>
                    </a:p>
                  </a:txBody>
                  <a:tcPr/>
                </a:tc>
                <a:tc>
                  <a:txBody>
                    <a:bodyPr/>
                    <a:lstStyle/>
                    <a:p>
                      <a:r>
                        <a:rPr lang="en-US" sz="2000" dirty="0"/>
                        <a:t>Agricultural Research Institute, Quetta, </a:t>
                      </a:r>
                      <a:r>
                        <a:rPr lang="en-US" sz="2000" dirty="0" err="1"/>
                        <a:t>Balochistan</a:t>
                      </a:r>
                      <a:r>
                        <a:rPr lang="en-US" sz="2000" dirty="0"/>
                        <a:t>.</a:t>
                      </a:r>
                    </a:p>
                    <a:p>
                      <a:r>
                        <a:rPr lang="en-US" sz="2000" dirty="0"/>
                        <a:t>Agricultural Research Station, </a:t>
                      </a:r>
                      <a:r>
                        <a:rPr lang="en-US" sz="2000" dirty="0" err="1"/>
                        <a:t>Mangora</a:t>
                      </a:r>
                      <a:r>
                        <a:rPr lang="en-US" sz="2000" dirty="0"/>
                        <a:t>, NWFP.</a:t>
                      </a:r>
                    </a:p>
                    <a:p>
                      <a:r>
                        <a:rPr lang="en-US" sz="2000" dirty="0"/>
                        <a:t>Arid Zone Research Centre, Quetta </a:t>
                      </a:r>
                    </a:p>
                  </a:txBody>
                  <a:tcPr/>
                </a:tc>
                <a:extLst>
                  <a:ext uri="{0D108BD9-81ED-4DB2-BD59-A6C34878D82A}">
                    <a16:rowId xmlns:a16="http://schemas.microsoft.com/office/drawing/2014/main" val="3726279775"/>
                  </a:ext>
                </a:extLst>
              </a:tr>
              <a:tr h="1106974">
                <a:tc>
                  <a:txBody>
                    <a:bodyPr/>
                    <a:lstStyle/>
                    <a:p>
                      <a:r>
                        <a:rPr lang="en-US" sz="2000" dirty="0"/>
                        <a:t>Grapes</a:t>
                      </a:r>
                    </a:p>
                  </a:txBody>
                  <a:tcPr/>
                </a:tc>
                <a:tc>
                  <a:txBody>
                    <a:bodyPr/>
                    <a:lstStyle/>
                    <a:p>
                      <a:r>
                        <a:rPr lang="en-US" sz="2000" dirty="0"/>
                        <a:t>Arid Zone Research Centre, Quetta. </a:t>
                      </a:r>
                    </a:p>
                    <a:p>
                      <a:r>
                        <a:rPr lang="en-US" sz="2000" dirty="0"/>
                        <a:t>Agricultural Research Station, </a:t>
                      </a:r>
                      <a:r>
                        <a:rPr lang="en-US" sz="2000" dirty="0" err="1"/>
                        <a:t>Sariab</a:t>
                      </a:r>
                      <a:r>
                        <a:rPr lang="en-US" sz="2000" dirty="0"/>
                        <a:t>, Quetta, </a:t>
                      </a:r>
                      <a:r>
                        <a:rPr lang="en-US" sz="2000" dirty="0" err="1"/>
                        <a:t>Balochistan</a:t>
                      </a:r>
                      <a:r>
                        <a:rPr lang="en-US" sz="2000" dirty="0"/>
                        <a:t>. </a:t>
                      </a:r>
                    </a:p>
                    <a:p>
                      <a:r>
                        <a:rPr lang="en-US" sz="2000" dirty="0"/>
                        <a:t>Agricultural Research Station, </a:t>
                      </a:r>
                      <a:r>
                        <a:rPr lang="en-US" sz="2000" dirty="0" err="1"/>
                        <a:t>Sakardu</a:t>
                      </a:r>
                      <a:r>
                        <a:rPr lang="en-US" sz="2000" dirty="0"/>
                        <a:t>, Northern Areas. </a:t>
                      </a:r>
                    </a:p>
                    <a:p>
                      <a:r>
                        <a:rPr lang="en-US" sz="2000" dirty="0"/>
                        <a:t>National Agricultural Research Centre, Islamabad</a:t>
                      </a:r>
                    </a:p>
                  </a:txBody>
                  <a:tcPr/>
                </a:tc>
                <a:extLst>
                  <a:ext uri="{0D108BD9-81ED-4DB2-BD59-A6C34878D82A}">
                    <a16:rowId xmlns:a16="http://schemas.microsoft.com/office/drawing/2014/main" val="2110640839"/>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69870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graphicFrame>
        <p:nvGraphicFramePr>
          <p:cNvPr id="3" name="Table 6">
            <a:extLst>
              <a:ext uri="{FF2B5EF4-FFF2-40B4-BE49-F238E27FC236}">
                <a16:creationId xmlns:a16="http://schemas.microsoft.com/office/drawing/2014/main" id="{3829DCA0-AF12-4EA8-8C73-CC9116C57C63}"/>
              </a:ext>
            </a:extLst>
          </p:cNvPr>
          <p:cNvGraphicFramePr>
            <a:graphicFrameLocks noGrp="1"/>
          </p:cNvGraphicFramePr>
          <p:nvPr>
            <p:ph idx="1"/>
            <p:extLst>
              <p:ext uri="{D42A27DB-BD31-4B8C-83A1-F6EECF244321}">
                <p14:modId xmlns:p14="http://schemas.microsoft.com/office/powerpoint/2010/main" val="2826048134"/>
              </p:ext>
            </p:extLst>
          </p:nvPr>
        </p:nvGraphicFramePr>
        <p:xfrm>
          <a:off x="0" y="-106018"/>
          <a:ext cx="12192000" cy="7370030"/>
        </p:xfrm>
        <a:graphic>
          <a:graphicData uri="http://schemas.openxmlformats.org/drawingml/2006/table">
            <a:tbl>
              <a:tblPr firstRow="1" bandRow="1">
                <a:tableStyleId>{5C22544A-7EE6-4342-B048-85BDC9FD1C3A}</a:tableStyleId>
              </a:tblPr>
              <a:tblGrid>
                <a:gridCol w="1484243">
                  <a:extLst>
                    <a:ext uri="{9D8B030D-6E8A-4147-A177-3AD203B41FA5}">
                      <a16:colId xmlns:a16="http://schemas.microsoft.com/office/drawing/2014/main" val="524407418"/>
                    </a:ext>
                  </a:extLst>
                </a:gridCol>
                <a:gridCol w="10707757">
                  <a:extLst>
                    <a:ext uri="{9D8B030D-6E8A-4147-A177-3AD203B41FA5}">
                      <a16:colId xmlns:a16="http://schemas.microsoft.com/office/drawing/2014/main" val="787123397"/>
                    </a:ext>
                  </a:extLst>
                </a:gridCol>
              </a:tblGrid>
              <a:tr h="870502">
                <a:tc>
                  <a:txBody>
                    <a:bodyPr/>
                    <a:lstStyle/>
                    <a:p>
                      <a:endParaRPr lang="en-US" sz="2000" dirty="0"/>
                    </a:p>
                    <a:p>
                      <a:pPr algn="ctr"/>
                      <a:r>
                        <a:rPr lang="en-US" sz="2000" dirty="0"/>
                        <a:t>Crops</a:t>
                      </a:r>
                    </a:p>
                  </a:txBody>
                  <a:tcPr/>
                </a:tc>
                <a:tc>
                  <a:txBody>
                    <a:bodyPr/>
                    <a:lstStyle/>
                    <a:p>
                      <a:endParaRPr lang="en-US" dirty="0"/>
                    </a:p>
                    <a:p>
                      <a:r>
                        <a:rPr lang="en-US" dirty="0"/>
                        <a:t>Field gene banks</a:t>
                      </a:r>
                    </a:p>
                  </a:txBody>
                  <a:tcPr/>
                </a:tc>
                <a:extLst>
                  <a:ext uri="{0D108BD9-81ED-4DB2-BD59-A6C34878D82A}">
                    <a16:rowId xmlns:a16="http://schemas.microsoft.com/office/drawing/2014/main" val="672830319"/>
                  </a:ext>
                </a:extLst>
              </a:tr>
              <a:tr h="870502">
                <a:tc>
                  <a:txBody>
                    <a:bodyPr/>
                    <a:lstStyle/>
                    <a:p>
                      <a:r>
                        <a:rPr lang="en-US" sz="2000" dirty="0"/>
                        <a:t>Apricot</a:t>
                      </a:r>
                    </a:p>
                  </a:txBody>
                  <a:tcPr/>
                </a:tc>
                <a:tc>
                  <a:txBody>
                    <a:bodyPr/>
                    <a:lstStyle/>
                    <a:p>
                      <a:r>
                        <a:rPr lang="en-US" sz="2000" dirty="0"/>
                        <a:t>Agricultural Research Institute, </a:t>
                      </a:r>
                      <a:r>
                        <a:rPr lang="en-US" sz="2000" dirty="0" err="1"/>
                        <a:t>Sariab</a:t>
                      </a:r>
                      <a:r>
                        <a:rPr lang="en-US" sz="2000" dirty="0"/>
                        <a:t>, Quetta, </a:t>
                      </a:r>
                      <a:r>
                        <a:rPr lang="en-US" sz="2000" dirty="0" err="1"/>
                        <a:t>Balochistan</a:t>
                      </a:r>
                      <a:r>
                        <a:rPr lang="en-US" sz="2000" dirty="0"/>
                        <a:t>. </a:t>
                      </a:r>
                    </a:p>
                    <a:p>
                      <a:r>
                        <a:rPr lang="en-US" sz="2000" dirty="0"/>
                        <a:t>Karakorum Agricultural Research Institute for Northern Areas, </a:t>
                      </a:r>
                      <a:r>
                        <a:rPr lang="en-US" sz="2000" dirty="0" err="1"/>
                        <a:t>Juglot</a:t>
                      </a:r>
                      <a:r>
                        <a:rPr lang="en-US" sz="2000" dirty="0"/>
                        <a:t>, Gilgit.</a:t>
                      </a:r>
                    </a:p>
                  </a:txBody>
                  <a:tcPr/>
                </a:tc>
                <a:extLst>
                  <a:ext uri="{0D108BD9-81ED-4DB2-BD59-A6C34878D82A}">
                    <a16:rowId xmlns:a16="http://schemas.microsoft.com/office/drawing/2014/main" val="1636123689"/>
                  </a:ext>
                </a:extLst>
              </a:tr>
              <a:tr h="870502">
                <a:tc>
                  <a:txBody>
                    <a:bodyPr/>
                    <a:lstStyle/>
                    <a:p>
                      <a:r>
                        <a:rPr lang="en-US" sz="2000" dirty="0"/>
                        <a:t>Peach</a:t>
                      </a:r>
                    </a:p>
                  </a:txBody>
                  <a:tcPr/>
                </a:tc>
                <a:tc>
                  <a:txBody>
                    <a:bodyPr/>
                    <a:lstStyle/>
                    <a:p>
                      <a:r>
                        <a:rPr lang="en-US" sz="2000" dirty="0"/>
                        <a:t>National Agricultural Research Centre, Islamabad </a:t>
                      </a:r>
                    </a:p>
                    <a:p>
                      <a:r>
                        <a:rPr lang="en-US" sz="2000" dirty="0"/>
                        <a:t>Karakorum Agricultural Research Isn’t. for Northern Areas, Gilgit.</a:t>
                      </a:r>
                    </a:p>
                    <a:p>
                      <a:r>
                        <a:rPr lang="en-US" sz="2000" dirty="0"/>
                        <a:t>Agricultural Research Station, Swat.</a:t>
                      </a:r>
                    </a:p>
                  </a:txBody>
                  <a:tcPr/>
                </a:tc>
                <a:extLst>
                  <a:ext uri="{0D108BD9-81ED-4DB2-BD59-A6C34878D82A}">
                    <a16:rowId xmlns:a16="http://schemas.microsoft.com/office/drawing/2014/main" val="1853650856"/>
                  </a:ext>
                </a:extLst>
              </a:tr>
              <a:tr h="870502">
                <a:tc>
                  <a:txBody>
                    <a:bodyPr/>
                    <a:lstStyle/>
                    <a:p>
                      <a:r>
                        <a:rPr lang="en-US" sz="2000" dirty="0"/>
                        <a:t>Pear</a:t>
                      </a:r>
                    </a:p>
                  </a:txBody>
                  <a:tcPr/>
                </a:tc>
                <a:tc>
                  <a:txBody>
                    <a:bodyPr/>
                    <a:lstStyle/>
                    <a:p>
                      <a:r>
                        <a:rPr lang="en-US" sz="2000" dirty="0"/>
                        <a:t>National Agricultural Research Centre, Islamabad</a:t>
                      </a:r>
                    </a:p>
                    <a:p>
                      <a:r>
                        <a:rPr lang="en-US" sz="2000" dirty="0"/>
                        <a:t>Karakorum Agricultural Research Isn’t. for Northern Areas, Gilgit</a:t>
                      </a:r>
                    </a:p>
                    <a:p>
                      <a:r>
                        <a:rPr lang="en-US" sz="2000" dirty="0"/>
                        <a:t>Agricultural Research Station, Swat.</a:t>
                      </a:r>
                    </a:p>
                  </a:txBody>
                  <a:tcPr/>
                </a:tc>
                <a:extLst>
                  <a:ext uri="{0D108BD9-81ED-4DB2-BD59-A6C34878D82A}">
                    <a16:rowId xmlns:a16="http://schemas.microsoft.com/office/drawing/2014/main" val="561562270"/>
                  </a:ext>
                </a:extLst>
              </a:tr>
              <a:tr h="870502">
                <a:tc>
                  <a:txBody>
                    <a:bodyPr/>
                    <a:lstStyle/>
                    <a:p>
                      <a:r>
                        <a:rPr lang="en-US" sz="2000" dirty="0" err="1"/>
                        <a:t>Zizyphus</a:t>
                      </a:r>
                      <a:r>
                        <a:rPr lang="en-US" sz="2000" dirty="0"/>
                        <a:t> jujube</a:t>
                      </a:r>
                    </a:p>
                  </a:txBody>
                  <a:tcPr/>
                </a:tc>
                <a:tc>
                  <a:txBody>
                    <a:bodyPr/>
                    <a:lstStyle/>
                    <a:p>
                      <a:r>
                        <a:rPr lang="en-US" sz="2000" dirty="0"/>
                        <a:t>Horticulture Research Station, Bahawalpur.</a:t>
                      </a:r>
                    </a:p>
                    <a:p>
                      <a:r>
                        <a:rPr lang="en-US" sz="2000" dirty="0"/>
                        <a:t>Agricultural Research Station, </a:t>
                      </a:r>
                      <a:r>
                        <a:rPr lang="en-US" sz="2000" dirty="0" err="1"/>
                        <a:t>Tandojam</a:t>
                      </a:r>
                      <a:r>
                        <a:rPr lang="en-US" sz="2000" dirty="0"/>
                        <a:t>.</a:t>
                      </a:r>
                    </a:p>
                  </a:txBody>
                  <a:tcPr/>
                </a:tc>
                <a:extLst>
                  <a:ext uri="{0D108BD9-81ED-4DB2-BD59-A6C34878D82A}">
                    <a16:rowId xmlns:a16="http://schemas.microsoft.com/office/drawing/2014/main" val="1811480762"/>
                  </a:ext>
                </a:extLst>
              </a:tr>
              <a:tr h="870502">
                <a:tc>
                  <a:txBody>
                    <a:bodyPr/>
                    <a:lstStyle/>
                    <a:p>
                      <a:r>
                        <a:rPr lang="en-US" sz="2000" dirty="0"/>
                        <a:t>Wild Cotton</a:t>
                      </a:r>
                    </a:p>
                  </a:txBody>
                  <a:tcPr/>
                </a:tc>
                <a:tc>
                  <a:txBody>
                    <a:bodyPr/>
                    <a:lstStyle/>
                    <a:p>
                      <a:r>
                        <a:rPr lang="en-US" sz="2000" dirty="0"/>
                        <a:t>Central Cotton Research Institute, Multan.</a:t>
                      </a:r>
                    </a:p>
                  </a:txBody>
                  <a:tcPr/>
                </a:tc>
                <a:extLst>
                  <a:ext uri="{0D108BD9-81ED-4DB2-BD59-A6C34878D82A}">
                    <a16:rowId xmlns:a16="http://schemas.microsoft.com/office/drawing/2014/main" val="1518534590"/>
                  </a:ext>
                </a:extLst>
              </a:tr>
              <a:tr h="870502">
                <a:tc>
                  <a:txBody>
                    <a:bodyPr/>
                    <a:lstStyle/>
                    <a:p>
                      <a:r>
                        <a:rPr lang="en-US" sz="2000" dirty="0"/>
                        <a:t>Sugarcane</a:t>
                      </a:r>
                    </a:p>
                  </a:txBody>
                  <a:tcPr/>
                </a:tc>
                <a:tc>
                  <a:txBody>
                    <a:bodyPr/>
                    <a:lstStyle/>
                    <a:p>
                      <a:r>
                        <a:rPr lang="en-US" sz="2000" dirty="0"/>
                        <a:t>National Agricultural Research Centre, Islamabad.</a:t>
                      </a:r>
                    </a:p>
                    <a:p>
                      <a:r>
                        <a:rPr lang="en-US" sz="2000" dirty="0"/>
                        <a:t>Sugarcane Research Institute, </a:t>
                      </a:r>
                      <a:r>
                        <a:rPr lang="en-US" sz="2000" dirty="0" err="1"/>
                        <a:t>Thatta</a:t>
                      </a:r>
                      <a:r>
                        <a:rPr lang="en-US" sz="2000" dirty="0"/>
                        <a:t>.</a:t>
                      </a:r>
                    </a:p>
                    <a:p>
                      <a:r>
                        <a:rPr lang="en-US" sz="2000" dirty="0"/>
                        <a:t>Sugarcane Research Institute, </a:t>
                      </a:r>
                      <a:r>
                        <a:rPr lang="en-US" sz="2000" dirty="0" err="1"/>
                        <a:t>Mardan</a:t>
                      </a:r>
                      <a:r>
                        <a:rPr lang="en-US" sz="2000" dirty="0"/>
                        <a:t>.</a:t>
                      </a:r>
                    </a:p>
                  </a:txBody>
                  <a:tcPr/>
                </a:tc>
                <a:extLst>
                  <a:ext uri="{0D108BD9-81ED-4DB2-BD59-A6C34878D82A}">
                    <a16:rowId xmlns:a16="http://schemas.microsoft.com/office/drawing/2014/main" val="1797543633"/>
                  </a:ext>
                </a:extLst>
              </a:tr>
              <a:tr h="870502">
                <a:tc>
                  <a:txBody>
                    <a:bodyPr/>
                    <a:lstStyle/>
                    <a:p>
                      <a:r>
                        <a:rPr lang="en-US" sz="2000" dirty="0"/>
                        <a:t>Olive</a:t>
                      </a:r>
                    </a:p>
                  </a:txBody>
                  <a:tcPr/>
                </a:tc>
                <a:tc>
                  <a:txBody>
                    <a:bodyPr/>
                    <a:lstStyle/>
                    <a:p>
                      <a:r>
                        <a:rPr lang="en-US" sz="2000" dirty="0" err="1"/>
                        <a:t>Barani</a:t>
                      </a:r>
                      <a:r>
                        <a:rPr lang="en-US" sz="2000" dirty="0"/>
                        <a:t> Agricultural Research Institute, Chakwal.</a:t>
                      </a:r>
                    </a:p>
                  </a:txBody>
                  <a:tcPr/>
                </a:tc>
                <a:extLst>
                  <a:ext uri="{0D108BD9-81ED-4DB2-BD59-A6C34878D82A}">
                    <a16:rowId xmlns:a16="http://schemas.microsoft.com/office/drawing/2014/main" val="2914768626"/>
                  </a:ext>
                </a:extLst>
              </a:tr>
            </a:tbl>
          </a:graphicData>
        </a:graphic>
      </p:graphicFrame>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602618"/>
            <a:ext cx="504825" cy="510764"/>
          </a:xfrm>
          <a:prstGeom prst="rect">
            <a:avLst/>
          </a:prstGeom>
        </p:spPr>
      </p:pic>
    </p:spTree>
    <p:extLst>
      <p:ext uri="{BB962C8B-B14F-4D97-AF65-F5344CB8AC3E}">
        <p14:creationId xmlns:p14="http://schemas.microsoft.com/office/powerpoint/2010/main" val="1414444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a:xfrm>
            <a:off x="2049586" y="1631274"/>
            <a:ext cx="8911687" cy="2357629"/>
          </a:xfrm>
        </p:spPr>
        <p:txBody>
          <a:bodyPr>
            <a:normAutofit/>
          </a:bodyPr>
          <a:lstStyle/>
          <a:p>
            <a:r>
              <a:rPr lang="en-US" b="1" dirty="0"/>
              <a:t>Germplasm Acquisition From Collaborating Countries</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117070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Picture 7">
            <a:extLst>
              <a:ext uri="{FF2B5EF4-FFF2-40B4-BE49-F238E27FC236}">
                <a16:creationId xmlns:a16="http://schemas.microsoft.com/office/drawing/2014/main" id="{CE53C8BA-7D86-4BFA-A1FC-7DA762A03F16}"/>
              </a:ext>
            </a:extLst>
          </p:cNvPr>
          <p:cNvPicPr>
            <a:picLocks noChangeAspect="1"/>
          </p:cNvPicPr>
          <p:nvPr/>
        </p:nvPicPr>
        <p:blipFill rotWithShape="1">
          <a:blip r:embed="rId3"/>
          <a:srcRect l="9625" t="17443" r="33545" b="4314"/>
          <a:stretch/>
        </p:blipFill>
        <p:spPr>
          <a:xfrm>
            <a:off x="0" y="-7255"/>
            <a:ext cx="12192000" cy="6898427"/>
          </a:xfrm>
          <a:prstGeom prst="rect">
            <a:avLst/>
          </a:prstGeom>
        </p:spPr>
      </p:pic>
    </p:spTree>
    <p:extLst>
      <p:ext uri="{BB962C8B-B14F-4D97-AF65-F5344CB8AC3E}">
        <p14:creationId xmlns:p14="http://schemas.microsoft.com/office/powerpoint/2010/main" val="2649554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D985339D-3BA5-418C-9DA6-C33847F1A4E4}"/>
              </a:ext>
            </a:extLst>
          </p:cNvPr>
          <p:cNvPicPr>
            <a:picLocks noChangeAspect="1"/>
          </p:cNvPicPr>
          <p:nvPr/>
        </p:nvPicPr>
        <p:blipFill rotWithShape="1">
          <a:blip r:embed="rId3"/>
          <a:srcRect l="9891" t="22788" r="33261" b="5745"/>
          <a:stretch/>
        </p:blipFill>
        <p:spPr>
          <a:xfrm>
            <a:off x="0" y="-132521"/>
            <a:ext cx="12192000" cy="6990521"/>
          </a:xfrm>
          <a:prstGeom prst="rect">
            <a:avLst/>
          </a:prstGeom>
        </p:spPr>
      </p:pic>
    </p:spTree>
    <p:extLst>
      <p:ext uri="{BB962C8B-B14F-4D97-AF65-F5344CB8AC3E}">
        <p14:creationId xmlns:p14="http://schemas.microsoft.com/office/powerpoint/2010/main" val="3120021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AECC2539-5EFB-47EF-AC3D-4C03B3DB1FCF}"/>
              </a:ext>
            </a:extLst>
          </p:cNvPr>
          <p:cNvPicPr>
            <a:picLocks noChangeAspect="1"/>
          </p:cNvPicPr>
          <p:nvPr/>
        </p:nvPicPr>
        <p:blipFill rotWithShape="1">
          <a:blip r:embed="rId3"/>
          <a:srcRect l="9783" t="18148" r="33043" b="54012"/>
          <a:stretch/>
        </p:blipFill>
        <p:spPr>
          <a:xfrm>
            <a:off x="0" y="0"/>
            <a:ext cx="12192000" cy="3127513"/>
          </a:xfrm>
          <a:prstGeom prst="rect">
            <a:avLst/>
          </a:prstGeom>
        </p:spPr>
      </p:pic>
      <p:pic>
        <p:nvPicPr>
          <p:cNvPr id="7" name="Picture 6">
            <a:extLst>
              <a:ext uri="{FF2B5EF4-FFF2-40B4-BE49-F238E27FC236}">
                <a16:creationId xmlns:a16="http://schemas.microsoft.com/office/drawing/2014/main" id="{198AB9F9-B98B-4F1F-839B-3F90F9F25809}"/>
              </a:ext>
            </a:extLst>
          </p:cNvPr>
          <p:cNvPicPr>
            <a:picLocks noChangeAspect="1"/>
          </p:cNvPicPr>
          <p:nvPr/>
        </p:nvPicPr>
        <p:blipFill rotWithShape="1">
          <a:blip r:embed="rId4"/>
          <a:srcRect l="15599" t="50000" r="26875" b="5746"/>
          <a:stretch/>
        </p:blipFill>
        <p:spPr>
          <a:xfrm>
            <a:off x="-106016" y="3127513"/>
            <a:ext cx="12324520" cy="3777621"/>
          </a:xfrm>
          <a:prstGeom prst="rect">
            <a:avLst/>
          </a:prstGeom>
        </p:spPr>
      </p:pic>
    </p:spTree>
    <p:extLst>
      <p:ext uri="{BB962C8B-B14F-4D97-AF65-F5344CB8AC3E}">
        <p14:creationId xmlns:p14="http://schemas.microsoft.com/office/powerpoint/2010/main" val="1171260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69562773-2DEE-4662-8F36-F7F6CEA87C9E}"/>
              </a:ext>
            </a:extLst>
          </p:cNvPr>
          <p:cNvPicPr>
            <a:picLocks noChangeAspect="1"/>
          </p:cNvPicPr>
          <p:nvPr/>
        </p:nvPicPr>
        <p:blipFill rotWithShape="1">
          <a:blip r:embed="rId3"/>
          <a:srcRect l="15870" t="22208" r="26906" b="5745"/>
          <a:stretch/>
        </p:blipFill>
        <p:spPr>
          <a:xfrm>
            <a:off x="0" y="-15306"/>
            <a:ext cx="12192000" cy="6873305"/>
          </a:xfrm>
          <a:prstGeom prst="rect">
            <a:avLst/>
          </a:prstGeom>
        </p:spPr>
      </p:pic>
    </p:spTree>
    <p:extLst>
      <p:ext uri="{BB962C8B-B14F-4D97-AF65-F5344CB8AC3E}">
        <p14:creationId xmlns:p14="http://schemas.microsoft.com/office/powerpoint/2010/main" val="266581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Objectives (Long Term)</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a:xfrm>
            <a:off x="2589212" y="2133600"/>
            <a:ext cx="8915400" cy="4100290"/>
          </a:xfrm>
        </p:spPr>
        <p:txBody>
          <a:bodyPr>
            <a:normAutofit/>
          </a:bodyPr>
          <a:lstStyle/>
          <a:p>
            <a:pPr>
              <a:lnSpc>
                <a:spcPct val="150000"/>
              </a:lnSpc>
            </a:pPr>
            <a:r>
              <a:rPr lang="en-US" sz="2400" dirty="0"/>
              <a:t>To improve the effectiveness of sustainable management and conservation of biodiversity through adequate conservation, use and handling of genetic resources.</a:t>
            </a:r>
          </a:p>
          <a:p>
            <a:pPr>
              <a:lnSpc>
                <a:spcPct val="150000"/>
              </a:lnSpc>
            </a:pPr>
            <a:r>
              <a:rPr lang="en-US" sz="2400" dirty="0"/>
              <a:t>Seed supply</a:t>
            </a:r>
          </a:p>
          <a:p>
            <a:pPr>
              <a:lnSpc>
                <a:spcPct val="150000"/>
              </a:lnSpc>
            </a:pPr>
            <a:r>
              <a:rPr lang="en-US" sz="2400" dirty="0"/>
              <a:t>Technology transfer and sharing of experience</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956700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7" name="Picture 6">
            <a:extLst>
              <a:ext uri="{FF2B5EF4-FFF2-40B4-BE49-F238E27FC236}">
                <a16:creationId xmlns:a16="http://schemas.microsoft.com/office/drawing/2014/main" id="{8E480E15-81A5-4B0E-88A0-AD1F0852C123}"/>
              </a:ext>
            </a:extLst>
          </p:cNvPr>
          <p:cNvPicPr>
            <a:picLocks noChangeAspect="1"/>
          </p:cNvPicPr>
          <p:nvPr/>
        </p:nvPicPr>
        <p:blipFill rotWithShape="1">
          <a:blip r:embed="rId3"/>
          <a:srcRect l="16195" t="21048" r="26907" b="7225"/>
          <a:stretch/>
        </p:blipFill>
        <p:spPr>
          <a:xfrm>
            <a:off x="0" y="-7256"/>
            <a:ext cx="12192000" cy="6865255"/>
          </a:xfrm>
          <a:prstGeom prst="rect">
            <a:avLst/>
          </a:prstGeom>
        </p:spPr>
      </p:pic>
    </p:spTree>
    <p:extLst>
      <p:ext uri="{BB962C8B-B14F-4D97-AF65-F5344CB8AC3E}">
        <p14:creationId xmlns:p14="http://schemas.microsoft.com/office/powerpoint/2010/main" val="4002722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7" name="Picture 6">
            <a:extLst>
              <a:ext uri="{FF2B5EF4-FFF2-40B4-BE49-F238E27FC236}">
                <a16:creationId xmlns:a16="http://schemas.microsoft.com/office/drawing/2014/main" id="{141803AC-1245-4459-A114-EB098615E652}"/>
              </a:ext>
            </a:extLst>
          </p:cNvPr>
          <p:cNvPicPr>
            <a:picLocks noChangeAspect="1"/>
          </p:cNvPicPr>
          <p:nvPr/>
        </p:nvPicPr>
        <p:blipFill rotWithShape="1">
          <a:blip r:embed="rId3"/>
          <a:srcRect l="16087" t="32648" r="26906" b="43958"/>
          <a:stretch/>
        </p:blipFill>
        <p:spPr>
          <a:xfrm>
            <a:off x="1524000" y="1678486"/>
            <a:ext cx="9413047" cy="4232736"/>
          </a:xfrm>
          <a:prstGeom prst="rect">
            <a:avLst/>
          </a:prstGeom>
        </p:spPr>
      </p:pic>
    </p:spTree>
    <p:extLst>
      <p:ext uri="{BB962C8B-B14F-4D97-AF65-F5344CB8AC3E}">
        <p14:creationId xmlns:p14="http://schemas.microsoft.com/office/powerpoint/2010/main" val="1371969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a:xfrm>
            <a:off x="2592925" y="624110"/>
            <a:ext cx="8911687" cy="3179264"/>
          </a:xfrm>
        </p:spPr>
        <p:txBody>
          <a:bodyPr>
            <a:normAutofit/>
          </a:bodyPr>
          <a:lstStyle/>
          <a:p>
            <a:r>
              <a:rPr lang="en-US" b="1" dirty="0"/>
              <a:t>Germplasm Distributed To International Research Organizations, Universities And Institutions</a:t>
            </a:r>
            <a:br>
              <a:rPr lang="en-US" dirty="0"/>
            </a:br>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184977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C7F28E43-2B94-4441-98B0-20C9D05FF824}"/>
              </a:ext>
            </a:extLst>
          </p:cNvPr>
          <p:cNvPicPr>
            <a:picLocks noChangeAspect="1"/>
          </p:cNvPicPr>
          <p:nvPr/>
        </p:nvPicPr>
        <p:blipFill rotWithShape="1">
          <a:blip r:embed="rId3"/>
          <a:srcRect l="16413" t="24142" r="26087" b="7612"/>
          <a:stretch/>
        </p:blipFill>
        <p:spPr>
          <a:xfrm>
            <a:off x="0" y="-7255"/>
            <a:ext cx="12192000" cy="6865255"/>
          </a:xfrm>
          <a:prstGeom prst="rect">
            <a:avLst/>
          </a:prstGeom>
        </p:spPr>
      </p:pic>
    </p:spTree>
    <p:extLst>
      <p:ext uri="{BB962C8B-B14F-4D97-AF65-F5344CB8AC3E}">
        <p14:creationId xmlns:p14="http://schemas.microsoft.com/office/powerpoint/2010/main" val="2762144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C19BAC71-3564-41D7-A8D5-275113F9651D}"/>
              </a:ext>
            </a:extLst>
          </p:cNvPr>
          <p:cNvPicPr>
            <a:picLocks noChangeAspect="1"/>
          </p:cNvPicPr>
          <p:nvPr/>
        </p:nvPicPr>
        <p:blipFill rotWithShape="1">
          <a:blip r:embed="rId3"/>
          <a:srcRect l="15978" t="20082" r="26906" b="5746"/>
          <a:stretch/>
        </p:blipFill>
        <p:spPr>
          <a:xfrm>
            <a:off x="-53008" y="-7256"/>
            <a:ext cx="12192000" cy="6865255"/>
          </a:xfrm>
          <a:prstGeom prst="rect">
            <a:avLst/>
          </a:prstGeom>
        </p:spPr>
      </p:pic>
    </p:spTree>
    <p:extLst>
      <p:ext uri="{BB962C8B-B14F-4D97-AF65-F5344CB8AC3E}">
        <p14:creationId xmlns:p14="http://schemas.microsoft.com/office/powerpoint/2010/main" val="3459291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D41CB709-76E6-4EF7-AABE-2922032900D6}"/>
              </a:ext>
            </a:extLst>
          </p:cNvPr>
          <p:cNvPicPr>
            <a:picLocks noChangeAspect="1"/>
          </p:cNvPicPr>
          <p:nvPr/>
        </p:nvPicPr>
        <p:blipFill rotWithShape="1">
          <a:blip r:embed="rId3"/>
          <a:srcRect l="15978" t="22015" r="26906" b="55172"/>
          <a:stretch/>
        </p:blipFill>
        <p:spPr>
          <a:xfrm>
            <a:off x="0" y="18575"/>
            <a:ext cx="12192000" cy="2830641"/>
          </a:xfrm>
          <a:prstGeom prst="rect">
            <a:avLst/>
          </a:prstGeom>
        </p:spPr>
      </p:pic>
      <p:pic>
        <p:nvPicPr>
          <p:cNvPr id="7" name="Picture 6">
            <a:extLst>
              <a:ext uri="{FF2B5EF4-FFF2-40B4-BE49-F238E27FC236}">
                <a16:creationId xmlns:a16="http://schemas.microsoft.com/office/drawing/2014/main" id="{CBB606B1-7475-4702-8BCB-F61C6EE27E9C}"/>
              </a:ext>
            </a:extLst>
          </p:cNvPr>
          <p:cNvPicPr>
            <a:picLocks noChangeAspect="1"/>
          </p:cNvPicPr>
          <p:nvPr/>
        </p:nvPicPr>
        <p:blipFill rotWithShape="1">
          <a:blip r:embed="rId4"/>
          <a:srcRect l="9674" t="24528" r="32092" b="36805"/>
          <a:stretch/>
        </p:blipFill>
        <p:spPr>
          <a:xfrm>
            <a:off x="0" y="2849216"/>
            <a:ext cx="12417287" cy="4160807"/>
          </a:xfrm>
          <a:prstGeom prst="rect">
            <a:avLst/>
          </a:prstGeom>
        </p:spPr>
      </p:pic>
    </p:spTree>
    <p:extLst>
      <p:ext uri="{BB962C8B-B14F-4D97-AF65-F5344CB8AC3E}">
        <p14:creationId xmlns:p14="http://schemas.microsoft.com/office/powerpoint/2010/main" val="1266531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F58C6FC9-8107-49BE-9B1D-8DD2338171FA}"/>
              </a:ext>
            </a:extLst>
          </p:cNvPr>
          <p:cNvPicPr>
            <a:picLocks noChangeAspect="1"/>
          </p:cNvPicPr>
          <p:nvPr/>
        </p:nvPicPr>
        <p:blipFill rotWithShape="1">
          <a:blip r:embed="rId3"/>
          <a:srcRect l="9783" t="15829" r="32935" b="7419"/>
          <a:stretch/>
        </p:blipFill>
        <p:spPr>
          <a:xfrm>
            <a:off x="0" y="-7255"/>
            <a:ext cx="12192000" cy="6865255"/>
          </a:xfrm>
          <a:prstGeom prst="rect">
            <a:avLst/>
          </a:prstGeom>
        </p:spPr>
      </p:pic>
    </p:spTree>
    <p:extLst>
      <p:ext uri="{BB962C8B-B14F-4D97-AF65-F5344CB8AC3E}">
        <p14:creationId xmlns:p14="http://schemas.microsoft.com/office/powerpoint/2010/main" val="4075238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3" name="Picture 2">
            <a:extLst>
              <a:ext uri="{FF2B5EF4-FFF2-40B4-BE49-F238E27FC236}">
                <a16:creationId xmlns:a16="http://schemas.microsoft.com/office/drawing/2014/main" id="{F1662DD6-AEFA-49B0-9CBC-713018049D42}"/>
              </a:ext>
            </a:extLst>
          </p:cNvPr>
          <p:cNvPicPr>
            <a:picLocks noChangeAspect="1"/>
          </p:cNvPicPr>
          <p:nvPr/>
        </p:nvPicPr>
        <p:blipFill rotWithShape="1">
          <a:blip r:embed="rId3"/>
          <a:srcRect l="9566" t="20469" r="32935" b="32358"/>
          <a:stretch/>
        </p:blipFill>
        <p:spPr>
          <a:xfrm>
            <a:off x="0" y="-34434"/>
            <a:ext cx="12192000" cy="6912312"/>
          </a:xfrm>
          <a:prstGeom prst="rect">
            <a:avLst/>
          </a:prstGeom>
        </p:spPr>
      </p:pic>
    </p:spTree>
    <p:extLst>
      <p:ext uri="{BB962C8B-B14F-4D97-AF65-F5344CB8AC3E}">
        <p14:creationId xmlns:p14="http://schemas.microsoft.com/office/powerpoint/2010/main" val="3269019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lstStyle/>
          <a:p>
            <a:endParaRPr lang="en-US" dirty="0"/>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pic>
        <p:nvPicPr>
          <p:cNvPr id="8" name="Content Placeholder 8">
            <a:extLst>
              <a:ext uri="{FF2B5EF4-FFF2-40B4-BE49-F238E27FC236}">
                <a16:creationId xmlns:a16="http://schemas.microsoft.com/office/drawing/2014/main" id="{2EBD0C20-1222-40A2-A89C-9E256E1C0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22"/>
            <a:ext cx="12192001" cy="6875222"/>
          </a:xfrm>
          <a:prstGeom prst="rect">
            <a:avLst/>
          </a:prstGeom>
        </p:spPr>
      </p:pic>
    </p:spTree>
    <p:extLst>
      <p:ext uri="{BB962C8B-B14F-4D97-AF65-F5344CB8AC3E}">
        <p14:creationId xmlns:p14="http://schemas.microsoft.com/office/powerpoint/2010/main" val="382545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FC29-824E-4131-8B9B-62A6D7A7A224}"/>
              </a:ext>
            </a:extLst>
          </p:cNvPr>
          <p:cNvSpPr>
            <a:spLocks noGrp="1"/>
          </p:cNvSpPr>
          <p:nvPr>
            <p:ph type="title"/>
          </p:nvPr>
        </p:nvSpPr>
        <p:spPr/>
        <p:txBody>
          <a:bodyPr/>
          <a:lstStyle/>
          <a:p>
            <a:r>
              <a:rPr lang="en-US" b="1" dirty="0"/>
              <a:t>Immediate ( Short Term)</a:t>
            </a:r>
          </a:p>
        </p:txBody>
      </p:sp>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150000"/>
              </a:lnSpc>
            </a:pPr>
            <a:r>
              <a:rPr lang="en-US" sz="2400" b="1" dirty="0"/>
              <a:t>Seed supply aspects: </a:t>
            </a:r>
            <a:r>
              <a:rPr lang="en-US" sz="2400" dirty="0"/>
              <a:t>To develop effective technologies/methods for seed collecting, transport, storage, testing and seed health aspects</a:t>
            </a:r>
          </a:p>
          <a:p>
            <a:pPr>
              <a:lnSpc>
                <a:spcPct val="150000"/>
              </a:lnSpc>
            </a:pPr>
            <a:r>
              <a:rPr lang="en-US" sz="2400" b="1" dirty="0"/>
              <a:t>Genetic conservation aspects: </a:t>
            </a:r>
            <a:r>
              <a:rPr lang="en-US" sz="2400" dirty="0"/>
              <a:t>To develop guidelines for genetic conservation of seeds of crops species (or groups of species</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3603633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E5743-EBAA-45D6-9B7B-CD84852CF026}"/>
              </a:ext>
            </a:extLst>
          </p:cNvPr>
          <p:cNvSpPr/>
          <p:nvPr/>
        </p:nvSpPr>
        <p:spPr>
          <a:xfrm>
            <a:off x="185531" y="0"/>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University of Sargodha</a:t>
            </a:r>
          </a:p>
        </p:txBody>
      </p:sp>
      <p:sp>
        <p:nvSpPr>
          <p:cNvPr id="5" name="Rectangle 4">
            <a:extLst>
              <a:ext uri="{FF2B5EF4-FFF2-40B4-BE49-F238E27FC236}">
                <a16:creationId xmlns:a16="http://schemas.microsoft.com/office/drawing/2014/main" id="{D3230FDF-2A1D-46C5-8972-5FCF321D7B37}"/>
              </a:ext>
            </a:extLst>
          </p:cNvPr>
          <p:cNvSpPr/>
          <p:nvPr/>
        </p:nvSpPr>
        <p:spPr>
          <a:xfrm>
            <a:off x="9515061" y="-7255"/>
            <a:ext cx="2676939"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Faculty of Agriculture</a:t>
            </a:r>
          </a:p>
        </p:txBody>
      </p:sp>
      <p:sp>
        <p:nvSpPr>
          <p:cNvPr id="6" name="Rectangle 5">
            <a:extLst>
              <a:ext uri="{FF2B5EF4-FFF2-40B4-BE49-F238E27FC236}">
                <a16:creationId xmlns:a16="http://schemas.microsoft.com/office/drawing/2014/main" id="{9655CDE3-A2A5-42A3-AD15-1EA15611A870}"/>
              </a:ext>
            </a:extLst>
          </p:cNvPr>
          <p:cNvSpPr/>
          <p:nvPr/>
        </p:nvSpPr>
        <p:spPr>
          <a:xfrm>
            <a:off x="3405810" y="6462490"/>
            <a:ext cx="4873555" cy="39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Department of Plant Breeding &amp; Genetics</a:t>
            </a:r>
          </a:p>
        </p:txBody>
      </p:sp>
      <p:sp>
        <p:nvSpPr>
          <p:cNvPr id="10" name="Content Placeholder 9">
            <a:extLst>
              <a:ext uri="{FF2B5EF4-FFF2-40B4-BE49-F238E27FC236}">
                <a16:creationId xmlns:a16="http://schemas.microsoft.com/office/drawing/2014/main" id="{EC661D3C-8910-4EAE-8D89-B0E4AE115407}"/>
              </a:ext>
            </a:extLst>
          </p:cNvPr>
          <p:cNvSpPr>
            <a:spLocks noGrp="1"/>
          </p:cNvSpPr>
          <p:nvPr>
            <p:ph idx="1"/>
          </p:nvPr>
        </p:nvSpPr>
        <p:spPr/>
        <p:txBody>
          <a:bodyPr>
            <a:normAutofit/>
          </a:bodyPr>
          <a:lstStyle/>
          <a:p>
            <a:pPr>
              <a:lnSpc>
                <a:spcPct val="150000"/>
              </a:lnSpc>
            </a:pPr>
            <a:r>
              <a:rPr lang="en-US" sz="2400" b="1" dirty="0"/>
              <a:t>Technology transfer: </a:t>
            </a:r>
            <a:r>
              <a:rPr lang="en-US" sz="2400" dirty="0"/>
              <a:t>To produce a publication and practical guidelines for the handling of crops seed species, dealing with all aspects from ripeness, harvest and storage to testing and sowing.</a:t>
            </a:r>
          </a:p>
        </p:txBody>
      </p:sp>
      <p:pic>
        <p:nvPicPr>
          <p:cNvPr id="11" name="Content Placeholder 9">
            <a:extLst>
              <a:ext uri="{FF2B5EF4-FFF2-40B4-BE49-F238E27FC236}">
                <a16:creationId xmlns:a16="http://schemas.microsoft.com/office/drawing/2014/main" id="{6968B21B-95AC-4C29-9C69-036688210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612" y="6233890"/>
            <a:ext cx="504825" cy="510764"/>
          </a:xfrm>
          <a:prstGeom prst="rect">
            <a:avLst/>
          </a:prstGeom>
        </p:spPr>
      </p:pic>
    </p:spTree>
    <p:extLst>
      <p:ext uri="{BB962C8B-B14F-4D97-AF65-F5344CB8AC3E}">
        <p14:creationId xmlns:p14="http://schemas.microsoft.com/office/powerpoint/2010/main" val="131617178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792</TotalTime>
  <Words>3534</Words>
  <Application>Microsoft Office PowerPoint</Application>
  <PresentationFormat>Widescreen</PresentationFormat>
  <Paragraphs>699</Paragraphs>
  <Slides>78</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Century Gothic</vt:lpstr>
      <vt:lpstr>Wingdings</vt:lpstr>
      <vt:lpstr>Wingdings 3</vt:lpstr>
      <vt:lpstr>Wisp</vt:lpstr>
      <vt:lpstr>Mechanism Of Gene Banking</vt:lpstr>
      <vt:lpstr>What is Gene Bank?</vt:lpstr>
      <vt:lpstr>Mechanism Of Gene Bank Includes,</vt:lpstr>
      <vt:lpstr>Germplasm Conservation</vt:lpstr>
      <vt:lpstr>Why Conservation?</vt:lpstr>
      <vt:lpstr>PowerPoint Presentation</vt:lpstr>
      <vt:lpstr>Objectives (Long Term)</vt:lpstr>
      <vt:lpstr>Immediate ( Short Term)</vt:lpstr>
      <vt:lpstr>PowerPoint Presentation</vt:lpstr>
      <vt:lpstr>Methods to Conserve Germplasm</vt:lpstr>
      <vt:lpstr>PowerPoint Presentation</vt:lpstr>
      <vt:lpstr>In-Situ Germplasm Conservation </vt:lpstr>
      <vt:lpstr> </vt:lpstr>
      <vt:lpstr>Ex-Situ Germplasm Conservation</vt:lpstr>
      <vt:lpstr>Seed Gene Bank   </vt:lpstr>
      <vt:lpstr>Orthodox Seeds</vt:lpstr>
      <vt:lpstr>Seed Bank Classification (Storage duration)</vt:lpstr>
      <vt:lpstr>Working collection</vt:lpstr>
      <vt:lpstr>PowerPoint Presentation</vt:lpstr>
      <vt:lpstr>PowerPoint Presentation</vt:lpstr>
      <vt:lpstr>Base Collection (Long Term Storage)</vt:lpstr>
      <vt:lpstr>PowerPoint Presentation</vt:lpstr>
      <vt:lpstr>Merits Of Seed Banks</vt:lpstr>
      <vt:lpstr>Demerits of Seeds Banks</vt:lpstr>
      <vt:lpstr>Field Gene Bank or Plant Gene Bank</vt:lpstr>
      <vt:lpstr>Limitations of Field Gene Bank</vt:lpstr>
      <vt:lpstr>Merits of Field Gene Banks</vt:lpstr>
      <vt:lpstr>Shoot Tip Gene Banks or Meristem Gene Bank</vt:lpstr>
      <vt:lpstr>PowerPoint Presentation</vt:lpstr>
      <vt:lpstr>PowerPoint Presentation</vt:lpstr>
      <vt:lpstr>Pollen Storage/Pollen Gene Bank</vt:lpstr>
      <vt:lpstr>Advantages</vt:lpstr>
      <vt:lpstr>Disadvantages</vt:lpstr>
      <vt:lpstr>Tissue culture conservation</vt:lpstr>
      <vt:lpstr>Cell &amp; Organ Gene Bank / Cryopreservation</vt:lpstr>
      <vt:lpstr>PowerPoint Presentation</vt:lpstr>
      <vt:lpstr>PowerPoint Presentation</vt:lpstr>
      <vt:lpstr>DNA Gene Bank / DNA Storage</vt:lpstr>
      <vt:lpstr>PowerPoint Presentation</vt:lpstr>
      <vt:lpstr>On-farm Conservation</vt:lpstr>
      <vt:lpstr>PowerPoint Presentation</vt:lpstr>
      <vt:lpstr>PowerPoint Presentation</vt:lpstr>
      <vt:lpstr>PowerPoint Presentation</vt:lpstr>
      <vt:lpstr>Home Gardens </vt:lpstr>
      <vt:lpstr>PowerPoint Presentation</vt:lpstr>
      <vt:lpstr>Botanical Gardens</vt:lpstr>
      <vt:lpstr>PowerPoint Presentation</vt:lpstr>
      <vt:lpstr>PowerPoint Presentation</vt:lpstr>
      <vt:lpstr>PowerPoint Presentation</vt:lpstr>
      <vt:lpstr>PowerPoint Presentation</vt:lpstr>
      <vt:lpstr>PowerPoint Presentation</vt:lpstr>
      <vt:lpstr>Herbal Gardens</vt:lpstr>
      <vt:lpstr>Country Report on Plant Genetic Resources</vt:lpstr>
      <vt:lpstr>National Agriculture Research Center  (NARC)</vt:lpstr>
      <vt:lpstr>The State Of In Situ Management </vt:lpstr>
      <vt:lpstr>The State Of Ex Situ Management </vt:lpstr>
      <vt:lpstr>PowerPoint Presentation</vt:lpstr>
      <vt:lpstr>Status of Gene bank at Plant Genetic Resources Programme </vt:lpstr>
      <vt:lpstr>PowerPoint Presentation</vt:lpstr>
      <vt:lpstr>PowerPoint Presentation</vt:lpstr>
      <vt:lpstr>PowerPoint Presentation</vt:lpstr>
      <vt:lpstr>PowerPoint Presentation</vt:lpstr>
      <vt:lpstr>Field gene banks in Pakistan</vt:lpstr>
      <vt:lpstr>PowerPoint Presentation</vt:lpstr>
      <vt:lpstr>Germplasm Acquisition From Collaborating Countries</vt:lpstr>
      <vt:lpstr>PowerPoint Presentation</vt:lpstr>
      <vt:lpstr>PowerPoint Presentation</vt:lpstr>
      <vt:lpstr>PowerPoint Presentation</vt:lpstr>
      <vt:lpstr>PowerPoint Presentation</vt:lpstr>
      <vt:lpstr>PowerPoint Presentation</vt:lpstr>
      <vt:lpstr>PowerPoint Presentation</vt:lpstr>
      <vt:lpstr>Germplasm Distributed To International Research Organizations, Universities And Institutions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ReHan Moiz</dc:creator>
  <cp:lastModifiedBy>ikramulhaq 228</cp:lastModifiedBy>
  <cp:revision>176</cp:revision>
  <dcterms:created xsi:type="dcterms:W3CDTF">2020-02-13T14:25:24Z</dcterms:created>
  <dcterms:modified xsi:type="dcterms:W3CDTF">2020-05-03T04:36:19Z</dcterms:modified>
</cp:coreProperties>
</file>