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8636000" cy="6483350"/>
  <p:notesSz cx="8636000" cy="6483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61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176" y="2009838"/>
            <a:ext cx="7345997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352" y="3630676"/>
            <a:ext cx="604964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117" y="1491170"/>
            <a:ext cx="3759422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50810" y="1491170"/>
            <a:ext cx="3759422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640826" cy="6480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422" y="410413"/>
            <a:ext cx="695350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003" y="1904237"/>
            <a:ext cx="8340343" cy="1586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0946" y="6104940"/>
            <a:ext cx="144716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117" y="6029515"/>
            <a:ext cx="198774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23530" y="6104940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641080" cy="6480175"/>
            <a:chOff x="0" y="0"/>
            <a:chExt cx="8641080" cy="64801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640826" cy="6480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6300" y="6239254"/>
              <a:ext cx="6960108" cy="2407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362" y="5597537"/>
              <a:ext cx="6929755" cy="652145"/>
            </a:xfrm>
            <a:custGeom>
              <a:avLst/>
              <a:gdLst/>
              <a:ahLst/>
              <a:cxnLst/>
              <a:rect l="l" t="t" r="r" b="b"/>
              <a:pathLst>
                <a:path w="6929755" h="652145">
                  <a:moveTo>
                    <a:pt x="6873417" y="0"/>
                  </a:moveTo>
                  <a:lnTo>
                    <a:pt x="56032" y="0"/>
                  </a:lnTo>
                  <a:lnTo>
                    <a:pt x="34220" y="4404"/>
                  </a:lnTo>
                  <a:lnTo>
                    <a:pt x="16409" y="16416"/>
                  </a:lnTo>
                  <a:lnTo>
                    <a:pt x="4402" y="34231"/>
                  </a:lnTo>
                  <a:lnTo>
                    <a:pt x="0" y="56045"/>
                  </a:lnTo>
                  <a:lnTo>
                    <a:pt x="0" y="596023"/>
                  </a:lnTo>
                  <a:lnTo>
                    <a:pt x="4402" y="617835"/>
                  </a:lnTo>
                  <a:lnTo>
                    <a:pt x="16409" y="635646"/>
                  </a:lnTo>
                  <a:lnTo>
                    <a:pt x="34220" y="647653"/>
                  </a:lnTo>
                  <a:lnTo>
                    <a:pt x="56032" y="652056"/>
                  </a:lnTo>
                  <a:lnTo>
                    <a:pt x="6873417" y="652056"/>
                  </a:lnTo>
                  <a:lnTo>
                    <a:pt x="6895241" y="647653"/>
                  </a:lnTo>
                  <a:lnTo>
                    <a:pt x="6913041" y="635646"/>
                  </a:lnTo>
                  <a:lnTo>
                    <a:pt x="6925031" y="617835"/>
                  </a:lnTo>
                  <a:lnTo>
                    <a:pt x="6929424" y="596023"/>
                  </a:lnTo>
                  <a:lnTo>
                    <a:pt x="6929424" y="56045"/>
                  </a:lnTo>
                  <a:lnTo>
                    <a:pt x="6925031" y="34231"/>
                  </a:lnTo>
                  <a:lnTo>
                    <a:pt x="6913041" y="16416"/>
                  </a:lnTo>
                  <a:lnTo>
                    <a:pt x="6895241" y="4404"/>
                  </a:lnTo>
                  <a:lnTo>
                    <a:pt x="687341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1362" y="5597537"/>
              <a:ext cx="6929424" cy="652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0826" cy="648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181482"/>
            <a:ext cx="2425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60" dirty="0"/>
              <a:t>Levels</a:t>
            </a:r>
            <a:r>
              <a:rPr sz="4400" spc="-235" dirty="0"/>
              <a:t> </a:t>
            </a:r>
            <a:r>
              <a:rPr sz="4400" spc="225" dirty="0"/>
              <a:t>of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1083563"/>
            <a:ext cx="3598545" cy="413384"/>
            <a:chOff x="0" y="1083563"/>
            <a:chExt cx="3598545" cy="413384"/>
          </a:xfrm>
        </p:grpSpPr>
        <p:sp>
          <p:nvSpPr>
            <p:cNvPr id="5" name="object 5"/>
            <p:cNvSpPr/>
            <p:nvPr/>
          </p:nvSpPr>
          <p:spPr>
            <a:xfrm>
              <a:off x="0" y="1095755"/>
              <a:ext cx="341376" cy="382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940" y="1083563"/>
              <a:ext cx="1728216" cy="394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0972" y="1083563"/>
              <a:ext cx="1917192" cy="3947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148" y="1395983"/>
              <a:ext cx="3066288" cy="100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1134617"/>
            <a:ext cx="5059680" cy="22263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Intrapersonal </a:t>
            </a:r>
            <a:r>
              <a:rPr sz="19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1900" b="1" spc="-150" dirty="0">
                <a:latin typeface="Arial"/>
                <a:cs typeface="Arial"/>
              </a:rPr>
              <a:t> </a:t>
            </a:r>
            <a:r>
              <a:rPr sz="1900" spc="-5" dirty="0">
                <a:latin typeface="Carlito"/>
                <a:cs typeface="Carlito"/>
              </a:rPr>
              <a:t>is  </a:t>
            </a:r>
            <a:r>
              <a:rPr sz="1900" spc="-10" dirty="0">
                <a:latin typeface="Carlito"/>
                <a:cs typeface="Carlito"/>
              </a:rPr>
              <a:t>communication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5" dirty="0">
                <a:latin typeface="Carlito"/>
                <a:cs typeface="Carlito"/>
              </a:rPr>
              <a:t>occurs </a:t>
            </a:r>
            <a:r>
              <a:rPr sz="1900" spc="-5" dirty="0">
                <a:latin typeface="Carlito"/>
                <a:cs typeface="Carlito"/>
              </a:rPr>
              <a:t>in </a:t>
            </a:r>
            <a:r>
              <a:rPr sz="1900" spc="-10" dirty="0">
                <a:latin typeface="Carlito"/>
                <a:cs typeface="Carlito"/>
              </a:rPr>
              <a:t>your own </a:t>
            </a:r>
            <a:r>
              <a:rPr sz="1900" spc="-5" dirty="0">
                <a:latin typeface="Carlito"/>
                <a:cs typeface="Carlito"/>
              </a:rPr>
              <a:t>mind. It  is the basis of</a:t>
            </a:r>
            <a:r>
              <a:rPr sz="1900" spc="-25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your</a:t>
            </a:r>
            <a:endParaRPr sz="1900">
              <a:latin typeface="Carlito"/>
              <a:cs typeface="Carlito"/>
            </a:endParaRPr>
          </a:p>
          <a:p>
            <a:pPr marL="355600">
              <a:lnSpc>
                <a:spcPts val="1825"/>
              </a:lnSpc>
            </a:pPr>
            <a:r>
              <a:rPr sz="1900" spc="-10" dirty="0">
                <a:latin typeface="Carlito"/>
                <a:cs typeface="Carlito"/>
              </a:rPr>
              <a:t>feelings, biases, prejudices, </a:t>
            </a:r>
            <a:r>
              <a:rPr sz="1900" spc="-5" dirty="0">
                <a:latin typeface="Carlito"/>
                <a:cs typeface="Carlito"/>
              </a:rPr>
              <a:t>and</a:t>
            </a:r>
            <a:r>
              <a:rPr sz="1900" spc="3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beliefs.</a:t>
            </a:r>
            <a:endParaRPr sz="1900">
              <a:latin typeface="Carlito"/>
              <a:cs typeface="Carlito"/>
            </a:endParaRPr>
          </a:p>
          <a:p>
            <a:pPr marL="756285" marR="130175" indent="-287020">
              <a:lnSpc>
                <a:spcPct val="80000"/>
              </a:lnSpc>
              <a:spcBef>
                <a:spcPts val="455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10" dirty="0">
                <a:latin typeface="Carlito"/>
                <a:cs typeface="Carlito"/>
              </a:rPr>
              <a:t>Examples </a:t>
            </a:r>
            <a:r>
              <a:rPr sz="1900" spc="-15" dirty="0">
                <a:latin typeface="Carlito"/>
                <a:cs typeface="Carlito"/>
              </a:rPr>
              <a:t>are </a:t>
            </a:r>
            <a:r>
              <a:rPr sz="1900" spc="-5" dirty="0">
                <a:latin typeface="Carlito"/>
                <a:cs typeface="Carlito"/>
              </a:rPr>
              <a:t>when </a:t>
            </a:r>
            <a:r>
              <a:rPr sz="1900" spc="-15" dirty="0">
                <a:latin typeface="Carlito"/>
                <a:cs typeface="Carlito"/>
              </a:rPr>
              <a:t>you </a:t>
            </a:r>
            <a:r>
              <a:rPr sz="1900" spc="-20" dirty="0">
                <a:latin typeface="Carlito"/>
                <a:cs typeface="Carlito"/>
              </a:rPr>
              <a:t>make any </a:t>
            </a:r>
            <a:r>
              <a:rPr sz="1900" spc="-5" dirty="0">
                <a:latin typeface="Carlito"/>
                <a:cs typeface="Carlito"/>
              </a:rPr>
              <a:t>kind </a:t>
            </a:r>
            <a:r>
              <a:rPr sz="1900" spc="-10" dirty="0">
                <a:latin typeface="Carlito"/>
                <a:cs typeface="Carlito"/>
              </a:rPr>
              <a:t>of  </a:t>
            </a:r>
            <a:r>
              <a:rPr sz="1900" spc="-5" dirty="0">
                <a:latin typeface="Carlito"/>
                <a:cs typeface="Carlito"/>
              </a:rPr>
              <a:t>decision </a:t>
            </a:r>
            <a:r>
              <a:rPr sz="1900" spc="-114" dirty="0">
                <a:latin typeface="Arial"/>
                <a:cs typeface="Arial"/>
              </a:rPr>
              <a:t>– </a:t>
            </a:r>
            <a:r>
              <a:rPr sz="1900" spc="-5" dirty="0">
                <a:latin typeface="Carlito"/>
                <a:cs typeface="Carlito"/>
              </a:rPr>
              <a:t>what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5" dirty="0">
                <a:latin typeface="Carlito"/>
                <a:cs typeface="Carlito"/>
              </a:rPr>
              <a:t>eat or </a:t>
            </a:r>
            <a:r>
              <a:rPr sz="1900" spc="-45" dirty="0">
                <a:latin typeface="Carlito"/>
                <a:cs typeface="Carlito"/>
              </a:rPr>
              <a:t>wear. </a:t>
            </a:r>
            <a:r>
              <a:rPr sz="1900" spc="-5" dirty="0">
                <a:latin typeface="Carlito"/>
                <a:cs typeface="Carlito"/>
              </a:rPr>
              <a:t>When </a:t>
            </a:r>
            <a:r>
              <a:rPr sz="1900" spc="-15" dirty="0">
                <a:latin typeface="Carlito"/>
                <a:cs typeface="Carlito"/>
              </a:rPr>
              <a:t>you  </a:t>
            </a:r>
            <a:r>
              <a:rPr sz="1900" spc="-5" dirty="0">
                <a:latin typeface="Carlito"/>
                <a:cs typeface="Carlito"/>
              </a:rPr>
              <a:t>think about </a:t>
            </a:r>
            <a:r>
              <a:rPr sz="1900" spc="-10" dirty="0">
                <a:latin typeface="Carlito"/>
                <a:cs typeface="Carlito"/>
              </a:rPr>
              <a:t>something </a:t>
            </a:r>
            <a:r>
              <a:rPr sz="1900" spc="-114" dirty="0">
                <a:latin typeface="Arial"/>
                <a:cs typeface="Arial"/>
              </a:rPr>
              <a:t>– </a:t>
            </a:r>
            <a:r>
              <a:rPr sz="1900" spc="-5" dirty="0">
                <a:latin typeface="Carlito"/>
                <a:cs typeface="Carlito"/>
              </a:rPr>
              <a:t>what </a:t>
            </a:r>
            <a:r>
              <a:rPr sz="1900" spc="-10" dirty="0">
                <a:latin typeface="Carlito"/>
                <a:cs typeface="Carlito"/>
              </a:rPr>
              <a:t>you </a:t>
            </a:r>
            <a:r>
              <a:rPr sz="1900" spc="-15" dirty="0">
                <a:latin typeface="Carlito"/>
                <a:cs typeface="Carlito"/>
              </a:rPr>
              <a:t>want to  </a:t>
            </a:r>
            <a:r>
              <a:rPr sz="1900" spc="-5" dirty="0">
                <a:latin typeface="Carlito"/>
                <a:cs typeface="Carlito"/>
              </a:rPr>
              <a:t>do on the </a:t>
            </a:r>
            <a:r>
              <a:rPr sz="1900" spc="-15" dirty="0">
                <a:latin typeface="Carlito"/>
                <a:cs typeface="Carlito"/>
              </a:rPr>
              <a:t>weekend </a:t>
            </a:r>
            <a:r>
              <a:rPr sz="1900" spc="-5" dirty="0">
                <a:latin typeface="Carlito"/>
                <a:cs typeface="Carlito"/>
              </a:rPr>
              <a:t>or when </a:t>
            </a:r>
            <a:r>
              <a:rPr sz="1900" spc="-15" dirty="0">
                <a:latin typeface="Carlito"/>
                <a:cs typeface="Carlito"/>
              </a:rPr>
              <a:t>you </a:t>
            </a:r>
            <a:r>
              <a:rPr sz="1900" spc="-5" dirty="0">
                <a:latin typeface="Carlito"/>
                <a:cs typeface="Carlito"/>
              </a:rPr>
              <a:t>think  about another</a:t>
            </a:r>
            <a:r>
              <a:rPr sz="1900" spc="1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person.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8788" y="168262"/>
            <a:ext cx="4429125" cy="1143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3272" y="3368039"/>
            <a:ext cx="2865119" cy="3112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0826" cy="648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706623"/>
            <a:ext cx="5392420" cy="2605405"/>
            <a:chOff x="0" y="2706623"/>
            <a:chExt cx="5392420" cy="2605405"/>
          </a:xfrm>
        </p:grpSpPr>
        <p:sp>
          <p:nvSpPr>
            <p:cNvPr id="4" name="object 4"/>
            <p:cNvSpPr/>
            <p:nvPr/>
          </p:nvSpPr>
          <p:spPr>
            <a:xfrm>
              <a:off x="0" y="2740037"/>
              <a:ext cx="5392420" cy="2571750"/>
            </a:xfrm>
            <a:custGeom>
              <a:avLst/>
              <a:gdLst/>
              <a:ahLst/>
              <a:cxnLst/>
              <a:rect l="l" t="t" r="r" b="b"/>
              <a:pathLst>
                <a:path w="5392420" h="2571750">
                  <a:moveTo>
                    <a:pt x="5391912" y="0"/>
                  </a:moveTo>
                  <a:lnTo>
                    <a:pt x="0" y="0"/>
                  </a:lnTo>
                  <a:lnTo>
                    <a:pt x="0" y="2571750"/>
                  </a:lnTo>
                  <a:lnTo>
                    <a:pt x="5391912" y="2571750"/>
                  </a:lnTo>
                  <a:lnTo>
                    <a:pt x="5391912" y="0"/>
                  </a:lnTo>
                  <a:close/>
                </a:path>
              </a:pathLst>
            </a:custGeom>
            <a:solidFill>
              <a:srgbClr val="00AFE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18815"/>
              <a:ext cx="341376" cy="388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940" y="2706623"/>
              <a:ext cx="3293364" cy="4008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2148" y="3020567"/>
              <a:ext cx="3043428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39" y="2758566"/>
            <a:ext cx="5125720" cy="240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020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Interpersonal </a:t>
            </a:r>
            <a:r>
              <a:rPr sz="19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1900" b="1" spc="-140" dirty="0">
                <a:latin typeface="Arial"/>
                <a:cs typeface="Arial"/>
              </a:rPr>
              <a:t> </a:t>
            </a:r>
            <a:r>
              <a:rPr sz="1900" spc="-5" dirty="0">
                <a:latin typeface="Carlito"/>
                <a:cs typeface="Carlito"/>
              </a:rPr>
              <a:t>is the  </a:t>
            </a:r>
            <a:r>
              <a:rPr sz="1900" spc="-10" dirty="0">
                <a:latin typeface="Carlito"/>
                <a:cs typeface="Carlito"/>
              </a:rPr>
              <a:t>communication between two people but </a:t>
            </a:r>
            <a:r>
              <a:rPr sz="1900" spc="-5" dirty="0">
                <a:latin typeface="Carlito"/>
                <a:cs typeface="Carlito"/>
              </a:rPr>
              <a:t>can  </a:t>
            </a:r>
            <a:r>
              <a:rPr sz="1900" spc="-20" dirty="0">
                <a:latin typeface="Carlito"/>
                <a:cs typeface="Carlito"/>
              </a:rPr>
              <a:t>involve </a:t>
            </a:r>
            <a:r>
              <a:rPr sz="1900" spc="-15" dirty="0">
                <a:latin typeface="Carlito"/>
                <a:cs typeface="Carlito"/>
              </a:rPr>
              <a:t>more </a:t>
            </a:r>
            <a:r>
              <a:rPr sz="1900" spc="-5" dirty="0">
                <a:latin typeface="Carlito"/>
                <a:cs typeface="Carlito"/>
              </a:rPr>
              <a:t>in </a:t>
            </a:r>
            <a:r>
              <a:rPr sz="1900" spc="-15" dirty="0">
                <a:latin typeface="Carlito"/>
                <a:cs typeface="Carlito"/>
              </a:rPr>
              <a:t>informal</a:t>
            </a:r>
            <a:r>
              <a:rPr sz="1900" spc="9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conversations.</a:t>
            </a:r>
            <a:endParaRPr sz="19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459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10" dirty="0">
                <a:latin typeface="Carlito"/>
                <a:cs typeface="Carlito"/>
              </a:rPr>
              <a:t>Examples </a:t>
            </a:r>
            <a:r>
              <a:rPr sz="1900" spc="-15" dirty="0">
                <a:latin typeface="Carlito"/>
                <a:cs typeface="Carlito"/>
              </a:rPr>
              <a:t>are </a:t>
            </a:r>
            <a:r>
              <a:rPr sz="1900" spc="-5" dirty="0">
                <a:latin typeface="Carlito"/>
                <a:cs typeface="Carlito"/>
              </a:rPr>
              <a:t>when </a:t>
            </a:r>
            <a:r>
              <a:rPr sz="1900" spc="-15" dirty="0">
                <a:latin typeface="Carlito"/>
                <a:cs typeface="Carlito"/>
              </a:rPr>
              <a:t>you are </a:t>
            </a:r>
            <a:r>
              <a:rPr sz="1900" spc="-10" dirty="0">
                <a:latin typeface="Carlito"/>
                <a:cs typeface="Carlito"/>
              </a:rPr>
              <a:t>talking </a:t>
            </a:r>
            <a:r>
              <a:rPr sz="1900" spc="-15" dirty="0">
                <a:latin typeface="Carlito"/>
                <a:cs typeface="Carlito"/>
              </a:rPr>
              <a:t>to your  </a:t>
            </a:r>
            <a:r>
              <a:rPr sz="1900" spc="-5" dirty="0">
                <a:latin typeface="Carlito"/>
                <a:cs typeface="Carlito"/>
              </a:rPr>
              <a:t>friends. A teacher and </a:t>
            </a:r>
            <a:r>
              <a:rPr sz="1900" spc="-10" dirty="0">
                <a:latin typeface="Carlito"/>
                <a:cs typeface="Carlito"/>
              </a:rPr>
              <a:t>student discussing </a:t>
            </a:r>
            <a:r>
              <a:rPr sz="1900" spc="-5" dirty="0">
                <a:latin typeface="Carlito"/>
                <a:cs typeface="Carlito"/>
              </a:rPr>
              <a:t>an  </a:t>
            </a:r>
            <a:r>
              <a:rPr sz="1900" spc="-10" dirty="0">
                <a:latin typeface="Carlito"/>
                <a:cs typeface="Carlito"/>
              </a:rPr>
              <a:t>assignment.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patient </a:t>
            </a:r>
            <a:r>
              <a:rPr sz="1900" spc="-5" dirty="0">
                <a:latin typeface="Carlito"/>
                <a:cs typeface="Carlito"/>
              </a:rPr>
              <a:t>and a </a:t>
            </a:r>
            <a:r>
              <a:rPr sz="1900" spc="-15" dirty="0">
                <a:latin typeface="Carlito"/>
                <a:cs typeface="Carlito"/>
              </a:rPr>
              <a:t>doctor  </a:t>
            </a:r>
            <a:r>
              <a:rPr sz="1900" spc="-5" dirty="0">
                <a:latin typeface="Carlito"/>
                <a:cs typeface="Carlito"/>
              </a:rPr>
              <a:t>discussing a </a:t>
            </a:r>
            <a:r>
              <a:rPr sz="1900" spc="-10" dirty="0">
                <a:latin typeface="Carlito"/>
                <a:cs typeface="Carlito"/>
              </a:rPr>
              <a:t>treatment. </a:t>
            </a:r>
            <a:r>
              <a:rPr sz="1900" spc="-5" dirty="0">
                <a:latin typeface="Carlito"/>
                <a:cs typeface="Carlito"/>
              </a:rPr>
              <a:t>A manager and a  </a:t>
            </a:r>
            <a:r>
              <a:rPr sz="1900" spc="-10" dirty="0">
                <a:latin typeface="Carlito"/>
                <a:cs typeface="Carlito"/>
              </a:rPr>
              <a:t>potential employee during </a:t>
            </a:r>
            <a:r>
              <a:rPr sz="1900" spc="-5" dirty="0">
                <a:latin typeface="Carlito"/>
                <a:cs typeface="Carlito"/>
              </a:rPr>
              <a:t>an</a:t>
            </a:r>
            <a:r>
              <a:rPr sz="1900" spc="65" dirty="0">
                <a:latin typeface="Carlito"/>
                <a:cs typeface="Carlito"/>
              </a:rPr>
              <a:t> </a:t>
            </a:r>
            <a:r>
              <a:rPr sz="1900" spc="-20" dirty="0">
                <a:latin typeface="Carlito"/>
                <a:cs typeface="Carlito"/>
              </a:rPr>
              <a:t>interview.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98280"/>
            <a:ext cx="8640699" cy="5081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862" y="327920"/>
            <a:ext cx="85975" cy="85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8931" y="278783"/>
            <a:ext cx="2920365" cy="269875"/>
            <a:chOff x="598931" y="278783"/>
            <a:chExt cx="2920365" cy="269875"/>
          </a:xfrm>
        </p:grpSpPr>
        <p:sp>
          <p:nvSpPr>
            <p:cNvPr id="5" name="object 5"/>
            <p:cNvSpPr/>
            <p:nvPr/>
          </p:nvSpPr>
          <p:spPr>
            <a:xfrm>
              <a:off x="622075" y="278783"/>
              <a:ext cx="2846264" cy="229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931" y="448055"/>
              <a:ext cx="2919984" cy="1005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5828" y="186054"/>
            <a:ext cx="7506334" cy="153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 </a:t>
            </a:r>
            <a:r>
              <a:rPr sz="19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Group </a:t>
            </a:r>
            <a:r>
              <a:rPr sz="19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1900" b="1" spc="-140" dirty="0">
                <a:latin typeface="Arial"/>
                <a:cs typeface="Arial"/>
              </a:rPr>
              <a:t> </a:t>
            </a:r>
            <a:r>
              <a:rPr sz="1900" spc="-5" dirty="0">
                <a:latin typeface="Carlito"/>
                <a:cs typeface="Carlito"/>
              </a:rPr>
              <a:t>is </a:t>
            </a:r>
            <a:r>
              <a:rPr sz="1900" spc="-10" dirty="0">
                <a:latin typeface="Carlito"/>
                <a:cs typeface="Carlito"/>
              </a:rPr>
              <a:t>communication </a:t>
            </a:r>
            <a:r>
              <a:rPr sz="1900" spc="-5" dirty="0">
                <a:latin typeface="Carlito"/>
                <a:cs typeface="Carlito"/>
              </a:rPr>
              <a:t>within </a:t>
            </a:r>
            <a:r>
              <a:rPr sz="1900" spc="-15" dirty="0">
                <a:latin typeface="Carlito"/>
                <a:cs typeface="Carlito"/>
              </a:rPr>
              <a:t>formal </a:t>
            </a:r>
            <a:r>
              <a:rPr sz="1900" spc="-5" dirty="0">
                <a:latin typeface="Carlito"/>
                <a:cs typeface="Carlito"/>
              </a:rPr>
              <a:t>or</a:t>
            </a:r>
            <a:r>
              <a:rPr sz="1900" spc="285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informal</a:t>
            </a:r>
            <a:endParaRPr sz="19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1900" spc="-15" dirty="0">
                <a:latin typeface="Carlito"/>
                <a:cs typeface="Carlito"/>
              </a:rPr>
              <a:t>groups </a:t>
            </a:r>
            <a:r>
              <a:rPr sz="1900" spc="-5" dirty="0">
                <a:latin typeface="Carlito"/>
                <a:cs typeface="Carlito"/>
              </a:rPr>
              <a:t>or teams. It is </a:t>
            </a:r>
            <a:r>
              <a:rPr sz="1900" spc="-15" dirty="0">
                <a:latin typeface="Carlito"/>
                <a:cs typeface="Carlito"/>
              </a:rPr>
              <a:t>group </a:t>
            </a:r>
            <a:r>
              <a:rPr sz="1900" spc="-10" dirty="0">
                <a:latin typeface="Carlito"/>
                <a:cs typeface="Carlito"/>
              </a:rPr>
              <a:t>interaction </a:t>
            </a:r>
            <a:r>
              <a:rPr sz="1900" spc="-5" dirty="0">
                <a:latin typeface="Carlito"/>
                <a:cs typeface="Carlito"/>
              </a:rPr>
              <a:t>that results in</a:t>
            </a:r>
            <a:r>
              <a:rPr sz="1900" spc="6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decision</a:t>
            </a:r>
            <a:endParaRPr sz="19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1900" dirty="0">
                <a:latin typeface="Carlito"/>
                <a:cs typeface="Carlito"/>
              </a:rPr>
              <a:t>making, </a:t>
            </a:r>
            <a:r>
              <a:rPr sz="1900" spc="-15" dirty="0">
                <a:latin typeface="Carlito"/>
                <a:cs typeface="Carlito"/>
              </a:rPr>
              <a:t>problem </a:t>
            </a:r>
            <a:r>
              <a:rPr sz="1900" spc="-10" dirty="0">
                <a:latin typeface="Carlito"/>
                <a:cs typeface="Carlito"/>
              </a:rPr>
              <a:t>solving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discussion </a:t>
            </a:r>
            <a:r>
              <a:rPr sz="1900" spc="-5" dirty="0">
                <a:latin typeface="Carlito"/>
                <a:cs typeface="Carlito"/>
              </a:rPr>
              <a:t>within an</a:t>
            </a:r>
            <a:r>
              <a:rPr sz="1900" spc="114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organization.</a:t>
            </a:r>
            <a:endParaRPr sz="1900">
              <a:latin typeface="Carlito"/>
              <a:cs typeface="Carlito"/>
            </a:endParaRPr>
          </a:p>
          <a:p>
            <a:pPr marL="756285" marR="368935" indent="-287020">
              <a:lnSpc>
                <a:spcPct val="100000"/>
              </a:lnSpc>
              <a:spcBef>
                <a:spcPts val="459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10" dirty="0">
                <a:latin typeface="Carlito"/>
                <a:cs typeface="Carlito"/>
              </a:rPr>
              <a:t>Examples would </a:t>
            </a:r>
            <a:r>
              <a:rPr sz="1900" spc="-5" dirty="0">
                <a:latin typeface="Carlito"/>
                <a:cs typeface="Carlito"/>
              </a:rPr>
              <a:t>be a </a:t>
            </a:r>
            <a:r>
              <a:rPr sz="1900" spc="-15" dirty="0">
                <a:latin typeface="Carlito"/>
                <a:cs typeface="Carlito"/>
              </a:rPr>
              <a:t>group </a:t>
            </a:r>
            <a:r>
              <a:rPr sz="1900" spc="-10" dirty="0">
                <a:latin typeface="Carlito"/>
                <a:cs typeface="Carlito"/>
              </a:rPr>
              <a:t>planning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surprise </a:t>
            </a:r>
            <a:r>
              <a:rPr sz="1900" spc="-15" dirty="0">
                <a:latin typeface="Carlito"/>
                <a:cs typeface="Carlito"/>
              </a:rPr>
              <a:t>birthday </a:t>
            </a:r>
            <a:r>
              <a:rPr sz="1900" spc="-10" dirty="0">
                <a:latin typeface="Carlito"/>
                <a:cs typeface="Carlito"/>
              </a:rPr>
              <a:t>party </a:t>
            </a:r>
            <a:r>
              <a:rPr sz="1900" spc="-20" dirty="0">
                <a:latin typeface="Carlito"/>
                <a:cs typeface="Carlito"/>
              </a:rPr>
              <a:t>for  </a:t>
            </a:r>
            <a:r>
              <a:rPr sz="1900" spc="-10" dirty="0">
                <a:latin typeface="Carlito"/>
                <a:cs typeface="Carlito"/>
              </a:rPr>
              <a:t>someone.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team working together </a:t>
            </a:r>
            <a:r>
              <a:rPr sz="1900" spc="-5" dirty="0">
                <a:latin typeface="Carlito"/>
                <a:cs typeface="Carlito"/>
              </a:rPr>
              <a:t>on a</a:t>
            </a:r>
            <a:r>
              <a:rPr sz="1900" spc="6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project.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5700"/>
            <a:ext cx="8640826" cy="505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2594" y="542804"/>
            <a:ext cx="85975" cy="85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42187" y="350519"/>
            <a:ext cx="3165475" cy="413384"/>
            <a:chOff x="742187" y="350519"/>
            <a:chExt cx="3165475" cy="413384"/>
          </a:xfrm>
        </p:grpSpPr>
        <p:sp>
          <p:nvSpPr>
            <p:cNvPr id="5" name="object 5"/>
            <p:cNvSpPr/>
            <p:nvPr/>
          </p:nvSpPr>
          <p:spPr>
            <a:xfrm>
              <a:off x="764071" y="503210"/>
              <a:ext cx="419529" cy="181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6507" y="350519"/>
              <a:ext cx="402335" cy="4008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659" y="350519"/>
              <a:ext cx="539496" cy="400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9971" y="350519"/>
              <a:ext cx="402335" cy="4008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3123" y="350519"/>
              <a:ext cx="2534412" cy="4008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2187" y="662939"/>
              <a:ext cx="3055619" cy="1005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8779" y="400558"/>
            <a:ext cx="7606665" cy="124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0109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One-to-group </a:t>
            </a:r>
            <a:r>
              <a:rPr sz="19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1900" b="1" spc="-140" dirty="0">
                <a:latin typeface="Arial"/>
                <a:cs typeface="Arial"/>
              </a:rPr>
              <a:t> </a:t>
            </a:r>
            <a:r>
              <a:rPr sz="1900" spc="-15" dirty="0">
                <a:latin typeface="Carlito"/>
                <a:cs typeface="Carlito"/>
              </a:rPr>
              <a:t>involves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speaker </a:t>
            </a:r>
            <a:r>
              <a:rPr sz="1900" spc="-5" dirty="0">
                <a:latin typeface="Carlito"/>
                <a:cs typeface="Carlito"/>
              </a:rPr>
              <a:t>who seeks </a:t>
            </a:r>
            <a:r>
              <a:rPr sz="1900" spc="-15" dirty="0">
                <a:latin typeface="Carlito"/>
                <a:cs typeface="Carlito"/>
              </a:rPr>
              <a:t>to  inform, </a:t>
            </a:r>
            <a:r>
              <a:rPr sz="1900" spc="-10" dirty="0">
                <a:latin typeface="Carlito"/>
                <a:cs typeface="Carlito"/>
              </a:rPr>
              <a:t>persuade </a:t>
            </a:r>
            <a:r>
              <a:rPr sz="1900" spc="-5" dirty="0">
                <a:latin typeface="Carlito"/>
                <a:cs typeface="Carlito"/>
              </a:rPr>
              <a:t>or </a:t>
            </a:r>
            <a:r>
              <a:rPr sz="1900" spc="-15" dirty="0">
                <a:latin typeface="Carlito"/>
                <a:cs typeface="Carlito"/>
              </a:rPr>
              <a:t>motivate </a:t>
            </a:r>
            <a:r>
              <a:rPr sz="1900" spc="-5" dirty="0">
                <a:latin typeface="Carlito"/>
                <a:cs typeface="Carlito"/>
              </a:rPr>
              <a:t>an</a:t>
            </a:r>
            <a:r>
              <a:rPr sz="1900" spc="5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audience.</a:t>
            </a:r>
            <a:endParaRPr sz="19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455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10" dirty="0">
                <a:latin typeface="Carlito"/>
                <a:cs typeface="Carlito"/>
              </a:rPr>
              <a:t>Examples </a:t>
            </a:r>
            <a:r>
              <a:rPr sz="1900" spc="-15" dirty="0">
                <a:latin typeface="Carlito"/>
                <a:cs typeface="Carlito"/>
              </a:rPr>
              <a:t>are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teacher </a:t>
            </a:r>
            <a:r>
              <a:rPr sz="1900" spc="-5" dirty="0">
                <a:latin typeface="Carlito"/>
                <a:cs typeface="Carlito"/>
              </a:rPr>
              <a:t>and a class of </a:t>
            </a:r>
            <a:r>
              <a:rPr sz="1900" spc="-10" dirty="0">
                <a:latin typeface="Carlito"/>
                <a:cs typeface="Carlito"/>
              </a:rPr>
              <a:t>students. </a:t>
            </a:r>
            <a:r>
              <a:rPr sz="1900" spc="-5" dirty="0">
                <a:latin typeface="Carlito"/>
                <a:cs typeface="Carlito"/>
              </a:rPr>
              <a:t>A preacher and a  </a:t>
            </a:r>
            <a:r>
              <a:rPr sz="1900" spc="-15" dirty="0">
                <a:latin typeface="Carlito"/>
                <a:cs typeface="Carlito"/>
              </a:rPr>
              <a:t>congregation.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speaker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dirty="0">
                <a:latin typeface="Carlito"/>
                <a:cs typeface="Carlito"/>
              </a:rPr>
              <a:t>an </a:t>
            </a:r>
            <a:r>
              <a:rPr sz="1900" spc="-5" dirty="0">
                <a:latin typeface="Carlito"/>
                <a:cs typeface="Carlito"/>
              </a:rPr>
              <a:t>assembly </a:t>
            </a:r>
            <a:r>
              <a:rPr sz="1900" spc="-10" dirty="0">
                <a:latin typeface="Carlito"/>
                <a:cs typeface="Carlito"/>
              </a:rPr>
              <a:t>of people </a:t>
            </a:r>
            <a:r>
              <a:rPr sz="1900" spc="-5" dirty="0">
                <a:latin typeface="Carlito"/>
                <a:cs typeface="Carlito"/>
              </a:rPr>
              <a:t>in the</a:t>
            </a:r>
            <a:r>
              <a:rPr sz="1900" spc="13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auditorium.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67359"/>
            <a:ext cx="4295775" cy="533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36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Mass </a:t>
            </a:r>
            <a:r>
              <a:rPr sz="24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dirty="0">
                <a:latin typeface="Carlito"/>
                <a:cs typeface="Carlito"/>
              </a:rPr>
              <a:t>is the  </a:t>
            </a:r>
            <a:r>
              <a:rPr sz="2400" spc="-5" dirty="0">
                <a:latin typeface="Carlito"/>
                <a:cs typeface="Carlito"/>
              </a:rPr>
              <a:t>electronic or </a:t>
            </a:r>
            <a:r>
              <a:rPr sz="2400" spc="-10" dirty="0">
                <a:latin typeface="Carlito"/>
                <a:cs typeface="Carlito"/>
              </a:rPr>
              <a:t>print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transmission  of messages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general  </a:t>
            </a:r>
            <a:r>
              <a:rPr sz="2400" spc="-5" dirty="0">
                <a:latin typeface="Carlito"/>
                <a:cs typeface="Carlito"/>
              </a:rPr>
              <a:t>public. Outlets called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mass  media</a:t>
            </a:r>
            <a:r>
              <a:rPr sz="2400" dirty="0">
                <a:latin typeface="Carlito"/>
                <a:cs typeface="Carlito"/>
              </a:rPr>
              <a:t> include things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like</a:t>
            </a:r>
            <a:endParaRPr sz="2400">
              <a:latin typeface="Carlito"/>
              <a:cs typeface="Carlito"/>
            </a:endParaRPr>
          </a:p>
          <a:p>
            <a:pPr marL="355600" marR="299085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rlito"/>
                <a:cs typeface="Carlito"/>
              </a:rPr>
              <a:t>radio, </a:t>
            </a:r>
            <a:r>
              <a:rPr sz="2400" spc="-5" dirty="0">
                <a:latin typeface="Carlito"/>
                <a:cs typeface="Carlito"/>
              </a:rPr>
              <a:t>television, film,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10" dirty="0">
                <a:latin typeface="Carlito"/>
                <a:cs typeface="Carlito"/>
              </a:rPr>
              <a:t>printed </a:t>
            </a:r>
            <a:r>
              <a:rPr sz="2400" spc="-5" dirty="0">
                <a:latin typeface="Carlito"/>
                <a:cs typeface="Carlito"/>
              </a:rPr>
              <a:t>materials designed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10" dirty="0">
                <a:latin typeface="Carlito"/>
                <a:cs typeface="Carlito"/>
              </a:rPr>
              <a:t>reach </a:t>
            </a:r>
            <a:r>
              <a:rPr sz="2400" spc="-15" dirty="0">
                <a:latin typeface="Carlito"/>
                <a:cs typeface="Carlito"/>
              </a:rPr>
              <a:t>large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audiences.</a:t>
            </a:r>
            <a:endParaRPr sz="24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television commercial. </a:t>
            </a:r>
            <a:r>
              <a:rPr sz="1900" spc="-5" dirty="0">
                <a:latin typeface="Carlito"/>
                <a:cs typeface="Carlito"/>
              </a:rPr>
              <a:t>A  </a:t>
            </a:r>
            <a:r>
              <a:rPr sz="1900" spc="-10" dirty="0">
                <a:latin typeface="Carlito"/>
                <a:cs typeface="Carlito"/>
              </a:rPr>
              <a:t>magazine </a:t>
            </a:r>
            <a:r>
              <a:rPr sz="1900" spc="-5" dirty="0">
                <a:latin typeface="Carlito"/>
                <a:cs typeface="Carlito"/>
              </a:rPr>
              <a:t>article. Hearing a </a:t>
            </a:r>
            <a:r>
              <a:rPr sz="1900" spc="-10" dirty="0">
                <a:latin typeface="Carlito"/>
                <a:cs typeface="Carlito"/>
              </a:rPr>
              <a:t>song on  </a:t>
            </a:r>
            <a:r>
              <a:rPr sz="1900" spc="-5" dirty="0">
                <a:latin typeface="Carlito"/>
                <a:cs typeface="Carlito"/>
              </a:rPr>
              <a:t>the</a:t>
            </a:r>
            <a:r>
              <a:rPr sz="1900" spc="-10" dirty="0">
                <a:latin typeface="Carlito"/>
                <a:cs typeface="Carlito"/>
              </a:rPr>
              <a:t> radio.</a:t>
            </a:r>
            <a:endParaRPr sz="1900">
              <a:latin typeface="Carlito"/>
              <a:cs typeface="Carlito"/>
            </a:endParaRPr>
          </a:p>
          <a:p>
            <a:pPr marL="756285" marR="13335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rlito"/>
                <a:cs typeface="Carlito"/>
              </a:rPr>
              <a:t>Books, Newspapers, Billboards. The  </a:t>
            </a:r>
            <a:r>
              <a:rPr sz="1900" spc="-30" dirty="0">
                <a:latin typeface="Carlito"/>
                <a:cs typeface="Carlito"/>
              </a:rPr>
              <a:t>key </a:t>
            </a:r>
            <a:r>
              <a:rPr sz="1900" spc="-5" dirty="0">
                <a:latin typeface="Carlito"/>
                <a:cs typeface="Carlito"/>
              </a:rPr>
              <a:t>is that </a:t>
            </a:r>
            <a:r>
              <a:rPr sz="1900" spc="-15" dirty="0">
                <a:latin typeface="Carlito"/>
                <a:cs typeface="Carlito"/>
              </a:rPr>
              <a:t>you are </a:t>
            </a:r>
            <a:r>
              <a:rPr sz="1900" spc="-5" dirty="0">
                <a:latin typeface="Carlito"/>
                <a:cs typeface="Carlito"/>
              </a:rPr>
              <a:t>reaching a </a:t>
            </a:r>
            <a:r>
              <a:rPr sz="1900" spc="-15" dirty="0">
                <a:latin typeface="Carlito"/>
                <a:cs typeface="Carlito"/>
              </a:rPr>
              <a:t>large  </a:t>
            </a:r>
            <a:r>
              <a:rPr sz="1900" spc="-10" dirty="0">
                <a:latin typeface="Carlito"/>
                <a:cs typeface="Carlito"/>
              </a:rPr>
              <a:t>amount </a:t>
            </a:r>
            <a:r>
              <a:rPr sz="1900" spc="-5" dirty="0">
                <a:latin typeface="Carlito"/>
                <a:cs typeface="Carlito"/>
              </a:rPr>
              <a:t>of people without it </a:t>
            </a:r>
            <a:r>
              <a:rPr sz="1900" spc="-10" dirty="0">
                <a:latin typeface="Carlito"/>
                <a:cs typeface="Carlito"/>
              </a:rPr>
              <a:t>being  </a:t>
            </a:r>
            <a:r>
              <a:rPr sz="1900" spc="-15" dirty="0">
                <a:latin typeface="Carlito"/>
                <a:cs typeface="Carlito"/>
              </a:rPr>
              <a:t>face to </a:t>
            </a:r>
            <a:r>
              <a:rPr sz="1900" spc="-10" dirty="0">
                <a:latin typeface="Carlito"/>
                <a:cs typeface="Carlito"/>
              </a:rPr>
              <a:t>face. Feedback </a:t>
            </a:r>
            <a:r>
              <a:rPr sz="1900" spc="-5" dirty="0">
                <a:latin typeface="Carlito"/>
                <a:cs typeface="Carlito"/>
              </a:rPr>
              <a:t>is </a:t>
            </a:r>
            <a:r>
              <a:rPr sz="1900" spc="-10" dirty="0">
                <a:latin typeface="Carlito"/>
                <a:cs typeface="Carlito"/>
              </a:rPr>
              <a:t>generally  </a:t>
            </a:r>
            <a:r>
              <a:rPr sz="1900" spc="-15" dirty="0">
                <a:latin typeface="Carlito"/>
                <a:cs typeface="Carlito"/>
              </a:rPr>
              <a:t>delayed </a:t>
            </a:r>
            <a:r>
              <a:rPr sz="1900" spc="-5" dirty="0">
                <a:latin typeface="Carlito"/>
                <a:cs typeface="Carlito"/>
              </a:rPr>
              <a:t>with mass</a:t>
            </a:r>
            <a:r>
              <a:rPr sz="1900" spc="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communication.</a:t>
            </a:r>
            <a:endParaRPr sz="19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19015" y="0"/>
            <a:ext cx="4322445" cy="6480175"/>
            <a:chOff x="4319015" y="0"/>
            <a:chExt cx="4322445" cy="6480175"/>
          </a:xfrm>
        </p:grpSpPr>
        <p:sp>
          <p:nvSpPr>
            <p:cNvPr id="4" name="object 4"/>
            <p:cNvSpPr/>
            <p:nvPr/>
          </p:nvSpPr>
          <p:spPr>
            <a:xfrm>
              <a:off x="4818887" y="3430523"/>
              <a:ext cx="3489960" cy="304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9015" y="0"/>
              <a:ext cx="4322064" cy="3598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00700"/>
            <a:ext cx="8640699" cy="3467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473202"/>
            <a:ext cx="2657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45" dirty="0"/>
              <a:t>Barriers</a:t>
            </a:r>
            <a:r>
              <a:rPr sz="4000" spc="-195" dirty="0"/>
              <a:t> </a:t>
            </a:r>
            <a:r>
              <a:rPr sz="4000" spc="200" dirty="0"/>
              <a:t>of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606038" y="168274"/>
            <a:ext cx="4357750" cy="1457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828" y="207390"/>
            <a:ext cx="7674609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1365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571365" algn="l"/>
                <a:tab pos="4572000" algn="l"/>
              </a:tabLst>
            </a:pPr>
            <a:r>
              <a:rPr sz="2800" spc="-5" dirty="0">
                <a:latin typeface="Carlito"/>
                <a:cs typeface="Carlito"/>
              </a:rPr>
              <a:t>2. </a:t>
            </a:r>
            <a:r>
              <a:rPr sz="2800" spc="-15" dirty="0">
                <a:latin typeface="Carlito"/>
                <a:cs typeface="Carlito"/>
              </a:rPr>
              <a:t>Perceptual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1. </a:t>
            </a:r>
            <a:r>
              <a:rPr sz="2800" spc="-20" dirty="0">
                <a:latin typeface="Carlito"/>
                <a:cs typeface="Carlito"/>
              </a:rPr>
              <a:t>Physical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286" y="1168412"/>
            <a:ext cx="3429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800" y="1489075"/>
            <a:ext cx="3345180" cy="3011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828" y="207390"/>
            <a:ext cx="33864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3. Emotional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1796" y="278637"/>
            <a:ext cx="304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4. </a:t>
            </a:r>
            <a:r>
              <a:rPr sz="2800" spc="-15" dirty="0">
                <a:latin typeface="Carlito"/>
                <a:cs typeface="Carlito"/>
              </a:rPr>
              <a:t>Cultural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888" y="1184275"/>
            <a:ext cx="3860291" cy="529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62271" y="1184275"/>
            <a:ext cx="3869690" cy="5101081"/>
            <a:chOff x="4462271" y="880871"/>
            <a:chExt cx="3869690" cy="5404485"/>
          </a:xfrm>
        </p:grpSpPr>
        <p:sp>
          <p:nvSpPr>
            <p:cNvPr id="6" name="object 6"/>
            <p:cNvSpPr/>
            <p:nvPr/>
          </p:nvSpPr>
          <p:spPr>
            <a:xfrm>
              <a:off x="4462271" y="880871"/>
              <a:ext cx="3869435" cy="25755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2751" y="3453383"/>
              <a:ext cx="3829811" cy="28315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828" y="250062"/>
            <a:ext cx="3286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5. </a:t>
            </a:r>
            <a:r>
              <a:rPr sz="2800" spc="-10" dirty="0">
                <a:latin typeface="Carlito"/>
                <a:cs typeface="Carlito"/>
              </a:rPr>
              <a:t>Language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1796" y="178434"/>
            <a:ext cx="2992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6. Gender</a:t>
            </a:r>
            <a:r>
              <a:rPr sz="2800" spc="-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37615"/>
            <a:ext cx="4178935" cy="5742940"/>
            <a:chOff x="0" y="737615"/>
            <a:chExt cx="4178935" cy="5742940"/>
          </a:xfrm>
        </p:grpSpPr>
        <p:sp>
          <p:nvSpPr>
            <p:cNvPr id="5" name="object 5"/>
            <p:cNvSpPr/>
            <p:nvPr/>
          </p:nvSpPr>
          <p:spPr>
            <a:xfrm>
              <a:off x="390143" y="737615"/>
              <a:ext cx="3380231" cy="3380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81627"/>
              <a:ext cx="4178808" cy="2598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462271" y="667511"/>
            <a:ext cx="4178807" cy="5812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0826" cy="648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0946" y="535635"/>
            <a:ext cx="3509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rlito"/>
                <a:cs typeface="Carlito"/>
              </a:rPr>
              <a:t>7. </a:t>
            </a:r>
            <a:r>
              <a:rPr sz="2800" spc="-15" dirty="0">
                <a:latin typeface="Carlito"/>
                <a:cs typeface="Carlito"/>
              </a:rPr>
              <a:t>Interpersonal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barriers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849" y="1311249"/>
            <a:ext cx="4429125" cy="478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5415" y="1239850"/>
            <a:ext cx="3415411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548" y="1273688"/>
            <a:ext cx="7545705" cy="4776470"/>
            <a:chOff x="574548" y="1273688"/>
            <a:chExt cx="7545705" cy="4776470"/>
          </a:xfrm>
        </p:grpSpPr>
        <p:sp>
          <p:nvSpPr>
            <p:cNvPr id="3" name="object 3"/>
            <p:cNvSpPr/>
            <p:nvPr/>
          </p:nvSpPr>
          <p:spPr>
            <a:xfrm>
              <a:off x="1026617" y="1273688"/>
              <a:ext cx="6501912" cy="47763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4548" y="1464563"/>
              <a:ext cx="726948" cy="717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60" y="1441703"/>
              <a:ext cx="5356860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4548" y="2068067"/>
              <a:ext cx="726948" cy="717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9160" y="2045207"/>
              <a:ext cx="5844540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548" y="2671571"/>
              <a:ext cx="726948" cy="717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160" y="2648711"/>
              <a:ext cx="5500116" cy="7406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548" y="3275075"/>
              <a:ext cx="726948" cy="717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160" y="3252215"/>
              <a:ext cx="5570220" cy="7406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548" y="3878579"/>
              <a:ext cx="726948" cy="717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160" y="3855719"/>
              <a:ext cx="5308092" cy="740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4548" y="4482083"/>
              <a:ext cx="726948" cy="717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9160" y="4459223"/>
              <a:ext cx="7220711" cy="7406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66720" y="410413"/>
            <a:ext cx="2707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Conte</a:t>
            </a:r>
            <a:r>
              <a:rPr spc="229" dirty="0"/>
              <a:t>n</a:t>
            </a:r>
            <a:r>
              <a:rPr spc="280" dirty="0"/>
              <a:t>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7328" y="1491702"/>
            <a:ext cx="6986270" cy="36480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1599565" algn="l"/>
                <a:tab pos="2102485" algn="l"/>
              </a:tabLst>
            </a:pPr>
            <a:r>
              <a:rPr sz="3600" b="1" spc="-160" dirty="0">
                <a:solidFill>
                  <a:srgbClr val="FF0000"/>
                </a:solidFill>
                <a:latin typeface="Arial"/>
                <a:cs typeface="Arial"/>
              </a:rPr>
              <a:t>What	</a:t>
            </a:r>
            <a:r>
              <a:rPr sz="3600" b="1" spc="-345" dirty="0">
                <a:solidFill>
                  <a:srgbClr val="FF0000"/>
                </a:solidFill>
                <a:latin typeface="Arial"/>
                <a:cs typeface="Arial"/>
              </a:rPr>
              <a:t>is	</a:t>
            </a:r>
            <a:r>
              <a:rPr sz="3600" b="1" spc="-280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1995170" algn="l"/>
                <a:tab pos="2591435" algn="l"/>
              </a:tabLst>
            </a:pPr>
            <a:r>
              <a:rPr sz="3600" b="1" spc="-390" dirty="0">
                <a:solidFill>
                  <a:srgbClr val="FF0000"/>
                </a:solidFill>
                <a:latin typeface="Arial"/>
                <a:cs typeface="Arial"/>
              </a:rPr>
              <a:t>Process	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of	</a:t>
            </a:r>
            <a:r>
              <a:rPr sz="3600" b="1" spc="-275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1648460" algn="l"/>
                <a:tab pos="2245995" algn="l"/>
              </a:tabLst>
            </a:pPr>
            <a:r>
              <a:rPr sz="3600" b="1" spc="-370" dirty="0">
                <a:solidFill>
                  <a:srgbClr val="FF0000"/>
                </a:solidFill>
                <a:latin typeface="Arial"/>
                <a:cs typeface="Arial"/>
              </a:rPr>
              <a:t>Types	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of	</a:t>
            </a:r>
            <a:r>
              <a:rPr sz="3600" b="1" spc="-275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  <a:tab pos="1718310" algn="l"/>
                <a:tab pos="2315210" algn="l"/>
              </a:tabLst>
            </a:pPr>
            <a:r>
              <a:rPr sz="3600" b="1" spc="-350" dirty="0">
                <a:solidFill>
                  <a:srgbClr val="FF0000"/>
                </a:solidFill>
                <a:latin typeface="Arial"/>
                <a:cs typeface="Arial"/>
              </a:rPr>
              <a:t>Levels	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of	</a:t>
            </a:r>
            <a:r>
              <a:rPr sz="3600" b="1" spc="-275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3568700" algn="l"/>
              </a:tabLst>
            </a:pPr>
            <a:r>
              <a:rPr sz="3600" b="1" spc="-275" dirty="0">
                <a:solidFill>
                  <a:srgbClr val="FF0000"/>
                </a:solidFill>
                <a:latin typeface="Arial"/>
                <a:cs typeface="Arial"/>
              </a:rPr>
              <a:t>Communication	</a:t>
            </a:r>
            <a:r>
              <a:rPr sz="3600" b="1" spc="-260" dirty="0">
                <a:solidFill>
                  <a:srgbClr val="FF0000"/>
                </a:solidFill>
                <a:latin typeface="Arial"/>
                <a:cs typeface="Arial"/>
              </a:rPr>
              <a:t>Barriers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  <a:tab pos="1536065" algn="l"/>
                <a:tab pos="2134235" algn="l"/>
                <a:tab pos="3966845" algn="l"/>
              </a:tabLst>
            </a:pPr>
            <a:r>
              <a:rPr sz="3600" b="1" spc="-390" dirty="0">
                <a:solidFill>
                  <a:srgbClr val="FF0000"/>
                </a:solidFill>
                <a:latin typeface="Arial"/>
                <a:cs typeface="Arial"/>
              </a:rPr>
              <a:t>Tools	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of	</a:t>
            </a:r>
            <a:r>
              <a:rPr sz="3600" b="1" spc="-250" dirty="0">
                <a:solidFill>
                  <a:srgbClr val="FF0000"/>
                </a:solidFill>
                <a:latin typeface="Arial"/>
                <a:cs typeface="Arial"/>
              </a:rPr>
              <a:t>Effective	</a:t>
            </a:r>
            <a:r>
              <a:rPr sz="3600" b="1" spc="-275" dirty="0">
                <a:solidFill>
                  <a:srgbClr val="FF0000"/>
                </a:solidFill>
                <a:latin typeface="Arial"/>
                <a:cs typeface="Arial"/>
              </a:rPr>
              <a:t>Communication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54" y="500252"/>
            <a:ext cx="5020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60" dirty="0"/>
              <a:t>How</a:t>
            </a:r>
            <a:r>
              <a:rPr sz="2800" spc="-95" dirty="0"/>
              <a:t> </a:t>
            </a:r>
            <a:r>
              <a:rPr sz="2800" spc="160" dirty="0"/>
              <a:t>to</a:t>
            </a:r>
            <a:r>
              <a:rPr sz="2800" spc="-90" dirty="0"/>
              <a:t> </a:t>
            </a:r>
            <a:r>
              <a:rPr sz="2800" spc="130" dirty="0"/>
              <a:t>Overcome</a:t>
            </a:r>
            <a:r>
              <a:rPr sz="2800" spc="-95" dirty="0"/>
              <a:t> </a:t>
            </a:r>
            <a:r>
              <a:rPr sz="2800" spc="165" dirty="0"/>
              <a:t>Barriers</a:t>
            </a:r>
            <a:r>
              <a:rPr sz="2800" spc="-75" dirty="0"/>
              <a:t> </a:t>
            </a:r>
            <a:r>
              <a:rPr sz="2800" spc="140" dirty="0"/>
              <a:t>of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0103" y="1465898"/>
            <a:ext cx="7145655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latin typeface="Carlito"/>
                <a:cs typeface="Carlito"/>
              </a:rPr>
              <a:t>Taking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receiver more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seriously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Crystal </a:t>
            </a:r>
            <a:r>
              <a:rPr sz="2400" dirty="0">
                <a:latin typeface="Carlito"/>
                <a:cs typeface="Carlito"/>
              </a:rPr>
              <a:t>clear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message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Delivering messages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skilfully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Focusing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receiver</a:t>
            </a:r>
            <a:endParaRPr sz="2400">
              <a:latin typeface="Carlito"/>
              <a:cs typeface="Carlito"/>
            </a:endParaRPr>
          </a:p>
          <a:p>
            <a:pPr marL="355600" marR="46545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Using </a:t>
            </a:r>
            <a:r>
              <a:rPr sz="2400" dirty="0">
                <a:latin typeface="Carlito"/>
                <a:cs typeface="Carlito"/>
              </a:rPr>
              <a:t>multiple </a:t>
            </a:r>
            <a:r>
              <a:rPr sz="2400" spc="-5" dirty="0">
                <a:latin typeface="Carlito"/>
                <a:cs typeface="Carlito"/>
              </a:rPr>
              <a:t>channels </a:t>
            </a:r>
            <a:r>
              <a:rPr sz="2400" spc="-15" dirty="0">
                <a:latin typeface="Carlito"/>
                <a:cs typeface="Carlito"/>
              </a:rPr>
              <a:t>to communicate </a:t>
            </a:r>
            <a:r>
              <a:rPr sz="2400" spc="-10" dirty="0">
                <a:latin typeface="Carlito"/>
                <a:cs typeface="Carlito"/>
              </a:rPr>
              <a:t>instead </a:t>
            </a:r>
            <a:r>
              <a:rPr sz="2400" spc="-5" dirty="0">
                <a:latin typeface="Carlito"/>
                <a:cs typeface="Carlito"/>
              </a:rPr>
              <a:t>of  relying on </a:t>
            </a:r>
            <a:r>
              <a:rPr sz="2400" spc="-10" dirty="0">
                <a:latin typeface="Carlito"/>
                <a:cs typeface="Carlito"/>
              </a:rPr>
              <a:t>one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channel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Ensuring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feedback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Be </a:t>
            </a:r>
            <a:r>
              <a:rPr sz="2400" spc="-15" dirty="0">
                <a:latin typeface="Carlito"/>
                <a:cs typeface="Carlito"/>
              </a:rPr>
              <a:t>aware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your own </a:t>
            </a:r>
            <a:r>
              <a:rPr sz="2400" spc="-25" dirty="0">
                <a:latin typeface="Carlito"/>
                <a:cs typeface="Carlito"/>
              </a:rPr>
              <a:t>state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mind/emotions/attitude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848" y="168249"/>
            <a:ext cx="3244977" cy="122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32" y="195198"/>
            <a:ext cx="4263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5" dirty="0"/>
              <a:t>Tools </a:t>
            </a:r>
            <a:r>
              <a:rPr sz="4000" spc="200" dirty="0"/>
              <a:t>of</a:t>
            </a:r>
            <a:r>
              <a:rPr sz="4000" spc="35" dirty="0"/>
              <a:t> </a:t>
            </a:r>
            <a:r>
              <a:rPr sz="4000" spc="215" dirty="0"/>
              <a:t>effective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3054" y="1443074"/>
            <a:ext cx="3556635" cy="40500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25" dirty="0">
                <a:latin typeface="Arial"/>
                <a:cs typeface="Arial"/>
              </a:rPr>
              <a:t>Be</a:t>
            </a:r>
            <a:r>
              <a:rPr sz="3000" b="1" spc="-170" dirty="0">
                <a:latin typeface="Arial"/>
                <a:cs typeface="Arial"/>
              </a:rPr>
              <a:t> </a:t>
            </a:r>
            <a:r>
              <a:rPr sz="3000" b="1" spc="-185" dirty="0">
                <a:latin typeface="Arial"/>
                <a:cs typeface="Arial"/>
              </a:rPr>
              <a:t>Brief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90" dirty="0">
                <a:latin typeface="Arial"/>
                <a:cs typeface="Arial"/>
              </a:rPr>
              <a:t>Manners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85" dirty="0">
                <a:latin typeface="Arial"/>
                <a:cs typeface="Arial"/>
              </a:rPr>
              <a:t>Using</a:t>
            </a:r>
            <a:r>
              <a:rPr sz="3000" b="1" spc="-245" dirty="0">
                <a:latin typeface="Arial"/>
                <a:cs typeface="Arial"/>
              </a:rPr>
              <a:t> </a:t>
            </a:r>
            <a:r>
              <a:rPr sz="3000" b="1" spc="-150" dirty="0">
                <a:latin typeface="Arial"/>
                <a:cs typeface="Arial"/>
              </a:rPr>
              <a:t>“I”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25" dirty="0">
                <a:latin typeface="Arial"/>
                <a:cs typeface="Arial"/>
              </a:rPr>
              <a:t>Be</a:t>
            </a:r>
            <a:r>
              <a:rPr sz="3000" b="1" spc="-160" dirty="0">
                <a:latin typeface="Arial"/>
                <a:cs typeface="Arial"/>
              </a:rPr>
              <a:t> </a:t>
            </a:r>
            <a:r>
              <a:rPr sz="3000" b="1" spc="-220" dirty="0">
                <a:latin typeface="Arial"/>
                <a:cs typeface="Arial"/>
              </a:rPr>
              <a:t>Positive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75" dirty="0">
                <a:latin typeface="Arial"/>
                <a:cs typeface="Arial"/>
              </a:rPr>
              <a:t>Good</a:t>
            </a:r>
            <a:r>
              <a:rPr sz="3000" b="1" spc="-175" dirty="0">
                <a:latin typeface="Arial"/>
                <a:cs typeface="Arial"/>
              </a:rPr>
              <a:t> </a:t>
            </a:r>
            <a:r>
              <a:rPr sz="3000" b="1" spc="-170" dirty="0">
                <a:latin typeface="Arial"/>
                <a:cs typeface="Arial"/>
              </a:rPr>
              <a:t>listener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300" dirty="0">
                <a:latin typeface="Arial"/>
                <a:cs typeface="Arial"/>
              </a:rPr>
              <a:t>Spice </a:t>
            </a:r>
            <a:r>
              <a:rPr sz="3000" b="1" spc="-225" dirty="0">
                <a:latin typeface="Arial"/>
                <a:cs typeface="Arial"/>
              </a:rPr>
              <a:t>up </a:t>
            </a:r>
            <a:r>
              <a:rPr sz="3000" b="1" spc="-215" dirty="0">
                <a:latin typeface="Arial"/>
                <a:cs typeface="Arial"/>
              </a:rPr>
              <a:t>your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240" dirty="0">
                <a:latin typeface="Arial"/>
                <a:cs typeface="Arial"/>
              </a:rPr>
              <a:t>words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90" dirty="0">
                <a:latin typeface="Arial"/>
                <a:cs typeface="Arial"/>
              </a:rPr>
              <a:t>Clarity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10" dirty="0">
                <a:latin typeface="Arial"/>
                <a:cs typeface="Arial"/>
              </a:rPr>
              <a:t>Pronunciation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25467" y="0"/>
            <a:ext cx="4516120" cy="6419215"/>
            <a:chOff x="4125467" y="0"/>
            <a:chExt cx="4516120" cy="6419215"/>
          </a:xfrm>
        </p:grpSpPr>
        <p:sp>
          <p:nvSpPr>
            <p:cNvPr id="5" name="object 5"/>
            <p:cNvSpPr/>
            <p:nvPr/>
          </p:nvSpPr>
          <p:spPr>
            <a:xfrm>
              <a:off x="4463287" y="0"/>
              <a:ext cx="3925442" cy="13131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5467" y="1187194"/>
              <a:ext cx="4515612" cy="5231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0412" y="1382661"/>
              <a:ext cx="4077208" cy="4643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5104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is </a:t>
            </a:r>
            <a:r>
              <a:rPr spc="270" dirty="0"/>
              <a:t>what</a:t>
            </a:r>
            <a:r>
              <a:rPr spc="-570" dirty="0"/>
              <a:t> </a:t>
            </a:r>
            <a:r>
              <a:rPr spc="75" dirty="0"/>
              <a:t>??</a:t>
            </a:r>
          </a:p>
        </p:txBody>
      </p:sp>
      <p:sp>
        <p:nvSpPr>
          <p:cNvPr id="3" name="object 3"/>
          <p:cNvSpPr/>
          <p:nvPr/>
        </p:nvSpPr>
        <p:spPr>
          <a:xfrm>
            <a:off x="462724" y="311060"/>
            <a:ext cx="4214876" cy="116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27657" y="1753615"/>
            <a:ext cx="3678554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It is a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exchanging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-14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10" dirty="0">
                <a:latin typeface="Carlito"/>
                <a:cs typeface="Carlito"/>
              </a:rPr>
              <a:t>Information</a:t>
            </a:r>
            <a:endParaRPr sz="2400">
              <a:latin typeface="Carlito"/>
              <a:cs typeface="Carlito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dirty="0">
                <a:latin typeface="Carlito"/>
                <a:cs typeface="Carlito"/>
              </a:rPr>
              <a:t>Ideas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10" dirty="0">
                <a:latin typeface="Carlito"/>
                <a:cs typeface="Carlito"/>
              </a:rPr>
              <a:t>Thoughts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rlito"/>
                <a:cs typeface="Carlito"/>
              </a:rPr>
              <a:t>Feelings</a:t>
            </a:r>
            <a:endParaRPr sz="2400">
              <a:latin typeface="Carlito"/>
              <a:cs typeface="Carlito"/>
            </a:endParaRPr>
          </a:p>
          <a:p>
            <a:pPr marL="12700" marR="222313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m</a:t>
            </a:r>
            <a:r>
              <a:rPr sz="2400" spc="-5" dirty="0">
                <a:latin typeface="Carlito"/>
                <a:cs typeface="Carlito"/>
              </a:rPr>
              <a:t>oti</a:t>
            </a:r>
            <a:r>
              <a:rPr sz="2400" spc="-15" dirty="0">
                <a:latin typeface="Carlito"/>
                <a:cs typeface="Carlito"/>
              </a:rPr>
              <a:t>o</a:t>
            </a:r>
            <a:r>
              <a:rPr sz="2400" spc="-5" dirty="0">
                <a:latin typeface="Carlito"/>
                <a:cs typeface="Carlito"/>
              </a:rPr>
              <a:t>ns  </a:t>
            </a:r>
            <a:r>
              <a:rPr sz="2400" spc="-10" dirty="0">
                <a:latin typeface="Carlito"/>
                <a:cs typeface="Carlito"/>
              </a:rPr>
              <a:t>Through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4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rlito"/>
                <a:cs typeface="Carlito"/>
              </a:rPr>
              <a:t>Speech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latin typeface="Carlito"/>
                <a:cs typeface="Carlito"/>
              </a:rPr>
              <a:t>Signals</a:t>
            </a:r>
            <a:endParaRPr sz="2400">
              <a:latin typeface="Carlito"/>
              <a:cs typeface="Carlito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10" dirty="0">
                <a:latin typeface="Carlito"/>
                <a:cs typeface="Carlito"/>
              </a:rPr>
              <a:t>Writing</a:t>
            </a:r>
            <a:endParaRPr sz="2400">
              <a:latin typeface="Carlito"/>
              <a:cs typeface="Carlito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10" dirty="0">
                <a:latin typeface="Carlito"/>
                <a:cs typeface="Carlito"/>
              </a:rPr>
              <a:t>Behavior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3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4644" y="1871992"/>
            <a:ext cx="4499610" cy="3545840"/>
            <a:chOff x="1854644" y="1871992"/>
            <a:chExt cx="4499610" cy="3545840"/>
          </a:xfrm>
        </p:grpSpPr>
        <p:sp>
          <p:nvSpPr>
            <p:cNvPr id="3" name="object 3"/>
            <p:cNvSpPr/>
            <p:nvPr/>
          </p:nvSpPr>
          <p:spPr>
            <a:xfrm>
              <a:off x="1872107" y="2021954"/>
              <a:ext cx="4464685" cy="3378200"/>
            </a:xfrm>
            <a:custGeom>
              <a:avLst/>
              <a:gdLst/>
              <a:ahLst/>
              <a:cxnLst/>
              <a:rect l="l" t="t" r="r" b="b"/>
              <a:pathLst>
                <a:path w="4464685" h="3378200">
                  <a:moveTo>
                    <a:pt x="2557310" y="3365500"/>
                  </a:moveTo>
                  <a:lnTo>
                    <a:pt x="1907245" y="3365500"/>
                  </a:lnTo>
                  <a:lnTo>
                    <a:pt x="1960497" y="3378200"/>
                  </a:lnTo>
                  <a:lnTo>
                    <a:pt x="2504058" y="3378200"/>
                  </a:lnTo>
                  <a:lnTo>
                    <a:pt x="2557310" y="3365500"/>
                  </a:lnTo>
                  <a:close/>
                </a:path>
                <a:path w="4464685" h="3378200">
                  <a:moveTo>
                    <a:pt x="2714582" y="3340100"/>
                  </a:moveTo>
                  <a:lnTo>
                    <a:pt x="1749969" y="3340100"/>
                  </a:lnTo>
                  <a:lnTo>
                    <a:pt x="1854396" y="3365500"/>
                  </a:lnTo>
                  <a:lnTo>
                    <a:pt x="2610158" y="3365500"/>
                  </a:lnTo>
                  <a:lnTo>
                    <a:pt x="2714582" y="3340100"/>
                  </a:lnTo>
                  <a:close/>
                </a:path>
                <a:path w="4464685" h="3378200">
                  <a:moveTo>
                    <a:pt x="2917913" y="76200"/>
                  </a:moveTo>
                  <a:lnTo>
                    <a:pt x="1546631" y="76200"/>
                  </a:lnTo>
                  <a:lnTo>
                    <a:pt x="1447964" y="101600"/>
                  </a:lnTo>
                  <a:lnTo>
                    <a:pt x="1399435" y="127000"/>
                  </a:lnTo>
                  <a:lnTo>
                    <a:pt x="1257246" y="165100"/>
                  </a:lnTo>
                  <a:lnTo>
                    <a:pt x="1211034" y="190500"/>
                  </a:lnTo>
                  <a:lnTo>
                    <a:pt x="1165439" y="203200"/>
                  </a:lnTo>
                  <a:lnTo>
                    <a:pt x="1120477" y="228600"/>
                  </a:lnTo>
                  <a:lnTo>
                    <a:pt x="1076164" y="241300"/>
                  </a:lnTo>
                  <a:lnTo>
                    <a:pt x="989541" y="292100"/>
                  </a:lnTo>
                  <a:lnTo>
                    <a:pt x="947264" y="304800"/>
                  </a:lnTo>
                  <a:lnTo>
                    <a:pt x="905695" y="330200"/>
                  </a:lnTo>
                  <a:lnTo>
                    <a:pt x="864851" y="355600"/>
                  </a:lnTo>
                  <a:lnTo>
                    <a:pt x="824747" y="381000"/>
                  </a:lnTo>
                  <a:lnTo>
                    <a:pt x="785398" y="406400"/>
                  </a:lnTo>
                  <a:lnTo>
                    <a:pt x="746819" y="431800"/>
                  </a:lnTo>
                  <a:lnTo>
                    <a:pt x="709026" y="457200"/>
                  </a:lnTo>
                  <a:lnTo>
                    <a:pt x="672034" y="482600"/>
                  </a:lnTo>
                  <a:lnTo>
                    <a:pt x="635858" y="508000"/>
                  </a:lnTo>
                  <a:lnTo>
                    <a:pt x="600514" y="533400"/>
                  </a:lnTo>
                  <a:lnTo>
                    <a:pt x="566016" y="571500"/>
                  </a:lnTo>
                  <a:lnTo>
                    <a:pt x="532381" y="596900"/>
                  </a:lnTo>
                  <a:lnTo>
                    <a:pt x="499623" y="622300"/>
                  </a:lnTo>
                  <a:lnTo>
                    <a:pt x="467757" y="660400"/>
                  </a:lnTo>
                  <a:lnTo>
                    <a:pt x="436800" y="685800"/>
                  </a:lnTo>
                  <a:lnTo>
                    <a:pt x="406765" y="723900"/>
                  </a:lnTo>
                  <a:lnTo>
                    <a:pt x="377670" y="749300"/>
                  </a:lnTo>
                  <a:lnTo>
                    <a:pt x="349528" y="787400"/>
                  </a:lnTo>
                  <a:lnTo>
                    <a:pt x="322355" y="812800"/>
                  </a:lnTo>
                  <a:lnTo>
                    <a:pt x="296166" y="850900"/>
                  </a:lnTo>
                  <a:lnTo>
                    <a:pt x="270977" y="889000"/>
                  </a:lnTo>
                  <a:lnTo>
                    <a:pt x="246803" y="914400"/>
                  </a:lnTo>
                  <a:lnTo>
                    <a:pt x="223660" y="952500"/>
                  </a:lnTo>
                  <a:lnTo>
                    <a:pt x="201561" y="990600"/>
                  </a:lnTo>
                  <a:lnTo>
                    <a:pt x="180524" y="1028700"/>
                  </a:lnTo>
                  <a:lnTo>
                    <a:pt x="160563" y="1066800"/>
                  </a:lnTo>
                  <a:lnTo>
                    <a:pt x="141693" y="1092200"/>
                  </a:lnTo>
                  <a:lnTo>
                    <a:pt x="123929" y="1130300"/>
                  </a:lnTo>
                  <a:lnTo>
                    <a:pt x="107288" y="1168400"/>
                  </a:lnTo>
                  <a:lnTo>
                    <a:pt x="91784" y="1206500"/>
                  </a:lnTo>
                  <a:lnTo>
                    <a:pt x="77432" y="1244600"/>
                  </a:lnTo>
                  <a:lnTo>
                    <a:pt x="64248" y="1282700"/>
                  </a:lnTo>
                  <a:lnTo>
                    <a:pt x="52247" y="1320800"/>
                  </a:lnTo>
                  <a:lnTo>
                    <a:pt x="41445" y="1371600"/>
                  </a:lnTo>
                  <a:lnTo>
                    <a:pt x="31856" y="1409700"/>
                  </a:lnTo>
                  <a:lnTo>
                    <a:pt x="23496" y="1447800"/>
                  </a:lnTo>
                  <a:lnTo>
                    <a:pt x="16380" y="1485900"/>
                  </a:lnTo>
                  <a:lnTo>
                    <a:pt x="10524" y="1524000"/>
                  </a:lnTo>
                  <a:lnTo>
                    <a:pt x="5942" y="1562100"/>
                  </a:lnTo>
                  <a:lnTo>
                    <a:pt x="2651" y="1612900"/>
                  </a:lnTo>
                  <a:lnTo>
                    <a:pt x="665" y="1651000"/>
                  </a:lnTo>
                  <a:lnTo>
                    <a:pt x="0" y="1689100"/>
                  </a:lnTo>
                  <a:lnTo>
                    <a:pt x="665" y="1739900"/>
                  </a:lnTo>
                  <a:lnTo>
                    <a:pt x="2651" y="1778000"/>
                  </a:lnTo>
                  <a:lnTo>
                    <a:pt x="5942" y="1816100"/>
                  </a:lnTo>
                  <a:lnTo>
                    <a:pt x="10524" y="1854200"/>
                  </a:lnTo>
                  <a:lnTo>
                    <a:pt x="16380" y="1892300"/>
                  </a:lnTo>
                  <a:lnTo>
                    <a:pt x="23496" y="1943100"/>
                  </a:lnTo>
                  <a:lnTo>
                    <a:pt x="31856" y="1981200"/>
                  </a:lnTo>
                  <a:lnTo>
                    <a:pt x="41445" y="2019300"/>
                  </a:lnTo>
                  <a:lnTo>
                    <a:pt x="52247" y="2057400"/>
                  </a:lnTo>
                  <a:lnTo>
                    <a:pt x="64248" y="2095500"/>
                  </a:lnTo>
                  <a:lnTo>
                    <a:pt x="77432" y="2133600"/>
                  </a:lnTo>
                  <a:lnTo>
                    <a:pt x="91784" y="2171700"/>
                  </a:lnTo>
                  <a:lnTo>
                    <a:pt x="107288" y="2209800"/>
                  </a:lnTo>
                  <a:lnTo>
                    <a:pt x="123929" y="2247900"/>
                  </a:lnTo>
                  <a:lnTo>
                    <a:pt x="141693" y="2286000"/>
                  </a:lnTo>
                  <a:lnTo>
                    <a:pt x="160563" y="2324100"/>
                  </a:lnTo>
                  <a:lnTo>
                    <a:pt x="180524" y="2362200"/>
                  </a:lnTo>
                  <a:lnTo>
                    <a:pt x="201561" y="2400300"/>
                  </a:lnTo>
                  <a:lnTo>
                    <a:pt x="223660" y="2425700"/>
                  </a:lnTo>
                  <a:lnTo>
                    <a:pt x="246803" y="2463800"/>
                  </a:lnTo>
                  <a:lnTo>
                    <a:pt x="270977" y="2501900"/>
                  </a:lnTo>
                  <a:lnTo>
                    <a:pt x="296166" y="2540000"/>
                  </a:lnTo>
                  <a:lnTo>
                    <a:pt x="322355" y="2565400"/>
                  </a:lnTo>
                  <a:lnTo>
                    <a:pt x="349528" y="2603500"/>
                  </a:lnTo>
                  <a:lnTo>
                    <a:pt x="377670" y="2628900"/>
                  </a:lnTo>
                  <a:lnTo>
                    <a:pt x="406765" y="2667000"/>
                  </a:lnTo>
                  <a:lnTo>
                    <a:pt x="436800" y="2692400"/>
                  </a:lnTo>
                  <a:lnTo>
                    <a:pt x="467757" y="2730500"/>
                  </a:lnTo>
                  <a:lnTo>
                    <a:pt x="499623" y="2755900"/>
                  </a:lnTo>
                  <a:lnTo>
                    <a:pt x="532381" y="2794000"/>
                  </a:lnTo>
                  <a:lnTo>
                    <a:pt x="566016" y="2819400"/>
                  </a:lnTo>
                  <a:lnTo>
                    <a:pt x="600514" y="2844800"/>
                  </a:lnTo>
                  <a:lnTo>
                    <a:pt x="635858" y="2870200"/>
                  </a:lnTo>
                  <a:lnTo>
                    <a:pt x="672034" y="2908300"/>
                  </a:lnTo>
                  <a:lnTo>
                    <a:pt x="709026" y="2933700"/>
                  </a:lnTo>
                  <a:lnTo>
                    <a:pt x="746819" y="2959100"/>
                  </a:lnTo>
                  <a:lnTo>
                    <a:pt x="785398" y="2984500"/>
                  </a:lnTo>
                  <a:lnTo>
                    <a:pt x="824747" y="3009900"/>
                  </a:lnTo>
                  <a:lnTo>
                    <a:pt x="864851" y="3035300"/>
                  </a:lnTo>
                  <a:lnTo>
                    <a:pt x="905695" y="3048000"/>
                  </a:lnTo>
                  <a:lnTo>
                    <a:pt x="947264" y="3073400"/>
                  </a:lnTo>
                  <a:lnTo>
                    <a:pt x="1032513" y="3124200"/>
                  </a:lnTo>
                  <a:lnTo>
                    <a:pt x="1076164" y="3136900"/>
                  </a:lnTo>
                  <a:lnTo>
                    <a:pt x="1120477" y="3162300"/>
                  </a:lnTo>
                  <a:lnTo>
                    <a:pt x="1165439" y="3175000"/>
                  </a:lnTo>
                  <a:lnTo>
                    <a:pt x="1211034" y="3200400"/>
                  </a:lnTo>
                  <a:lnTo>
                    <a:pt x="1304060" y="3225800"/>
                  </a:lnTo>
                  <a:lnTo>
                    <a:pt x="1351462" y="3251200"/>
                  </a:lnTo>
                  <a:lnTo>
                    <a:pt x="1698422" y="3340100"/>
                  </a:lnTo>
                  <a:lnTo>
                    <a:pt x="2766127" y="3340100"/>
                  </a:lnTo>
                  <a:lnTo>
                    <a:pt x="3113075" y="3251200"/>
                  </a:lnTo>
                  <a:lnTo>
                    <a:pt x="3160474" y="3225800"/>
                  </a:lnTo>
                  <a:lnTo>
                    <a:pt x="3253496" y="3200400"/>
                  </a:lnTo>
                  <a:lnTo>
                    <a:pt x="3299088" y="3175000"/>
                  </a:lnTo>
                  <a:lnTo>
                    <a:pt x="3344048" y="3162300"/>
                  </a:lnTo>
                  <a:lnTo>
                    <a:pt x="3388359" y="3136900"/>
                  </a:lnTo>
                  <a:lnTo>
                    <a:pt x="3432007" y="3124200"/>
                  </a:lnTo>
                  <a:lnTo>
                    <a:pt x="3517251" y="3073400"/>
                  </a:lnTo>
                  <a:lnTo>
                    <a:pt x="3558817" y="3048000"/>
                  </a:lnTo>
                  <a:lnTo>
                    <a:pt x="3599658" y="3035300"/>
                  </a:lnTo>
                  <a:lnTo>
                    <a:pt x="3639759" y="3009900"/>
                  </a:lnTo>
                  <a:lnTo>
                    <a:pt x="3679105" y="2984500"/>
                  </a:lnTo>
                  <a:lnTo>
                    <a:pt x="3717681" y="2959100"/>
                  </a:lnTo>
                  <a:lnTo>
                    <a:pt x="3755472" y="2933700"/>
                  </a:lnTo>
                  <a:lnTo>
                    <a:pt x="3792461" y="2908300"/>
                  </a:lnTo>
                  <a:lnTo>
                    <a:pt x="3828634" y="2870200"/>
                  </a:lnTo>
                  <a:lnTo>
                    <a:pt x="3863975" y="2844800"/>
                  </a:lnTo>
                  <a:lnTo>
                    <a:pt x="3898470" y="2819400"/>
                  </a:lnTo>
                  <a:lnTo>
                    <a:pt x="3932103" y="2794000"/>
                  </a:lnTo>
                  <a:lnTo>
                    <a:pt x="3964858" y="2755900"/>
                  </a:lnTo>
                  <a:lnTo>
                    <a:pt x="3996721" y="2730500"/>
                  </a:lnTo>
                  <a:lnTo>
                    <a:pt x="4027676" y="2692400"/>
                  </a:lnTo>
                  <a:lnTo>
                    <a:pt x="4057707" y="2667000"/>
                  </a:lnTo>
                  <a:lnTo>
                    <a:pt x="4086800" y="2628900"/>
                  </a:lnTo>
                  <a:lnTo>
                    <a:pt x="4114940" y="2603500"/>
                  </a:lnTo>
                  <a:lnTo>
                    <a:pt x="4142110" y="2565400"/>
                  </a:lnTo>
                  <a:lnTo>
                    <a:pt x="4168296" y="2540000"/>
                  </a:lnTo>
                  <a:lnTo>
                    <a:pt x="4193482" y="2501900"/>
                  </a:lnTo>
                  <a:lnTo>
                    <a:pt x="4217654" y="2463800"/>
                  </a:lnTo>
                  <a:lnTo>
                    <a:pt x="4240795" y="2425700"/>
                  </a:lnTo>
                  <a:lnTo>
                    <a:pt x="4262891" y="2400300"/>
                  </a:lnTo>
                  <a:lnTo>
                    <a:pt x="4283926" y="2362200"/>
                  </a:lnTo>
                  <a:lnTo>
                    <a:pt x="4303886" y="2324100"/>
                  </a:lnTo>
                  <a:lnTo>
                    <a:pt x="4322754" y="2286000"/>
                  </a:lnTo>
                  <a:lnTo>
                    <a:pt x="4340515" y="2247900"/>
                  </a:lnTo>
                  <a:lnTo>
                    <a:pt x="4357155" y="2209800"/>
                  </a:lnTo>
                  <a:lnTo>
                    <a:pt x="4372657" y="2171700"/>
                  </a:lnTo>
                  <a:lnTo>
                    <a:pt x="4387007" y="2133600"/>
                  </a:lnTo>
                  <a:lnTo>
                    <a:pt x="4400190" y="2095500"/>
                  </a:lnTo>
                  <a:lnTo>
                    <a:pt x="4412189" y="2057400"/>
                  </a:lnTo>
                  <a:lnTo>
                    <a:pt x="4422990" y="2019300"/>
                  </a:lnTo>
                  <a:lnTo>
                    <a:pt x="4432578" y="1981200"/>
                  </a:lnTo>
                  <a:lnTo>
                    <a:pt x="4440937" y="1943100"/>
                  </a:lnTo>
                  <a:lnTo>
                    <a:pt x="4448052" y="1892300"/>
                  </a:lnTo>
                  <a:lnTo>
                    <a:pt x="4453907" y="1854200"/>
                  </a:lnTo>
                  <a:lnTo>
                    <a:pt x="4458488" y="1816100"/>
                  </a:lnTo>
                  <a:lnTo>
                    <a:pt x="4461779" y="1778000"/>
                  </a:lnTo>
                  <a:lnTo>
                    <a:pt x="4463765" y="1739900"/>
                  </a:lnTo>
                  <a:lnTo>
                    <a:pt x="4464431" y="1689100"/>
                  </a:lnTo>
                  <a:lnTo>
                    <a:pt x="4463765" y="1651000"/>
                  </a:lnTo>
                  <a:lnTo>
                    <a:pt x="4461779" y="1612900"/>
                  </a:lnTo>
                  <a:lnTo>
                    <a:pt x="4458488" y="1562100"/>
                  </a:lnTo>
                  <a:lnTo>
                    <a:pt x="4453907" y="1524000"/>
                  </a:lnTo>
                  <a:lnTo>
                    <a:pt x="4448052" y="1485900"/>
                  </a:lnTo>
                  <a:lnTo>
                    <a:pt x="4440937" y="1447800"/>
                  </a:lnTo>
                  <a:lnTo>
                    <a:pt x="4432578" y="1409700"/>
                  </a:lnTo>
                  <a:lnTo>
                    <a:pt x="4422990" y="1371600"/>
                  </a:lnTo>
                  <a:lnTo>
                    <a:pt x="4412189" y="1320800"/>
                  </a:lnTo>
                  <a:lnTo>
                    <a:pt x="4400190" y="1282700"/>
                  </a:lnTo>
                  <a:lnTo>
                    <a:pt x="4387007" y="1244600"/>
                  </a:lnTo>
                  <a:lnTo>
                    <a:pt x="4372657" y="1206500"/>
                  </a:lnTo>
                  <a:lnTo>
                    <a:pt x="4357155" y="1168400"/>
                  </a:lnTo>
                  <a:lnTo>
                    <a:pt x="4340515" y="1130300"/>
                  </a:lnTo>
                  <a:lnTo>
                    <a:pt x="4322754" y="1092200"/>
                  </a:lnTo>
                  <a:lnTo>
                    <a:pt x="4303886" y="1066800"/>
                  </a:lnTo>
                  <a:lnTo>
                    <a:pt x="4283926" y="1028700"/>
                  </a:lnTo>
                  <a:lnTo>
                    <a:pt x="4262891" y="990600"/>
                  </a:lnTo>
                  <a:lnTo>
                    <a:pt x="4240795" y="952500"/>
                  </a:lnTo>
                  <a:lnTo>
                    <a:pt x="4217654" y="914400"/>
                  </a:lnTo>
                  <a:lnTo>
                    <a:pt x="4193482" y="889000"/>
                  </a:lnTo>
                  <a:lnTo>
                    <a:pt x="4168296" y="850900"/>
                  </a:lnTo>
                  <a:lnTo>
                    <a:pt x="4142110" y="812800"/>
                  </a:lnTo>
                  <a:lnTo>
                    <a:pt x="4114940" y="787400"/>
                  </a:lnTo>
                  <a:lnTo>
                    <a:pt x="4086800" y="749300"/>
                  </a:lnTo>
                  <a:lnTo>
                    <a:pt x="4057707" y="723900"/>
                  </a:lnTo>
                  <a:lnTo>
                    <a:pt x="4027676" y="685800"/>
                  </a:lnTo>
                  <a:lnTo>
                    <a:pt x="3996721" y="660400"/>
                  </a:lnTo>
                  <a:lnTo>
                    <a:pt x="3964858" y="622300"/>
                  </a:lnTo>
                  <a:lnTo>
                    <a:pt x="3932103" y="596900"/>
                  </a:lnTo>
                  <a:lnTo>
                    <a:pt x="3898470" y="571500"/>
                  </a:lnTo>
                  <a:lnTo>
                    <a:pt x="3863975" y="533400"/>
                  </a:lnTo>
                  <a:lnTo>
                    <a:pt x="3828634" y="508000"/>
                  </a:lnTo>
                  <a:lnTo>
                    <a:pt x="3792461" y="482600"/>
                  </a:lnTo>
                  <a:lnTo>
                    <a:pt x="3755472" y="457200"/>
                  </a:lnTo>
                  <a:lnTo>
                    <a:pt x="3717681" y="431800"/>
                  </a:lnTo>
                  <a:lnTo>
                    <a:pt x="3679105" y="406400"/>
                  </a:lnTo>
                  <a:lnTo>
                    <a:pt x="3639759" y="381000"/>
                  </a:lnTo>
                  <a:lnTo>
                    <a:pt x="3599658" y="355600"/>
                  </a:lnTo>
                  <a:lnTo>
                    <a:pt x="3558817" y="330200"/>
                  </a:lnTo>
                  <a:lnTo>
                    <a:pt x="3517251" y="304800"/>
                  </a:lnTo>
                  <a:lnTo>
                    <a:pt x="3474976" y="292100"/>
                  </a:lnTo>
                  <a:lnTo>
                    <a:pt x="3388359" y="241300"/>
                  </a:lnTo>
                  <a:lnTo>
                    <a:pt x="3344048" y="228600"/>
                  </a:lnTo>
                  <a:lnTo>
                    <a:pt x="3299088" y="203200"/>
                  </a:lnTo>
                  <a:lnTo>
                    <a:pt x="3253496" y="190500"/>
                  </a:lnTo>
                  <a:lnTo>
                    <a:pt x="3207286" y="165100"/>
                  </a:lnTo>
                  <a:lnTo>
                    <a:pt x="3065104" y="127000"/>
                  </a:lnTo>
                  <a:lnTo>
                    <a:pt x="3016576" y="101600"/>
                  </a:lnTo>
                  <a:lnTo>
                    <a:pt x="2917913" y="76200"/>
                  </a:lnTo>
                  <a:close/>
                </a:path>
                <a:path w="4464685" h="3378200">
                  <a:moveTo>
                    <a:pt x="2714582" y="38100"/>
                  </a:moveTo>
                  <a:lnTo>
                    <a:pt x="1749969" y="38100"/>
                  </a:lnTo>
                  <a:lnTo>
                    <a:pt x="1596738" y="76200"/>
                  </a:lnTo>
                  <a:lnTo>
                    <a:pt x="2867808" y="76200"/>
                  </a:lnTo>
                  <a:lnTo>
                    <a:pt x="2714582" y="38100"/>
                  </a:lnTo>
                  <a:close/>
                </a:path>
                <a:path w="4464685" h="3378200">
                  <a:moveTo>
                    <a:pt x="2557310" y="12700"/>
                  </a:moveTo>
                  <a:lnTo>
                    <a:pt x="1907245" y="12700"/>
                  </a:lnTo>
                  <a:lnTo>
                    <a:pt x="1801965" y="38100"/>
                  </a:lnTo>
                  <a:lnTo>
                    <a:pt x="2662587" y="38100"/>
                  </a:lnTo>
                  <a:lnTo>
                    <a:pt x="2557310" y="12700"/>
                  </a:lnTo>
                  <a:close/>
                </a:path>
                <a:path w="4464685" h="3378200">
                  <a:moveTo>
                    <a:pt x="2396404" y="0"/>
                  </a:moveTo>
                  <a:lnTo>
                    <a:pt x="2068152" y="0"/>
                  </a:lnTo>
                  <a:lnTo>
                    <a:pt x="2014138" y="12700"/>
                  </a:lnTo>
                  <a:lnTo>
                    <a:pt x="2450418" y="12700"/>
                  </a:lnTo>
                  <a:lnTo>
                    <a:pt x="2396404" y="0"/>
                  </a:lnTo>
                  <a:close/>
                </a:path>
              </a:pathLst>
            </a:custGeom>
            <a:solidFill>
              <a:srgbClr val="00AFEF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72107" y="2015997"/>
              <a:ext cx="4464685" cy="3384550"/>
            </a:xfrm>
            <a:custGeom>
              <a:avLst/>
              <a:gdLst/>
              <a:ahLst/>
              <a:cxnLst/>
              <a:rect l="l" t="t" r="r" b="b"/>
              <a:pathLst>
                <a:path w="4464685" h="3384550">
                  <a:moveTo>
                    <a:pt x="0" y="1692148"/>
                  </a:moveTo>
                  <a:lnTo>
                    <a:pt x="665" y="1650420"/>
                  </a:lnTo>
                  <a:lnTo>
                    <a:pt x="2651" y="1608941"/>
                  </a:lnTo>
                  <a:lnTo>
                    <a:pt x="5942" y="1567722"/>
                  </a:lnTo>
                  <a:lnTo>
                    <a:pt x="10524" y="1526774"/>
                  </a:lnTo>
                  <a:lnTo>
                    <a:pt x="16380" y="1486109"/>
                  </a:lnTo>
                  <a:lnTo>
                    <a:pt x="23496" y="1445739"/>
                  </a:lnTo>
                  <a:lnTo>
                    <a:pt x="31856" y="1405675"/>
                  </a:lnTo>
                  <a:lnTo>
                    <a:pt x="41445" y="1365928"/>
                  </a:lnTo>
                  <a:lnTo>
                    <a:pt x="52247" y="1326511"/>
                  </a:lnTo>
                  <a:lnTo>
                    <a:pt x="64248" y="1287435"/>
                  </a:lnTo>
                  <a:lnTo>
                    <a:pt x="77432" y="1248711"/>
                  </a:lnTo>
                  <a:lnTo>
                    <a:pt x="91784" y="1210351"/>
                  </a:lnTo>
                  <a:lnTo>
                    <a:pt x="107288" y="1172366"/>
                  </a:lnTo>
                  <a:lnTo>
                    <a:pt x="123929" y="1134769"/>
                  </a:lnTo>
                  <a:lnTo>
                    <a:pt x="141693" y="1097571"/>
                  </a:lnTo>
                  <a:lnTo>
                    <a:pt x="160563" y="1060783"/>
                  </a:lnTo>
                  <a:lnTo>
                    <a:pt x="180524" y="1024417"/>
                  </a:lnTo>
                  <a:lnTo>
                    <a:pt x="201561" y="988484"/>
                  </a:lnTo>
                  <a:lnTo>
                    <a:pt x="223660" y="952996"/>
                  </a:lnTo>
                  <a:lnTo>
                    <a:pt x="246803" y="917966"/>
                  </a:lnTo>
                  <a:lnTo>
                    <a:pt x="270977" y="883403"/>
                  </a:lnTo>
                  <a:lnTo>
                    <a:pt x="296166" y="849320"/>
                  </a:lnTo>
                  <a:lnTo>
                    <a:pt x="322355" y="815729"/>
                  </a:lnTo>
                  <a:lnTo>
                    <a:pt x="349528" y="782640"/>
                  </a:lnTo>
                  <a:lnTo>
                    <a:pt x="377670" y="750066"/>
                  </a:lnTo>
                  <a:lnTo>
                    <a:pt x="406765" y="718019"/>
                  </a:lnTo>
                  <a:lnTo>
                    <a:pt x="436800" y="686509"/>
                  </a:lnTo>
                  <a:lnTo>
                    <a:pt x="467757" y="655548"/>
                  </a:lnTo>
                  <a:lnTo>
                    <a:pt x="499623" y="625148"/>
                  </a:lnTo>
                  <a:lnTo>
                    <a:pt x="532381" y="595321"/>
                  </a:lnTo>
                  <a:lnTo>
                    <a:pt x="566016" y="566078"/>
                  </a:lnTo>
                  <a:lnTo>
                    <a:pt x="600514" y="537430"/>
                  </a:lnTo>
                  <a:lnTo>
                    <a:pt x="635858" y="509390"/>
                  </a:lnTo>
                  <a:lnTo>
                    <a:pt x="672034" y="481968"/>
                  </a:lnTo>
                  <a:lnTo>
                    <a:pt x="709026" y="455177"/>
                  </a:lnTo>
                  <a:lnTo>
                    <a:pt x="746819" y="429028"/>
                  </a:lnTo>
                  <a:lnTo>
                    <a:pt x="785398" y="403532"/>
                  </a:lnTo>
                  <a:lnTo>
                    <a:pt x="824747" y="378702"/>
                  </a:lnTo>
                  <a:lnTo>
                    <a:pt x="864851" y="354548"/>
                  </a:lnTo>
                  <a:lnTo>
                    <a:pt x="905695" y="331082"/>
                  </a:lnTo>
                  <a:lnTo>
                    <a:pt x="947264" y="308317"/>
                  </a:lnTo>
                  <a:lnTo>
                    <a:pt x="989541" y="286262"/>
                  </a:lnTo>
                  <a:lnTo>
                    <a:pt x="1032513" y="264931"/>
                  </a:lnTo>
                  <a:lnTo>
                    <a:pt x="1076164" y="244334"/>
                  </a:lnTo>
                  <a:lnTo>
                    <a:pt x="1120477" y="224484"/>
                  </a:lnTo>
                  <a:lnTo>
                    <a:pt x="1165439" y="205391"/>
                  </a:lnTo>
                  <a:lnTo>
                    <a:pt x="1211034" y="187068"/>
                  </a:lnTo>
                  <a:lnTo>
                    <a:pt x="1257246" y="169526"/>
                  </a:lnTo>
                  <a:lnTo>
                    <a:pt x="1304060" y="152776"/>
                  </a:lnTo>
                  <a:lnTo>
                    <a:pt x="1351462" y="136830"/>
                  </a:lnTo>
                  <a:lnTo>
                    <a:pt x="1399435" y="121700"/>
                  </a:lnTo>
                  <a:lnTo>
                    <a:pt x="1447964" y="107397"/>
                  </a:lnTo>
                  <a:lnTo>
                    <a:pt x="1497035" y="93933"/>
                  </a:lnTo>
                  <a:lnTo>
                    <a:pt x="1546631" y="81319"/>
                  </a:lnTo>
                  <a:lnTo>
                    <a:pt x="1596738" y="69568"/>
                  </a:lnTo>
                  <a:lnTo>
                    <a:pt x="1647340" y="58690"/>
                  </a:lnTo>
                  <a:lnTo>
                    <a:pt x="1698422" y="48697"/>
                  </a:lnTo>
                  <a:lnTo>
                    <a:pt x="1749969" y="39601"/>
                  </a:lnTo>
                  <a:lnTo>
                    <a:pt x="1801965" y="31413"/>
                  </a:lnTo>
                  <a:lnTo>
                    <a:pt x="1854396" y="24145"/>
                  </a:lnTo>
                  <a:lnTo>
                    <a:pt x="1907245" y="17808"/>
                  </a:lnTo>
                  <a:lnTo>
                    <a:pt x="1960497" y="12415"/>
                  </a:lnTo>
                  <a:lnTo>
                    <a:pt x="2014138" y="7976"/>
                  </a:lnTo>
                  <a:lnTo>
                    <a:pt x="2068152" y="4504"/>
                  </a:lnTo>
                  <a:lnTo>
                    <a:pt x="2122524" y="2009"/>
                  </a:lnTo>
                  <a:lnTo>
                    <a:pt x="2177237" y="504"/>
                  </a:lnTo>
                  <a:lnTo>
                    <a:pt x="2232279" y="0"/>
                  </a:lnTo>
                  <a:lnTo>
                    <a:pt x="2287319" y="504"/>
                  </a:lnTo>
                  <a:lnTo>
                    <a:pt x="2342033" y="2009"/>
                  </a:lnTo>
                  <a:lnTo>
                    <a:pt x="2396404" y="4504"/>
                  </a:lnTo>
                  <a:lnTo>
                    <a:pt x="2450418" y="7976"/>
                  </a:lnTo>
                  <a:lnTo>
                    <a:pt x="2504058" y="12415"/>
                  </a:lnTo>
                  <a:lnTo>
                    <a:pt x="2557310" y="17808"/>
                  </a:lnTo>
                  <a:lnTo>
                    <a:pt x="2610158" y="24145"/>
                  </a:lnTo>
                  <a:lnTo>
                    <a:pt x="2662587" y="31413"/>
                  </a:lnTo>
                  <a:lnTo>
                    <a:pt x="2714582" y="39601"/>
                  </a:lnTo>
                  <a:lnTo>
                    <a:pt x="2766127" y="48697"/>
                  </a:lnTo>
                  <a:lnTo>
                    <a:pt x="2817208" y="58690"/>
                  </a:lnTo>
                  <a:lnTo>
                    <a:pt x="2867808" y="69568"/>
                  </a:lnTo>
                  <a:lnTo>
                    <a:pt x="2917913" y="81319"/>
                  </a:lnTo>
                  <a:lnTo>
                    <a:pt x="2967508" y="93933"/>
                  </a:lnTo>
                  <a:lnTo>
                    <a:pt x="3016576" y="107397"/>
                  </a:lnTo>
                  <a:lnTo>
                    <a:pt x="3065104" y="121700"/>
                  </a:lnTo>
                  <a:lnTo>
                    <a:pt x="3113075" y="136830"/>
                  </a:lnTo>
                  <a:lnTo>
                    <a:pt x="3160474" y="152776"/>
                  </a:lnTo>
                  <a:lnTo>
                    <a:pt x="3207286" y="169526"/>
                  </a:lnTo>
                  <a:lnTo>
                    <a:pt x="3253496" y="187068"/>
                  </a:lnTo>
                  <a:lnTo>
                    <a:pt x="3299088" y="205391"/>
                  </a:lnTo>
                  <a:lnTo>
                    <a:pt x="3344048" y="224484"/>
                  </a:lnTo>
                  <a:lnTo>
                    <a:pt x="3388359" y="244334"/>
                  </a:lnTo>
                  <a:lnTo>
                    <a:pt x="3432007" y="264931"/>
                  </a:lnTo>
                  <a:lnTo>
                    <a:pt x="3474976" y="286262"/>
                  </a:lnTo>
                  <a:lnTo>
                    <a:pt x="3517251" y="308317"/>
                  </a:lnTo>
                  <a:lnTo>
                    <a:pt x="3558817" y="331082"/>
                  </a:lnTo>
                  <a:lnTo>
                    <a:pt x="3599658" y="354548"/>
                  </a:lnTo>
                  <a:lnTo>
                    <a:pt x="3639759" y="378702"/>
                  </a:lnTo>
                  <a:lnTo>
                    <a:pt x="3679105" y="403532"/>
                  </a:lnTo>
                  <a:lnTo>
                    <a:pt x="3717681" y="429028"/>
                  </a:lnTo>
                  <a:lnTo>
                    <a:pt x="3755472" y="455177"/>
                  </a:lnTo>
                  <a:lnTo>
                    <a:pt x="3792461" y="481968"/>
                  </a:lnTo>
                  <a:lnTo>
                    <a:pt x="3828634" y="509390"/>
                  </a:lnTo>
                  <a:lnTo>
                    <a:pt x="3863975" y="537430"/>
                  </a:lnTo>
                  <a:lnTo>
                    <a:pt x="3898470" y="566078"/>
                  </a:lnTo>
                  <a:lnTo>
                    <a:pt x="3932103" y="595321"/>
                  </a:lnTo>
                  <a:lnTo>
                    <a:pt x="3964858" y="625148"/>
                  </a:lnTo>
                  <a:lnTo>
                    <a:pt x="3996721" y="655548"/>
                  </a:lnTo>
                  <a:lnTo>
                    <a:pt x="4027676" y="686509"/>
                  </a:lnTo>
                  <a:lnTo>
                    <a:pt x="4057707" y="718019"/>
                  </a:lnTo>
                  <a:lnTo>
                    <a:pt x="4086800" y="750066"/>
                  </a:lnTo>
                  <a:lnTo>
                    <a:pt x="4114940" y="782640"/>
                  </a:lnTo>
                  <a:lnTo>
                    <a:pt x="4142110" y="815729"/>
                  </a:lnTo>
                  <a:lnTo>
                    <a:pt x="4168296" y="849320"/>
                  </a:lnTo>
                  <a:lnTo>
                    <a:pt x="4193482" y="883403"/>
                  </a:lnTo>
                  <a:lnTo>
                    <a:pt x="4217654" y="917966"/>
                  </a:lnTo>
                  <a:lnTo>
                    <a:pt x="4240795" y="952996"/>
                  </a:lnTo>
                  <a:lnTo>
                    <a:pt x="4262891" y="988484"/>
                  </a:lnTo>
                  <a:lnTo>
                    <a:pt x="4283926" y="1024417"/>
                  </a:lnTo>
                  <a:lnTo>
                    <a:pt x="4303886" y="1060783"/>
                  </a:lnTo>
                  <a:lnTo>
                    <a:pt x="4322754" y="1097571"/>
                  </a:lnTo>
                  <a:lnTo>
                    <a:pt x="4340515" y="1134769"/>
                  </a:lnTo>
                  <a:lnTo>
                    <a:pt x="4357155" y="1172366"/>
                  </a:lnTo>
                  <a:lnTo>
                    <a:pt x="4372657" y="1210351"/>
                  </a:lnTo>
                  <a:lnTo>
                    <a:pt x="4387007" y="1248711"/>
                  </a:lnTo>
                  <a:lnTo>
                    <a:pt x="4400190" y="1287435"/>
                  </a:lnTo>
                  <a:lnTo>
                    <a:pt x="4412189" y="1326511"/>
                  </a:lnTo>
                  <a:lnTo>
                    <a:pt x="4422990" y="1365928"/>
                  </a:lnTo>
                  <a:lnTo>
                    <a:pt x="4432578" y="1405675"/>
                  </a:lnTo>
                  <a:lnTo>
                    <a:pt x="4440937" y="1445739"/>
                  </a:lnTo>
                  <a:lnTo>
                    <a:pt x="4448052" y="1486109"/>
                  </a:lnTo>
                  <a:lnTo>
                    <a:pt x="4453907" y="1526774"/>
                  </a:lnTo>
                  <a:lnTo>
                    <a:pt x="4458488" y="1567722"/>
                  </a:lnTo>
                  <a:lnTo>
                    <a:pt x="4461779" y="1608941"/>
                  </a:lnTo>
                  <a:lnTo>
                    <a:pt x="4463765" y="1650420"/>
                  </a:lnTo>
                  <a:lnTo>
                    <a:pt x="4464431" y="1692148"/>
                  </a:lnTo>
                  <a:lnTo>
                    <a:pt x="4463765" y="1733869"/>
                  </a:lnTo>
                  <a:lnTo>
                    <a:pt x="4461779" y="1775343"/>
                  </a:lnTo>
                  <a:lnTo>
                    <a:pt x="4458488" y="1816557"/>
                  </a:lnTo>
                  <a:lnTo>
                    <a:pt x="4453907" y="1857499"/>
                  </a:lnTo>
                  <a:lnTo>
                    <a:pt x="4448052" y="1898159"/>
                  </a:lnTo>
                  <a:lnTo>
                    <a:pt x="4440937" y="1938525"/>
                  </a:lnTo>
                  <a:lnTo>
                    <a:pt x="4432578" y="1978584"/>
                  </a:lnTo>
                  <a:lnTo>
                    <a:pt x="4422990" y="2018326"/>
                  </a:lnTo>
                  <a:lnTo>
                    <a:pt x="4412189" y="2057739"/>
                  </a:lnTo>
                  <a:lnTo>
                    <a:pt x="4400190" y="2096811"/>
                  </a:lnTo>
                  <a:lnTo>
                    <a:pt x="4387007" y="2135531"/>
                  </a:lnTo>
                  <a:lnTo>
                    <a:pt x="4372657" y="2173886"/>
                  </a:lnTo>
                  <a:lnTo>
                    <a:pt x="4357155" y="2211867"/>
                  </a:lnTo>
                  <a:lnTo>
                    <a:pt x="4340515" y="2249460"/>
                  </a:lnTo>
                  <a:lnTo>
                    <a:pt x="4322754" y="2286655"/>
                  </a:lnTo>
                  <a:lnTo>
                    <a:pt x="4303886" y="2323439"/>
                  </a:lnTo>
                  <a:lnTo>
                    <a:pt x="4283926" y="2359802"/>
                  </a:lnTo>
                  <a:lnTo>
                    <a:pt x="4262891" y="2395731"/>
                  </a:lnTo>
                  <a:lnTo>
                    <a:pt x="4240795" y="2431216"/>
                  </a:lnTo>
                  <a:lnTo>
                    <a:pt x="4217654" y="2466244"/>
                  </a:lnTo>
                  <a:lnTo>
                    <a:pt x="4193482" y="2500803"/>
                  </a:lnTo>
                  <a:lnTo>
                    <a:pt x="4168296" y="2534883"/>
                  </a:lnTo>
                  <a:lnTo>
                    <a:pt x="4142110" y="2568472"/>
                  </a:lnTo>
                  <a:lnTo>
                    <a:pt x="4114940" y="2601558"/>
                  </a:lnTo>
                  <a:lnTo>
                    <a:pt x="4086800" y="2634129"/>
                  </a:lnTo>
                  <a:lnTo>
                    <a:pt x="4057707" y="2666174"/>
                  </a:lnTo>
                  <a:lnTo>
                    <a:pt x="4027676" y="2697682"/>
                  </a:lnTo>
                  <a:lnTo>
                    <a:pt x="3996721" y="2728640"/>
                  </a:lnTo>
                  <a:lnTo>
                    <a:pt x="3964858" y="2759038"/>
                  </a:lnTo>
                  <a:lnTo>
                    <a:pt x="3932103" y="2788863"/>
                  </a:lnTo>
                  <a:lnTo>
                    <a:pt x="3898470" y="2818104"/>
                  </a:lnTo>
                  <a:lnTo>
                    <a:pt x="3863975" y="2846750"/>
                  </a:lnTo>
                  <a:lnTo>
                    <a:pt x="3828634" y="2874788"/>
                  </a:lnTo>
                  <a:lnTo>
                    <a:pt x="3792461" y="2902208"/>
                  </a:lnTo>
                  <a:lnTo>
                    <a:pt x="3755472" y="2928998"/>
                  </a:lnTo>
                  <a:lnTo>
                    <a:pt x="3717681" y="2955146"/>
                  </a:lnTo>
                  <a:lnTo>
                    <a:pt x="3679105" y="2980640"/>
                  </a:lnTo>
                  <a:lnTo>
                    <a:pt x="3639759" y="3005469"/>
                  </a:lnTo>
                  <a:lnTo>
                    <a:pt x="3599658" y="3029621"/>
                  </a:lnTo>
                  <a:lnTo>
                    <a:pt x="3558817" y="3053086"/>
                  </a:lnTo>
                  <a:lnTo>
                    <a:pt x="3517251" y="3075850"/>
                  </a:lnTo>
                  <a:lnTo>
                    <a:pt x="3474976" y="3097904"/>
                  </a:lnTo>
                  <a:lnTo>
                    <a:pt x="3432007" y="3119234"/>
                  </a:lnTo>
                  <a:lnTo>
                    <a:pt x="3388359" y="3139829"/>
                  </a:lnTo>
                  <a:lnTo>
                    <a:pt x="3344048" y="3159679"/>
                  </a:lnTo>
                  <a:lnTo>
                    <a:pt x="3299088" y="3178771"/>
                  </a:lnTo>
                  <a:lnTo>
                    <a:pt x="3253496" y="3197093"/>
                  </a:lnTo>
                  <a:lnTo>
                    <a:pt x="3207286" y="3214635"/>
                  </a:lnTo>
                  <a:lnTo>
                    <a:pt x="3160474" y="3231384"/>
                  </a:lnTo>
                  <a:lnTo>
                    <a:pt x="3113075" y="3247329"/>
                  </a:lnTo>
                  <a:lnTo>
                    <a:pt x="3065104" y="3262459"/>
                  </a:lnTo>
                  <a:lnTo>
                    <a:pt x="3016576" y="3276761"/>
                  </a:lnTo>
                  <a:lnTo>
                    <a:pt x="2967508" y="3290225"/>
                  </a:lnTo>
                  <a:lnTo>
                    <a:pt x="2917913" y="3302838"/>
                  </a:lnTo>
                  <a:lnTo>
                    <a:pt x="2867808" y="3314589"/>
                  </a:lnTo>
                  <a:lnTo>
                    <a:pt x="2817208" y="3325467"/>
                  </a:lnTo>
                  <a:lnTo>
                    <a:pt x="2766127" y="3335460"/>
                  </a:lnTo>
                  <a:lnTo>
                    <a:pt x="2714582" y="3344556"/>
                  </a:lnTo>
                  <a:lnTo>
                    <a:pt x="2662587" y="3352743"/>
                  </a:lnTo>
                  <a:lnTo>
                    <a:pt x="2610158" y="3360011"/>
                  </a:lnTo>
                  <a:lnTo>
                    <a:pt x="2557310" y="3366347"/>
                  </a:lnTo>
                  <a:lnTo>
                    <a:pt x="2504058" y="3371740"/>
                  </a:lnTo>
                  <a:lnTo>
                    <a:pt x="2450418" y="3376179"/>
                  </a:lnTo>
                  <a:lnTo>
                    <a:pt x="2396404" y="3379652"/>
                  </a:lnTo>
                  <a:lnTo>
                    <a:pt x="2342033" y="3382146"/>
                  </a:lnTo>
                  <a:lnTo>
                    <a:pt x="2287319" y="3383651"/>
                  </a:lnTo>
                  <a:lnTo>
                    <a:pt x="2232279" y="3384156"/>
                  </a:lnTo>
                  <a:lnTo>
                    <a:pt x="2177237" y="3383651"/>
                  </a:lnTo>
                  <a:lnTo>
                    <a:pt x="2122524" y="3382146"/>
                  </a:lnTo>
                  <a:lnTo>
                    <a:pt x="2068152" y="3379652"/>
                  </a:lnTo>
                  <a:lnTo>
                    <a:pt x="2014138" y="3376179"/>
                  </a:lnTo>
                  <a:lnTo>
                    <a:pt x="1960497" y="3371740"/>
                  </a:lnTo>
                  <a:lnTo>
                    <a:pt x="1907245" y="3366347"/>
                  </a:lnTo>
                  <a:lnTo>
                    <a:pt x="1854396" y="3360011"/>
                  </a:lnTo>
                  <a:lnTo>
                    <a:pt x="1801965" y="3352743"/>
                  </a:lnTo>
                  <a:lnTo>
                    <a:pt x="1749969" y="3344556"/>
                  </a:lnTo>
                  <a:lnTo>
                    <a:pt x="1698422" y="3335460"/>
                  </a:lnTo>
                  <a:lnTo>
                    <a:pt x="1647340" y="3325467"/>
                  </a:lnTo>
                  <a:lnTo>
                    <a:pt x="1596738" y="3314589"/>
                  </a:lnTo>
                  <a:lnTo>
                    <a:pt x="1546631" y="3302838"/>
                  </a:lnTo>
                  <a:lnTo>
                    <a:pt x="1497035" y="3290225"/>
                  </a:lnTo>
                  <a:lnTo>
                    <a:pt x="1447964" y="3276761"/>
                  </a:lnTo>
                  <a:lnTo>
                    <a:pt x="1399435" y="3262459"/>
                  </a:lnTo>
                  <a:lnTo>
                    <a:pt x="1351462" y="3247329"/>
                  </a:lnTo>
                  <a:lnTo>
                    <a:pt x="1304060" y="3231384"/>
                  </a:lnTo>
                  <a:lnTo>
                    <a:pt x="1257246" y="3214635"/>
                  </a:lnTo>
                  <a:lnTo>
                    <a:pt x="1211034" y="3197093"/>
                  </a:lnTo>
                  <a:lnTo>
                    <a:pt x="1165439" y="3178771"/>
                  </a:lnTo>
                  <a:lnTo>
                    <a:pt x="1120477" y="3159679"/>
                  </a:lnTo>
                  <a:lnTo>
                    <a:pt x="1076164" y="3139829"/>
                  </a:lnTo>
                  <a:lnTo>
                    <a:pt x="1032513" y="3119234"/>
                  </a:lnTo>
                  <a:lnTo>
                    <a:pt x="989541" y="3097904"/>
                  </a:lnTo>
                  <a:lnTo>
                    <a:pt x="947264" y="3075850"/>
                  </a:lnTo>
                  <a:lnTo>
                    <a:pt x="905695" y="3053086"/>
                  </a:lnTo>
                  <a:lnTo>
                    <a:pt x="864851" y="3029621"/>
                  </a:lnTo>
                  <a:lnTo>
                    <a:pt x="824747" y="3005469"/>
                  </a:lnTo>
                  <a:lnTo>
                    <a:pt x="785398" y="2980640"/>
                  </a:lnTo>
                  <a:lnTo>
                    <a:pt x="746819" y="2955146"/>
                  </a:lnTo>
                  <a:lnTo>
                    <a:pt x="709026" y="2928998"/>
                  </a:lnTo>
                  <a:lnTo>
                    <a:pt x="672034" y="2902208"/>
                  </a:lnTo>
                  <a:lnTo>
                    <a:pt x="635858" y="2874788"/>
                  </a:lnTo>
                  <a:lnTo>
                    <a:pt x="600514" y="2846750"/>
                  </a:lnTo>
                  <a:lnTo>
                    <a:pt x="566016" y="2818104"/>
                  </a:lnTo>
                  <a:lnTo>
                    <a:pt x="532381" y="2788863"/>
                  </a:lnTo>
                  <a:lnTo>
                    <a:pt x="499623" y="2759038"/>
                  </a:lnTo>
                  <a:lnTo>
                    <a:pt x="467757" y="2728640"/>
                  </a:lnTo>
                  <a:lnTo>
                    <a:pt x="436800" y="2697682"/>
                  </a:lnTo>
                  <a:lnTo>
                    <a:pt x="406765" y="2666174"/>
                  </a:lnTo>
                  <a:lnTo>
                    <a:pt x="377670" y="2634129"/>
                  </a:lnTo>
                  <a:lnTo>
                    <a:pt x="349528" y="2601558"/>
                  </a:lnTo>
                  <a:lnTo>
                    <a:pt x="322355" y="2568472"/>
                  </a:lnTo>
                  <a:lnTo>
                    <a:pt x="296166" y="2534883"/>
                  </a:lnTo>
                  <a:lnTo>
                    <a:pt x="270977" y="2500803"/>
                  </a:lnTo>
                  <a:lnTo>
                    <a:pt x="246803" y="2466244"/>
                  </a:lnTo>
                  <a:lnTo>
                    <a:pt x="223660" y="2431216"/>
                  </a:lnTo>
                  <a:lnTo>
                    <a:pt x="201561" y="2395731"/>
                  </a:lnTo>
                  <a:lnTo>
                    <a:pt x="180524" y="2359802"/>
                  </a:lnTo>
                  <a:lnTo>
                    <a:pt x="160563" y="2323439"/>
                  </a:lnTo>
                  <a:lnTo>
                    <a:pt x="141693" y="2286655"/>
                  </a:lnTo>
                  <a:lnTo>
                    <a:pt x="123929" y="2249460"/>
                  </a:lnTo>
                  <a:lnTo>
                    <a:pt x="107288" y="2211867"/>
                  </a:lnTo>
                  <a:lnTo>
                    <a:pt x="91784" y="2173886"/>
                  </a:lnTo>
                  <a:lnTo>
                    <a:pt x="77432" y="2135531"/>
                  </a:lnTo>
                  <a:lnTo>
                    <a:pt x="64248" y="2096811"/>
                  </a:lnTo>
                  <a:lnTo>
                    <a:pt x="52247" y="2057739"/>
                  </a:lnTo>
                  <a:lnTo>
                    <a:pt x="41445" y="2018326"/>
                  </a:lnTo>
                  <a:lnTo>
                    <a:pt x="31856" y="1978584"/>
                  </a:lnTo>
                  <a:lnTo>
                    <a:pt x="23496" y="1938525"/>
                  </a:lnTo>
                  <a:lnTo>
                    <a:pt x="16380" y="1898159"/>
                  </a:lnTo>
                  <a:lnTo>
                    <a:pt x="10524" y="1857499"/>
                  </a:lnTo>
                  <a:lnTo>
                    <a:pt x="5942" y="1816557"/>
                  </a:lnTo>
                  <a:lnTo>
                    <a:pt x="2651" y="1775343"/>
                  </a:lnTo>
                  <a:lnTo>
                    <a:pt x="665" y="1733869"/>
                  </a:lnTo>
                  <a:lnTo>
                    <a:pt x="0" y="1692148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0278" y="1871992"/>
              <a:ext cx="1728470" cy="441325"/>
            </a:xfrm>
            <a:custGeom>
              <a:avLst/>
              <a:gdLst/>
              <a:ahLst/>
              <a:cxnLst/>
              <a:rect l="l" t="t" r="r" b="b"/>
              <a:pathLst>
                <a:path w="1728470" h="441325">
                  <a:moveTo>
                    <a:pt x="1728216" y="0"/>
                  </a:moveTo>
                  <a:lnTo>
                    <a:pt x="0" y="0"/>
                  </a:lnTo>
                  <a:lnTo>
                    <a:pt x="0" y="441185"/>
                  </a:lnTo>
                  <a:lnTo>
                    <a:pt x="1728216" y="441185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73221" y="1883155"/>
            <a:ext cx="8610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rlito"/>
                <a:cs typeface="Carlito"/>
              </a:rPr>
              <a:t>Sender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0503" y="4320171"/>
            <a:ext cx="2160270" cy="441325"/>
          </a:xfrm>
          <a:custGeom>
            <a:avLst/>
            <a:gdLst/>
            <a:ahLst/>
            <a:cxnLst/>
            <a:rect l="l" t="t" r="r" b="b"/>
            <a:pathLst>
              <a:path w="2160270" h="441325">
                <a:moveTo>
                  <a:pt x="2160143" y="0"/>
                </a:moveTo>
                <a:lnTo>
                  <a:pt x="0" y="0"/>
                </a:lnTo>
                <a:lnTo>
                  <a:pt x="0" y="441185"/>
                </a:lnTo>
                <a:lnTo>
                  <a:pt x="2160143" y="441185"/>
                </a:lnTo>
                <a:lnTo>
                  <a:pt x="2160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23052" y="4331969"/>
            <a:ext cx="9963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Carlito"/>
                <a:cs typeface="Carlito"/>
              </a:rPr>
              <a:t>Channel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12286" y="5112143"/>
            <a:ext cx="1728470" cy="441325"/>
          </a:xfrm>
          <a:custGeom>
            <a:avLst/>
            <a:gdLst/>
            <a:ahLst/>
            <a:cxnLst/>
            <a:rect l="l" t="t" r="r" b="b"/>
            <a:pathLst>
              <a:path w="1728470" h="441325">
                <a:moveTo>
                  <a:pt x="1728215" y="0"/>
                </a:moveTo>
                <a:lnTo>
                  <a:pt x="0" y="0"/>
                </a:lnTo>
                <a:lnTo>
                  <a:pt x="0" y="441185"/>
                </a:lnTo>
                <a:lnTo>
                  <a:pt x="1728215" y="441185"/>
                </a:lnTo>
                <a:lnTo>
                  <a:pt x="17282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6838" y="5124094"/>
            <a:ext cx="10401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rlito"/>
                <a:cs typeface="Carlito"/>
              </a:rPr>
              <a:t>Receiver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6078" y="4176153"/>
            <a:ext cx="2160270" cy="441325"/>
          </a:xfrm>
          <a:custGeom>
            <a:avLst/>
            <a:gdLst/>
            <a:ahLst/>
            <a:cxnLst/>
            <a:rect l="l" t="t" r="r" b="b"/>
            <a:pathLst>
              <a:path w="2160270" h="441325">
                <a:moveTo>
                  <a:pt x="2160143" y="0"/>
                </a:moveTo>
                <a:lnTo>
                  <a:pt x="0" y="0"/>
                </a:lnTo>
                <a:lnTo>
                  <a:pt x="0" y="441185"/>
                </a:lnTo>
                <a:lnTo>
                  <a:pt x="2160143" y="441185"/>
                </a:lnTo>
                <a:lnTo>
                  <a:pt x="2160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40307" y="4187697"/>
            <a:ext cx="11512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rlito"/>
                <a:cs typeface="Carlito"/>
              </a:rPr>
              <a:t>Feedback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4069" y="2808109"/>
            <a:ext cx="2160270" cy="441325"/>
          </a:xfrm>
          <a:custGeom>
            <a:avLst/>
            <a:gdLst/>
            <a:ahLst/>
            <a:cxnLst/>
            <a:rect l="l" t="t" r="r" b="b"/>
            <a:pathLst>
              <a:path w="2160270" h="441325">
                <a:moveTo>
                  <a:pt x="2160143" y="0"/>
                </a:moveTo>
                <a:lnTo>
                  <a:pt x="0" y="0"/>
                </a:lnTo>
                <a:lnTo>
                  <a:pt x="0" y="441185"/>
                </a:lnTo>
                <a:lnTo>
                  <a:pt x="2160143" y="441185"/>
                </a:lnTo>
                <a:lnTo>
                  <a:pt x="2160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6022" y="2819526"/>
            <a:ext cx="99631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rlito"/>
                <a:cs typeface="Carlito"/>
              </a:rPr>
              <a:t>Channel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31255" y="2031872"/>
            <a:ext cx="9169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rlito"/>
                <a:cs typeface="Carlito"/>
              </a:rPr>
              <a:t>En</a:t>
            </a:r>
            <a:r>
              <a:rPr sz="1900" spc="-20" dirty="0">
                <a:latin typeface="Carlito"/>
                <a:cs typeface="Carlito"/>
              </a:rPr>
              <a:t>c</a:t>
            </a:r>
            <a:r>
              <a:rPr sz="1900" spc="-10" dirty="0">
                <a:latin typeface="Carlito"/>
                <a:cs typeface="Carlito"/>
              </a:rPr>
              <a:t>od</a:t>
            </a:r>
            <a:r>
              <a:rPr sz="1900" spc="-15" dirty="0">
                <a:latin typeface="Carlito"/>
                <a:cs typeface="Carlito"/>
              </a:rPr>
              <a:t>i</a:t>
            </a:r>
            <a:r>
              <a:rPr sz="1900" spc="-10" dirty="0">
                <a:latin typeface="Carlito"/>
                <a:cs typeface="Carlito"/>
              </a:rPr>
              <a:t>ng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8802" y="5042407"/>
            <a:ext cx="9417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rlito"/>
                <a:cs typeface="Carlito"/>
              </a:rPr>
              <a:t>Decoding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40503" y="2880118"/>
            <a:ext cx="2160270" cy="441325"/>
          </a:xfrm>
          <a:custGeom>
            <a:avLst/>
            <a:gdLst/>
            <a:ahLst/>
            <a:cxnLst/>
            <a:rect l="l" t="t" r="r" b="b"/>
            <a:pathLst>
              <a:path w="2160270" h="441325">
                <a:moveTo>
                  <a:pt x="2160143" y="0"/>
                </a:moveTo>
                <a:lnTo>
                  <a:pt x="0" y="0"/>
                </a:lnTo>
                <a:lnTo>
                  <a:pt x="0" y="441185"/>
                </a:lnTo>
                <a:lnTo>
                  <a:pt x="2160143" y="441185"/>
                </a:lnTo>
                <a:lnTo>
                  <a:pt x="2160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4952" y="2891408"/>
            <a:ext cx="10706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rlito"/>
                <a:cs typeface="Carlito"/>
              </a:rPr>
              <a:t>Messa</a:t>
            </a:r>
            <a:r>
              <a:rPr sz="2300" spc="-30" dirty="0">
                <a:latin typeface="Carlito"/>
                <a:cs typeface="Carlito"/>
              </a:rPr>
              <a:t>g</a:t>
            </a:r>
            <a:r>
              <a:rPr sz="2300" dirty="0">
                <a:latin typeface="Carlito"/>
                <a:cs typeface="Carlito"/>
              </a:rPr>
              <a:t>e</a:t>
            </a:r>
            <a:endParaRPr sz="23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09420" y="1998979"/>
            <a:ext cx="4733290" cy="3371215"/>
            <a:chOff x="1709420" y="1998979"/>
            <a:chExt cx="4733290" cy="3371215"/>
          </a:xfrm>
        </p:grpSpPr>
        <p:sp>
          <p:nvSpPr>
            <p:cNvPr id="20" name="object 20"/>
            <p:cNvSpPr/>
            <p:nvPr/>
          </p:nvSpPr>
          <p:spPr>
            <a:xfrm>
              <a:off x="5805423" y="2645155"/>
              <a:ext cx="277495" cy="281305"/>
            </a:xfrm>
            <a:custGeom>
              <a:avLst/>
              <a:gdLst/>
              <a:ahLst/>
              <a:cxnLst/>
              <a:rect l="l" t="t" r="r" b="b"/>
              <a:pathLst>
                <a:path w="277495" h="281305">
                  <a:moveTo>
                    <a:pt x="274065" y="0"/>
                  </a:moveTo>
                  <a:lnTo>
                    <a:pt x="0" y="233425"/>
                  </a:lnTo>
                  <a:lnTo>
                    <a:pt x="277113" y="281177"/>
                  </a:lnTo>
                  <a:lnTo>
                    <a:pt x="274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5423" y="2645155"/>
              <a:ext cx="277495" cy="281305"/>
            </a:xfrm>
            <a:custGeom>
              <a:avLst/>
              <a:gdLst/>
              <a:ahLst/>
              <a:cxnLst/>
              <a:rect l="l" t="t" r="r" b="b"/>
              <a:pathLst>
                <a:path w="277495" h="281305">
                  <a:moveTo>
                    <a:pt x="274065" y="0"/>
                  </a:moveTo>
                  <a:lnTo>
                    <a:pt x="277113" y="281177"/>
                  </a:lnTo>
                  <a:lnTo>
                    <a:pt x="0" y="233425"/>
                  </a:lnTo>
                  <a:lnTo>
                    <a:pt x="27406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02350" y="4116323"/>
              <a:ext cx="334010" cy="267970"/>
            </a:xfrm>
            <a:custGeom>
              <a:avLst/>
              <a:gdLst/>
              <a:ahLst/>
              <a:cxnLst/>
              <a:rect l="l" t="t" r="r" b="b"/>
              <a:pathLst>
                <a:path w="334010" h="267970">
                  <a:moveTo>
                    <a:pt x="0" y="0"/>
                  </a:moveTo>
                  <a:lnTo>
                    <a:pt x="85598" y="267843"/>
                  </a:lnTo>
                  <a:lnTo>
                    <a:pt x="333628" y="135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02350" y="4116323"/>
              <a:ext cx="334010" cy="267970"/>
            </a:xfrm>
            <a:custGeom>
              <a:avLst/>
              <a:gdLst/>
              <a:ahLst/>
              <a:cxnLst/>
              <a:rect l="l" t="t" r="r" b="b"/>
              <a:pathLst>
                <a:path w="334010" h="267970">
                  <a:moveTo>
                    <a:pt x="333628" y="135509"/>
                  </a:moveTo>
                  <a:lnTo>
                    <a:pt x="85598" y="267843"/>
                  </a:lnTo>
                  <a:lnTo>
                    <a:pt x="0" y="0"/>
                  </a:lnTo>
                  <a:lnTo>
                    <a:pt x="333628" y="13550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23282" y="5085587"/>
              <a:ext cx="281305" cy="278130"/>
            </a:xfrm>
            <a:custGeom>
              <a:avLst/>
              <a:gdLst/>
              <a:ahLst/>
              <a:cxnLst/>
              <a:rect l="l" t="t" r="r" b="b"/>
              <a:pathLst>
                <a:path w="281304" h="278129">
                  <a:moveTo>
                    <a:pt x="43433" y="0"/>
                  </a:moveTo>
                  <a:lnTo>
                    <a:pt x="0" y="277888"/>
                  </a:lnTo>
                  <a:lnTo>
                    <a:pt x="281177" y="270370"/>
                  </a:lnTo>
                  <a:lnTo>
                    <a:pt x="43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23282" y="5085587"/>
              <a:ext cx="281305" cy="278130"/>
            </a:xfrm>
            <a:custGeom>
              <a:avLst/>
              <a:gdLst/>
              <a:ahLst/>
              <a:cxnLst/>
              <a:rect l="l" t="t" r="r" b="b"/>
              <a:pathLst>
                <a:path w="281304" h="278129">
                  <a:moveTo>
                    <a:pt x="281177" y="270370"/>
                  </a:moveTo>
                  <a:lnTo>
                    <a:pt x="0" y="277888"/>
                  </a:lnTo>
                  <a:lnTo>
                    <a:pt x="43433" y="0"/>
                  </a:lnTo>
                  <a:lnTo>
                    <a:pt x="281177" y="2703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90369" y="4569205"/>
              <a:ext cx="280670" cy="280035"/>
            </a:xfrm>
            <a:custGeom>
              <a:avLst/>
              <a:gdLst/>
              <a:ahLst/>
              <a:cxnLst/>
              <a:rect l="l" t="t" r="r" b="b"/>
              <a:pathLst>
                <a:path w="280669" h="280035">
                  <a:moveTo>
                    <a:pt x="0" y="0"/>
                  </a:moveTo>
                  <a:lnTo>
                    <a:pt x="30861" y="279527"/>
                  </a:lnTo>
                  <a:lnTo>
                    <a:pt x="280416" y="2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90369" y="4569205"/>
              <a:ext cx="280670" cy="280035"/>
            </a:xfrm>
            <a:custGeom>
              <a:avLst/>
              <a:gdLst/>
              <a:ahLst/>
              <a:cxnLst/>
              <a:rect l="l" t="t" r="r" b="b"/>
              <a:pathLst>
                <a:path w="280669" h="280035">
                  <a:moveTo>
                    <a:pt x="30861" y="279527"/>
                  </a:moveTo>
                  <a:lnTo>
                    <a:pt x="0" y="0"/>
                  </a:lnTo>
                  <a:lnTo>
                    <a:pt x="280416" y="20066"/>
                  </a:lnTo>
                  <a:lnTo>
                    <a:pt x="30861" y="27952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15770" y="3169030"/>
              <a:ext cx="357505" cy="237490"/>
            </a:xfrm>
            <a:custGeom>
              <a:avLst/>
              <a:gdLst/>
              <a:ahLst/>
              <a:cxnLst/>
              <a:rect l="l" t="t" r="r" b="b"/>
              <a:pathLst>
                <a:path w="357505" h="237489">
                  <a:moveTo>
                    <a:pt x="206248" y="0"/>
                  </a:moveTo>
                  <a:lnTo>
                    <a:pt x="0" y="191134"/>
                  </a:lnTo>
                  <a:lnTo>
                    <a:pt x="357124" y="237235"/>
                  </a:lnTo>
                  <a:lnTo>
                    <a:pt x="206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5770" y="3169030"/>
              <a:ext cx="357505" cy="237490"/>
            </a:xfrm>
            <a:custGeom>
              <a:avLst/>
              <a:gdLst/>
              <a:ahLst/>
              <a:cxnLst/>
              <a:rect l="l" t="t" r="r" b="b"/>
              <a:pathLst>
                <a:path w="357505" h="237489">
                  <a:moveTo>
                    <a:pt x="0" y="191134"/>
                  </a:moveTo>
                  <a:lnTo>
                    <a:pt x="206248" y="0"/>
                  </a:lnTo>
                  <a:lnTo>
                    <a:pt x="357124" y="237235"/>
                  </a:lnTo>
                  <a:lnTo>
                    <a:pt x="0" y="19113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03245" y="2005329"/>
              <a:ext cx="271780" cy="327660"/>
            </a:xfrm>
            <a:custGeom>
              <a:avLst/>
              <a:gdLst/>
              <a:ahLst/>
              <a:cxnLst/>
              <a:rect l="l" t="t" r="r" b="b"/>
              <a:pathLst>
                <a:path w="271779" h="327660">
                  <a:moveTo>
                    <a:pt x="0" y="0"/>
                  </a:moveTo>
                  <a:lnTo>
                    <a:pt x="149732" y="327405"/>
                  </a:lnTo>
                  <a:lnTo>
                    <a:pt x="271271" y="73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03245" y="2005329"/>
              <a:ext cx="271780" cy="327660"/>
            </a:xfrm>
            <a:custGeom>
              <a:avLst/>
              <a:gdLst/>
              <a:ahLst/>
              <a:cxnLst/>
              <a:rect l="l" t="t" r="r" b="b"/>
              <a:pathLst>
                <a:path w="271779" h="327660">
                  <a:moveTo>
                    <a:pt x="0" y="0"/>
                  </a:moveTo>
                  <a:lnTo>
                    <a:pt x="271271" y="73787"/>
                  </a:lnTo>
                  <a:lnTo>
                    <a:pt x="149732" y="32740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77413" y="2882912"/>
            <a:ext cx="1152525" cy="4413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95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Noise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0286" y="4097286"/>
            <a:ext cx="1152525" cy="4413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476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95"/>
              </a:spcBef>
            </a:pP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Barrier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663955" y="441197"/>
            <a:ext cx="2892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10" dirty="0"/>
              <a:t>Process</a:t>
            </a:r>
            <a:r>
              <a:rPr sz="4400" spc="-229" dirty="0"/>
              <a:t> </a:t>
            </a:r>
            <a:r>
              <a:rPr sz="4400" spc="225" dirty="0"/>
              <a:t>of</a:t>
            </a:r>
            <a:endParaRPr sz="4400"/>
          </a:p>
        </p:txBody>
      </p:sp>
      <p:sp>
        <p:nvSpPr>
          <p:cNvPr id="35" name="object 35"/>
          <p:cNvSpPr/>
          <p:nvPr/>
        </p:nvSpPr>
        <p:spPr>
          <a:xfrm>
            <a:off x="3891788" y="249300"/>
            <a:ext cx="4143375" cy="141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441197"/>
            <a:ext cx="2305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45" dirty="0"/>
              <a:t>Types</a:t>
            </a:r>
            <a:r>
              <a:rPr sz="4400" spc="-200" dirty="0"/>
              <a:t> </a:t>
            </a:r>
            <a:r>
              <a:rPr sz="4400" spc="225" dirty="0"/>
              <a:t>of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77411" y="239648"/>
            <a:ext cx="4286249" cy="143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8779" y="1586306"/>
            <a:ext cx="7632700" cy="32588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algn="just">
              <a:lnSpc>
                <a:spcPct val="101899"/>
              </a:lnSpc>
              <a:spcBef>
                <a:spcPts val="45"/>
              </a:spcBef>
            </a:pPr>
            <a:r>
              <a:rPr sz="2400" spc="-10" dirty="0">
                <a:latin typeface="Carlito"/>
                <a:cs typeface="Carlito"/>
              </a:rPr>
              <a:t>People communicate </a:t>
            </a:r>
            <a:r>
              <a:rPr sz="2400" spc="-5" dirty="0">
                <a:latin typeface="Carlito"/>
                <a:cs typeface="Carlito"/>
              </a:rPr>
              <a:t>with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other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10" dirty="0">
                <a:latin typeface="Carlito"/>
                <a:cs typeface="Carlito"/>
              </a:rPr>
              <a:t>number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25" dirty="0">
                <a:latin typeface="Carlito"/>
                <a:cs typeface="Carlito"/>
              </a:rPr>
              <a:t>ways 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depend upon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message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its </a:t>
            </a:r>
            <a:r>
              <a:rPr sz="2400" spc="-20" dirty="0">
                <a:latin typeface="Carlito"/>
                <a:cs typeface="Carlito"/>
              </a:rPr>
              <a:t>context </a:t>
            </a:r>
            <a:r>
              <a:rPr sz="2400" dirty="0">
                <a:latin typeface="Carlito"/>
                <a:cs typeface="Carlito"/>
              </a:rPr>
              <a:t>in which it  is </a:t>
            </a:r>
            <a:r>
              <a:rPr sz="2400" spc="-5" dirty="0">
                <a:latin typeface="Carlito"/>
                <a:cs typeface="Carlito"/>
              </a:rPr>
              <a:t>being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sent.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355600" marR="580390">
              <a:lnSpc>
                <a:spcPct val="100000"/>
              </a:lnSpc>
            </a:pPr>
            <a:r>
              <a:rPr sz="2400" spc="-25" dirty="0">
                <a:latin typeface="Carlito"/>
                <a:cs typeface="Carlito"/>
              </a:rPr>
              <a:t>Types </a:t>
            </a:r>
            <a:r>
              <a:rPr sz="2400" spc="-10" dirty="0">
                <a:latin typeface="Carlito"/>
                <a:cs typeface="Carlito"/>
              </a:rPr>
              <a:t>of communication </a:t>
            </a:r>
            <a:r>
              <a:rPr sz="2400" spc="-5" dirty="0">
                <a:latin typeface="Carlito"/>
                <a:cs typeface="Carlito"/>
              </a:rPr>
              <a:t>based on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communication  </a:t>
            </a:r>
            <a:r>
              <a:rPr sz="2400" spc="-5" dirty="0">
                <a:latin typeface="Carlito"/>
                <a:cs typeface="Carlito"/>
              </a:rPr>
              <a:t>channels used </a:t>
            </a:r>
            <a:r>
              <a:rPr sz="2400" spc="-15" dirty="0">
                <a:latin typeface="Carlito"/>
                <a:cs typeface="Carlito"/>
              </a:rPr>
              <a:t>are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4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25" dirty="0">
                <a:latin typeface="Carlito"/>
                <a:cs typeface="Carlito"/>
              </a:rPr>
              <a:t>Verbal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Nonverbal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5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581" y="421386"/>
            <a:ext cx="1792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0" dirty="0"/>
              <a:t>V</a:t>
            </a:r>
            <a:r>
              <a:rPr sz="4400" spc="260" dirty="0"/>
              <a:t>erbal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229856" y="3153155"/>
            <a:ext cx="1075944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946" y="1610613"/>
            <a:ext cx="758952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It </a:t>
            </a:r>
            <a:r>
              <a:rPr sz="2400" spc="-25" dirty="0">
                <a:latin typeface="Carlito"/>
                <a:cs typeface="Carlito"/>
              </a:rPr>
              <a:t>refers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form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communication </a:t>
            </a:r>
            <a:r>
              <a:rPr sz="2400" dirty="0">
                <a:latin typeface="Carlito"/>
                <a:cs typeface="Carlito"/>
              </a:rPr>
              <a:t>in which </a:t>
            </a:r>
            <a:r>
              <a:rPr sz="2400" spc="-5" dirty="0">
                <a:latin typeface="Carlito"/>
                <a:cs typeface="Carlito"/>
              </a:rPr>
              <a:t>message 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transmitted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verbally.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Communication</a:t>
            </a:r>
            <a:r>
              <a:rPr sz="2400" spc="1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1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done</a:t>
            </a:r>
            <a:r>
              <a:rPr sz="2400" spc="1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by</a:t>
            </a:r>
            <a:r>
              <a:rPr sz="2400" spc="17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word</a:t>
            </a:r>
            <a:r>
              <a:rPr sz="2400" spc="1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1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mouth</a:t>
            </a:r>
            <a:r>
              <a:rPr sz="2400" spc="1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1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1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piece</a:t>
            </a:r>
            <a:r>
              <a:rPr sz="2400" spc="1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of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rlito"/>
                <a:cs typeface="Carlito"/>
              </a:rPr>
              <a:t>writing.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In verbal </a:t>
            </a:r>
            <a:r>
              <a:rPr sz="2400" spc="-10" dirty="0">
                <a:latin typeface="Carlito"/>
                <a:cs typeface="Carlito"/>
              </a:rPr>
              <a:t>communication  </a:t>
            </a:r>
            <a:r>
              <a:rPr sz="2400" spc="-5" dirty="0">
                <a:latin typeface="Carlito"/>
                <a:cs typeface="Carlito"/>
              </a:rPr>
              <a:t>remember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acronym  </a:t>
            </a:r>
            <a:r>
              <a:rPr sz="2400" spc="70" dirty="0">
                <a:latin typeface="Carlito"/>
                <a:cs typeface="Carlito"/>
              </a:rPr>
              <a:t> </a:t>
            </a:r>
            <a:r>
              <a:rPr sz="2400" b="1" spc="-290" dirty="0">
                <a:latin typeface="Arial"/>
                <a:cs typeface="Arial"/>
              </a:rPr>
              <a:t>“KISS”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rlito"/>
                <a:cs typeface="Carlito"/>
              </a:rPr>
              <a:t>(keep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5" dirty="0">
                <a:latin typeface="Carlito"/>
                <a:cs typeface="Carlito"/>
              </a:rPr>
              <a:t>short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simple).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400" b="1" spc="-160" dirty="0">
                <a:latin typeface="Arial"/>
                <a:cs typeface="Arial"/>
              </a:rPr>
              <a:t>Verbal </a:t>
            </a:r>
            <a:r>
              <a:rPr sz="2400" b="1" spc="-185" dirty="0">
                <a:latin typeface="Arial"/>
                <a:cs typeface="Arial"/>
              </a:rPr>
              <a:t>Communication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divided</a:t>
            </a:r>
            <a:r>
              <a:rPr sz="2400" spc="7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into: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Oral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Written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Communication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7413" y="239648"/>
            <a:ext cx="4429125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6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636" y="349757"/>
            <a:ext cx="1184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370" dirty="0"/>
              <a:t>O</a:t>
            </a:r>
            <a:r>
              <a:rPr sz="4400" spc="55" dirty="0"/>
              <a:t>r</a:t>
            </a:r>
            <a:r>
              <a:rPr sz="4400" spc="185" dirty="0"/>
              <a:t>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7152" y="1566417"/>
            <a:ext cx="5026025" cy="458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Carlito"/>
                <a:cs typeface="Carlito"/>
              </a:rPr>
              <a:t>In </a:t>
            </a:r>
            <a:r>
              <a:rPr sz="1800" spc="-15" dirty="0">
                <a:latin typeface="Carlito"/>
                <a:cs typeface="Carlito"/>
              </a:rPr>
              <a:t>oral </a:t>
            </a:r>
            <a:r>
              <a:rPr sz="1800" spc="-10" dirty="0">
                <a:latin typeface="Carlito"/>
                <a:cs typeface="Carlito"/>
              </a:rPr>
              <a:t>communication, </a:t>
            </a:r>
            <a:r>
              <a:rPr sz="1800" spc="-15" dirty="0">
                <a:latin typeface="Carlito"/>
                <a:cs typeface="Carlito"/>
              </a:rPr>
              <a:t>Spoken words </a:t>
            </a:r>
            <a:r>
              <a:rPr sz="1800" spc="-10" dirty="0">
                <a:latin typeface="Carlito"/>
                <a:cs typeface="Carlito"/>
              </a:rPr>
              <a:t>are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used.</a:t>
            </a:r>
            <a:endParaRPr sz="1800">
              <a:latin typeface="Carlito"/>
              <a:cs typeface="Carlito"/>
            </a:endParaRPr>
          </a:p>
          <a:p>
            <a:pPr marL="354965" marR="1527810" indent="-342900">
              <a:lnSpc>
                <a:spcPct val="80000"/>
              </a:lnSpc>
              <a:spcBef>
                <a:spcPts val="43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Carlito"/>
                <a:cs typeface="Carlito"/>
              </a:rPr>
              <a:t>It </a:t>
            </a:r>
            <a:r>
              <a:rPr sz="1800" spc="-5" dirty="0">
                <a:latin typeface="Carlito"/>
                <a:cs typeface="Carlito"/>
              </a:rPr>
              <a:t>includes </a:t>
            </a:r>
            <a:r>
              <a:rPr sz="1800" spc="-10" dirty="0">
                <a:latin typeface="Carlito"/>
                <a:cs typeface="Carlito"/>
              </a:rPr>
              <a:t>face-to-face  conversations, </a:t>
            </a:r>
            <a:r>
              <a:rPr sz="1800" spc="-5" dirty="0">
                <a:latin typeface="Carlito"/>
                <a:cs typeface="Carlito"/>
              </a:rPr>
              <a:t>speech,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telephonic</a:t>
            </a:r>
            <a:endParaRPr sz="1800">
              <a:latin typeface="Carlito"/>
              <a:cs typeface="Carlito"/>
            </a:endParaRPr>
          </a:p>
          <a:p>
            <a:pPr marL="354965">
              <a:lnSpc>
                <a:spcPts val="1515"/>
              </a:lnSpc>
            </a:pPr>
            <a:r>
              <a:rPr sz="1800" spc="-15" dirty="0">
                <a:latin typeface="Carlito"/>
                <a:cs typeface="Carlito"/>
              </a:rPr>
              <a:t>conversation, </a:t>
            </a:r>
            <a:r>
              <a:rPr sz="1800" spc="-10" dirty="0">
                <a:latin typeface="Carlito"/>
                <a:cs typeface="Carlito"/>
              </a:rPr>
              <a:t>video, </a:t>
            </a:r>
            <a:r>
              <a:rPr sz="1800" spc="-15" dirty="0">
                <a:latin typeface="Carlito"/>
                <a:cs typeface="Carlito"/>
              </a:rPr>
              <a:t>radio, </a:t>
            </a:r>
            <a:r>
              <a:rPr sz="1800" spc="-5" dirty="0">
                <a:latin typeface="Carlito"/>
                <a:cs typeface="Carlito"/>
              </a:rPr>
              <a:t>television, </a:t>
            </a:r>
            <a:r>
              <a:rPr sz="1800" spc="-10" dirty="0">
                <a:latin typeface="Carlito"/>
                <a:cs typeface="Carlito"/>
              </a:rPr>
              <a:t>voice</a:t>
            </a:r>
            <a:r>
              <a:rPr sz="1800" spc="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over</a:t>
            </a:r>
            <a:endParaRPr sz="1800">
              <a:latin typeface="Carlito"/>
              <a:cs typeface="Carlito"/>
            </a:endParaRPr>
          </a:p>
          <a:p>
            <a:pPr marL="354965">
              <a:lnSpc>
                <a:spcPts val="1945"/>
              </a:lnSpc>
            </a:pPr>
            <a:r>
              <a:rPr sz="1800" spc="-10" dirty="0">
                <a:latin typeface="Carlito"/>
                <a:cs typeface="Carlito"/>
              </a:rPr>
              <a:t>internet.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-10" dirty="0">
                <a:latin typeface="Carlito"/>
                <a:cs typeface="Carlito"/>
              </a:rPr>
              <a:t>Communication </a:t>
            </a:r>
            <a:r>
              <a:rPr sz="1800" spc="-5" dirty="0">
                <a:latin typeface="Carlito"/>
                <a:cs typeface="Carlito"/>
              </a:rPr>
              <a:t>is influence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by</a:t>
            </a:r>
            <a:endParaRPr sz="1800">
              <a:latin typeface="Carlito"/>
              <a:cs typeface="Carlito"/>
            </a:endParaRPr>
          </a:p>
          <a:p>
            <a:pPr marL="354965">
              <a:lnSpc>
                <a:spcPts val="1945"/>
              </a:lnSpc>
            </a:pPr>
            <a:r>
              <a:rPr sz="1800" spc="-10" dirty="0">
                <a:latin typeface="Carlito"/>
                <a:cs typeface="Carlito"/>
              </a:rPr>
              <a:t>pitch, </a:t>
            </a:r>
            <a:r>
              <a:rPr sz="1800" spc="-5" dirty="0">
                <a:latin typeface="Carlito"/>
                <a:cs typeface="Carlito"/>
              </a:rPr>
              <a:t>volume, </a:t>
            </a:r>
            <a:r>
              <a:rPr sz="1800" dirty="0">
                <a:latin typeface="Carlito"/>
                <a:cs typeface="Carlito"/>
              </a:rPr>
              <a:t>speed </a:t>
            </a:r>
            <a:r>
              <a:rPr sz="1800" spc="-5" dirty="0">
                <a:latin typeface="Carlito"/>
                <a:cs typeface="Carlito"/>
              </a:rPr>
              <a:t>and clarity of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speaking.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Advantages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ts val="1730"/>
              </a:lnSpc>
            </a:pPr>
            <a:r>
              <a:rPr sz="1800" dirty="0">
                <a:latin typeface="Carlito"/>
                <a:cs typeface="Carlito"/>
              </a:rPr>
              <a:t>It </a:t>
            </a:r>
            <a:r>
              <a:rPr sz="1800" spc="-5" dirty="0">
                <a:latin typeface="Carlito"/>
                <a:cs typeface="Carlito"/>
              </a:rPr>
              <a:t>brings quick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feedback.</a:t>
            </a:r>
            <a:endParaRPr sz="1800">
              <a:latin typeface="Carlito"/>
              <a:cs typeface="Carlito"/>
            </a:endParaRPr>
          </a:p>
          <a:p>
            <a:pPr marL="354965" marR="302260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latin typeface="Carlito"/>
                <a:cs typeface="Carlito"/>
              </a:rPr>
              <a:t>In a </a:t>
            </a:r>
            <a:r>
              <a:rPr sz="1800" spc="-10" dirty="0">
                <a:latin typeface="Carlito"/>
                <a:cs typeface="Carlito"/>
              </a:rPr>
              <a:t>face-to-face </a:t>
            </a:r>
            <a:r>
              <a:rPr sz="1800" spc="-15" dirty="0">
                <a:latin typeface="Carlito"/>
                <a:cs typeface="Carlito"/>
              </a:rPr>
              <a:t>conversation, </a:t>
            </a:r>
            <a:r>
              <a:rPr sz="1800" spc="-10" dirty="0">
                <a:latin typeface="Carlito"/>
                <a:cs typeface="Carlito"/>
              </a:rPr>
              <a:t>by reading facial  expression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body language one </a:t>
            </a:r>
            <a:r>
              <a:rPr sz="1800" spc="-10" dirty="0">
                <a:latin typeface="Carlito"/>
                <a:cs typeface="Carlito"/>
              </a:rPr>
              <a:t>can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guess</a:t>
            </a:r>
            <a:endParaRPr sz="1800">
              <a:latin typeface="Carlito"/>
              <a:cs typeface="Carlito"/>
            </a:endParaRPr>
          </a:p>
          <a:p>
            <a:pPr marL="354965" marR="112395">
              <a:lnSpc>
                <a:spcPct val="80000"/>
              </a:lnSpc>
            </a:pPr>
            <a:r>
              <a:rPr sz="1800" spc="-35" dirty="0">
                <a:latin typeface="Arial"/>
                <a:cs typeface="Arial"/>
              </a:rPr>
              <a:t>whether </a:t>
            </a:r>
            <a:r>
              <a:rPr sz="1800" spc="-65" dirty="0">
                <a:latin typeface="Arial"/>
                <a:cs typeface="Arial"/>
              </a:rPr>
              <a:t>he/she </a:t>
            </a:r>
            <a:r>
              <a:rPr sz="1800" spc="-70" dirty="0">
                <a:latin typeface="Arial"/>
                <a:cs typeface="Arial"/>
              </a:rPr>
              <a:t>should </a:t>
            </a:r>
            <a:r>
              <a:rPr sz="1800" spc="-15" dirty="0">
                <a:latin typeface="Arial"/>
                <a:cs typeface="Arial"/>
              </a:rPr>
              <a:t>trust </a:t>
            </a:r>
            <a:r>
              <a:rPr sz="1800" spc="-55" dirty="0">
                <a:latin typeface="Arial"/>
                <a:cs typeface="Arial"/>
              </a:rPr>
              <a:t>what’s </a:t>
            </a:r>
            <a:r>
              <a:rPr sz="1800" spc="-75" dirty="0">
                <a:latin typeface="Arial"/>
                <a:cs typeface="Arial"/>
              </a:rPr>
              <a:t>being </a:t>
            </a:r>
            <a:r>
              <a:rPr sz="1800" spc="-100" dirty="0">
                <a:latin typeface="Arial"/>
                <a:cs typeface="Arial"/>
              </a:rPr>
              <a:t>said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  </a:t>
            </a:r>
            <a:r>
              <a:rPr sz="1800" spc="-5" dirty="0">
                <a:latin typeface="Carlito"/>
                <a:cs typeface="Carlito"/>
              </a:rPr>
              <a:t>not.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Disadvantages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354965" marR="5080">
              <a:lnSpc>
                <a:spcPts val="1730"/>
              </a:lnSpc>
              <a:spcBef>
                <a:spcPts val="200"/>
              </a:spcBef>
            </a:pPr>
            <a:r>
              <a:rPr sz="1800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face-to-face </a:t>
            </a:r>
            <a:r>
              <a:rPr sz="1800" spc="-5" dirty="0">
                <a:latin typeface="Carlito"/>
                <a:cs typeface="Carlito"/>
              </a:rPr>
              <a:t>discussion, user is unable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deeply  think about what he is delivering, so </a:t>
            </a:r>
            <a:r>
              <a:rPr sz="1800" dirty="0">
                <a:latin typeface="Carlito"/>
                <a:cs typeface="Carlito"/>
              </a:rPr>
              <a:t>this </a:t>
            </a:r>
            <a:r>
              <a:rPr sz="1800" spc="-5" dirty="0">
                <a:latin typeface="Carlito"/>
                <a:cs typeface="Carlito"/>
              </a:rPr>
              <a:t>can be  </a:t>
            </a:r>
            <a:r>
              <a:rPr sz="1800" spc="-10" dirty="0">
                <a:latin typeface="Carlito"/>
                <a:cs typeface="Carlito"/>
              </a:rPr>
              <a:t>counted </a:t>
            </a:r>
            <a:r>
              <a:rPr sz="1800" dirty="0">
                <a:latin typeface="Carlito"/>
                <a:cs typeface="Carlito"/>
              </a:rPr>
              <a:t>as a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fault.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5788" y="311111"/>
            <a:ext cx="2925317" cy="978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47132" y="0"/>
            <a:ext cx="3394075" cy="6480175"/>
            <a:chOff x="5247132" y="0"/>
            <a:chExt cx="3394075" cy="6480175"/>
          </a:xfrm>
        </p:grpSpPr>
        <p:sp>
          <p:nvSpPr>
            <p:cNvPr id="6" name="object 6"/>
            <p:cNvSpPr/>
            <p:nvPr/>
          </p:nvSpPr>
          <p:spPr>
            <a:xfrm>
              <a:off x="5390388" y="2238755"/>
              <a:ext cx="3250691" cy="2121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0388" y="4166615"/>
              <a:ext cx="3250691" cy="2313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47132" y="0"/>
              <a:ext cx="3393947" cy="2455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0946" y="6104940"/>
            <a:ext cx="1445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254" y="6104940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7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8042"/>
            <a:ext cx="4406760" cy="58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213486"/>
            <a:ext cx="1823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W</a:t>
            </a:r>
            <a:r>
              <a:rPr sz="4000" spc="254" dirty="0"/>
              <a:t>ritten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4004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103370" algn="l"/>
                <a:tab pos="4104004" algn="l"/>
              </a:tabLst>
            </a:pPr>
            <a:r>
              <a:rPr spc="-5" dirty="0"/>
              <a:t>In </a:t>
            </a:r>
            <a:r>
              <a:rPr spc="-10" dirty="0"/>
              <a:t>written communication, written </a:t>
            </a:r>
            <a:r>
              <a:rPr spc="-5" dirty="0"/>
              <a:t>signs or </a:t>
            </a:r>
            <a:r>
              <a:rPr spc="-10" dirty="0"/>
              <a:t>symbols  </a:t>
            </a:r>
            <a:r>
              <a:rPr spc="-15" dirty="0"/>
              <a:t>are </a:t>
            </a:r>
            <a:r>
              <a:rPr spc="-10" dirty="0"/>
              <a:t>used to</a:t>
            </a:r>
            <a:r>
              <a:rPr spc="25" dirty="0"/>
              <a:t> </a:t>
            </a:r>
            <a:r>
              <a:rPr spc="-10" dirty="0"/>
              <a:t>communicate.</a:t>
            </a:r>
          </a:p>
          <a:p>
            <a:pPr marL="4104004" marR="357505" indent="-34290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4103370" algn="l"/>
                <a:tab pos="4104004" algn="l"/>
              </a:tabLst>
            </a:pPr>
            <a:r>
              <a:rPr spc="-5" dirty="0"/>
              <a:t>In </a:t>
            </a:r>
            <a:r>
              <a:rPr spc="-10" dirty="0"/>
              <a:t>written communication message can be  transmitted </a:t>
            </a:r>
            <a:r>
              <a:rPr spc="-5" dirty="0"/>
              <a:t>via email, </a:t>
            </a:r>
            <a:r>
              <a:rPr spc="-30" dirty="0"/>
              <a:t>letter, </a:t>
            </a:r>
            <a:r>
              <a:rPr spc="-10" dirty="0"/>
              <a:t>report, memo</a:t>
            </a:r>
            <a:r>
              <a:rPr spc="80" dirty="0"/>
              <a:t> </a:t>
            </a:r>
            <a:r>
              <a:rPr spc="-15" dirty="0"/>
              <a:t>etc.</a:t>
            </a:r>
          </a:p>
          <a:p>
            <a:pPr marL="4104004" indent="-342900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4103370" algn="l"/>
                <a:tab pos="4104004" algn="l"/>
              </a:tabLst>
            </a:pPr>
            <a:r>
              <a:rPr spc="-15" dirty="0"/>
              <a:t>Written </a:t>
            </a:r>
            <a:r>
              <a:rPr spc="-10" dirty="0"/>
              <a:t>Communication </a:t>
            </a:r>
            <a:r>
              <a:rPr spc="-5" dirty="0"/>
              <a:t>is </a:t>
            </a:r>
            <a:r>
              <a:rPr spc="-10" dirty="0"/>
              <a:t>most common </a:t>
            </a:r>
            <a:r>
              <a:rPr spc="-15" dirty="0"/>
              <a:t>form</a:t>
            </a:r>
            <a:r>
              <a:rPr spc="80" dirty="0"/>
              <a:t> </a:t>
            </a:r>
            <a:r>
              <a:rPr spc="-10" dirty="0"/>
              <a:t>of</a:t>
            </a:r>
          </a:p>
          <a:p>
            <a:pPr marL="4104004">
              <a:lnSpc>
                <a:spcPct val="100000"/>
              </a:lnSpc>
            </a:pPr>
            <a:r>
              <a:rPr spc="-10" dirty="0"/>
              <a:t>communication </a:t>
            </a:r>
            <a:r>
              <a:rPr spc="-5" dirty="0"/>
              <a:t>being used in</a:t>
            </a:r>
            <a:r>
              <a:rPr spc="-35" dirty="0"/>
              <a:t> </a:t>
            </a:r>
            <a:r>
              <a:rPr spc="-10" dirty="0"/>
              <a:t>business.</a:t>
            </a:r>
          </a:p>
        </p:txBody>
      </p:sp>
      <p:sp>
        <p:nvSpPr>
          <p:cNvPr id="5" name="object 5"/>
          <p:cNvSpPr/>
          <p:nvPr/>
        </p:nvSpPr>
        <p:spPr>
          <a:xfrm>
            <a:off x="5961888" y="166115"/>
            <a:ext cx="2394204" cy="176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239648"/>
            <a:ext cx="4963795" cy="6240780"/>
            <a:chOff x="0" y="239648"/>
            <a:chExt cx="4963795" cy="6240780"/>
          </a:xfrm>
        </p:grpSpPr>
        <p:sp>
          <p:nvSpPr>
            <p:cNvPr id="7" name="object 7"/>
            <p:cNvSpPr/>
            <p:nvPr/>
          </p:nvSpPr>
          <p:spPr>
            <a:xfrm>
              <a:off x="2177288" y="239648"/>
              <a:ext cx="2786126" cy="857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3227" y="3881627"/>
              <a:ext cx="2522220" cy="2598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80871"/>
              <a:ext cx="1935480" cy="2421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0946" y="6066840"/>
            <a:ext cx="144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10/3/2013 1:41:04</a:t>
            </a:r>
            <a:r>
              <a:rPr sz="1200" spc="-6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AM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1561" y="3806444"/>
            <a:ext cx="4715510" cy="251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93065" algn="l"/>
                <a:tab pos="393700" algn="l"/>
              </a:tabLst>
            </a:pPr>
            <a:r>
              <a:rPr sz="16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Advantages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1600" spc="-5" dirty="0">
                <a:latin typeface="Carlito"/>
                <a:cs typeface="Carlito"/>
              </a:rPr>
              <a:t>Messages </a:t>
            </a:r>
            <a:r>
              <a:rPr sz="1600" spc="-10" dirty="0">
                <a:latin typeface="Carlito"/>
                <a:cs typeface="Carlito"/>
              </a:rPr>
              <a:t>can </a:t>
            </a:r>
            <a:r>
              <a:rPr sz="1600" spc="-5" dirty="0">
                <a:latin typeface="Carlito"/>
                <a:cs typeface="Carlito"/>
              </a:rPr>
              <a:t>be edited and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revised</a:t>
            </a:r>
            <a:endParaRPr sz="1600">
              <a:latin typeface="Carlito"/>
              <a:cs typeface="Carlito"/>
            </a:endParaRPr>
          </a:p>
          <a:p>
            <a:pPr marL="393700" marR="55880">
              <a:lnSpc>
                <a:spcPct val="100000"/>
              </a:lnSpc>
            </a:pPr>
            <a:r>
              <a:rPr sz="1600" spc="-15" dirty="0">
                <a:latin typeface="Carlito"/>
                <a:cs typeface="Carlito"/>
              </a:rPr>
              <a:t>Written </a:t>
            </a:r>
            <a:r>
              <a:rPr sz="1600" spc="-10" dirty="0">
                <a:latin typeface="Carlito"/>
                <a:cs typeface="Carlito"/>
              </a:rPr>
              <a:t>communication provide </a:t>
            </a:r>
            <a:r>
              <a:rPr sz="1600" spc="-20" dirty="0">
                <a:latin typeface="Carlito"/>
                <a:cs typeface="Carlito"/>
              </a:rPr>
              <a:t>record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0" dirty="0">
                <a:latin typeface="Carlito"/>
                <a:cs typeface="Carlito"/>
              </a:rPr>
              <a:t>backup. 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written message </a:t>
            </a:r>
            <a:r>
              <a:rPr sz="1600" spc="-5" dirty="0">
                <a:latin typeface="Carlito"/>
                <a:cs typeface="Carlito"/>
              </a:rPr>
              <a:t>enables </a:t>
            </a:r>
            <a:r>
              <a:rPr sz="1600" spc="-10" dirty="0">
                <a:latin typeface="Carlito"/>
                <a:cs typeface="Carlito"/>
              </a:rPr>
              <a:t>receiver to </a:t>
            </a:r>
            <a:r>
              <a:rPr sz="1600" spc="-5" dirty="0">
                <a:latin typeface="Carlito"/>
                <a:cs typeface="Carlito"/>
              </a:rPr>
              <a:t>fully  </a:t>
            </a:r>
            <a:r>
              <a:rPr sz="1600" spc="-10" dirty="0">
                <a:latin typeface="Carlito"/>
                <a:cs typeface="Carlito"/>
              </a:rPr>
              <a:t>understand </a:t>
            </a:r>
            <a:r>
              <a:rPr sz="1600" spc="-5" dirty="0">
                <a:latin typeface="Carlito"/>
                <a:cs typeface="Carlito"/>
              </a:rPr>
              <a:t>it and </a:t>
            </a:r>
            <a:r>
              <a:rPr sz="1600" spc="-10" dirty="0">
                <a:latin typeface="Carlito"/>
                <a:cs typeface="Carlito"/>
              </a:rPr>
              <a:t>send appropriate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feedback.</a:t>
            </a:r>
            <a:endParaRPr sz="1600">
              <a:latin typeface="Carlito"/>
              <a:cs typeface="Carlito"/>
            </a:endParaRPr>
          </a:p>
          <a:p>
            <a:pPr marL="393700" indent="-342900">
              <a:lnSpc>
                <a:spcPct val="100000"/>
              </a:lnSpc>
              <a:spcBef>
                <a:spcPts val="385"/>
              </a:spcBef>
              <a:buFont typeface="Wingdings"/>
              <a:buChar char=""/>
              <a:tabLst>
                <a:tab pos="393065" algn="l"/>
                <a:tab pos="393700" algn="l"/>
              </a:tabLst>
            </a:pPr>
            <a:r>
              <a:rPr sz="16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Disadvantages</a:t>
            </a:r>
            <a:r>
              <a:rPr sz="1600" b="1" spc="-95" dirty="0">
                <a:latin typeface="Arial"/>
                <a:cs typeface="Arial"/>
              </a:rPr>
              <a:t> –</a:t>
            </a:r>
            <a:endParaRPr sz="1600">
              <a:latin typeface="Arial"/>
              <a:cs typeface="Arial"/>
            </a:endParaRPr>
          </a:p>
          <a:p>
            <a:pPr marL="393700" marR="117475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Written </a:t>
            </a:r>
            <a:r>
              <a:rPr sz="1600" spc="-55" dirty="0">
                <a:latin typeface="Arial"/>
                <a:cs typeface="Arial"/>
              </a:rPr>
              <a:t>communication </a:t>
            </a:r>
            <a:r>
              <a:rPr sz="1600" spc="-50" dirty="0">
                <a:latin typeface="Arial"/>
                <a:cs typeface="Arial"/>
              </a:rPr>
              <a:t>doesn’t bring </a:t>
            </a:r>
            <a:r>
              <a:rPr sz="1600" spc="-40" dirty="0">
                <a:latin typeface="Arial"/>
                <a:cs typeface="Arial"/>
              </a:rPr>
              <a:t>instant  </a:t>
            </a:r>
            <a:r>
              <a:rPr sz="1600" spc="-10" dirty="0">
                <a:latin typeface="Carlito"/>
                <a:cs typeface="Carlito"/>
              </a:rPr>
              <a:t>feedback. </a:t>
            </a:r>
            <a:r>
              <a:rPr sz="1600" spc="-5" dirty="0">
                <a:latin typeface="Carlito"/>
                <a:cs typeface="Carlito"/>
              </a:rPr>
              <a:t>It </a:t>
            </a:r>
            <a:r>
              <a:rPr sz="1600" spc="-25" dirty="0">
                <a:latin typeface="Carlito"/>
                <a:cs typeface="Carlito"/>
              </a:rPr>
              <a:t>take </a:t>
            </a:r>
            <a:r>
              <a:rPr sz="1600" spc="-15" dirty="0">
                <a:latin typeface="Carlito"/>
                <a:cs typeface="Carlito"/>
              </a:rPr>
              <a:t>more </a:t>
            </a:r>
            <a:r>
              <a:rPr sz="1600" spc="-5" dirty="0">
                <a:latin typeface="Carlito"/>
                <a:cs typeface="Carlito"/>
              </a:rPr>
              <a:t>time in </a:t>
            </a:r>
            <a:r>
              <a:rPr sz="1600" spc="-10" dirty="0">
                <a:latin typeface="Carlito"/>
                <a:cs typeface="Carlito"/>
              </a:rPr>
              <a:t>composing </a:t>
            </a:r>
            <a:r>
              <a:rPr sz="1600" spc="-5" dirty="0">
                <a:latin typeface="Carlito"/>
                <a:cs typeface="Carlito"/>
              </a:rPr>
              <a:t>a </a:t>
            </a:r>
            <a:r>
              <a:rPr sz="1600" spc="-10" dirty="0">
                <a:latin typeface="Carlito"/>
                <a:cs typeface="Carlito"/>
              </a:rPr>
              <a:t>written  message </a:t>
            </a:r>
            <a:r>
              <a:rPr sz="1600" spc="-5" dirty="0">
                <a:latin typeface="Carlito"/>
                <a:cs typeface="Carlito"/>
              </a:rPr>
              <a:t>as </a:t>
            </a:r>
            <a:r>
              <a:rPr sz="1600" spc="-15" dirty="0">
                <a:latin typeface="Carlito"/>
                <a:cs typeface="Carlito"/>
              </a:rPr>
              <a:t>compared </a:t>
            </a:r>
            <a:r>
              <a:rPr sz="1600" spc="-10" dirty="0">
                <a:latin typeface="Carlito"/>
                <a:cs typeface="Carlito"/>
              </a:rPr>
              <a:t>to word-of-mouth </a:t>
            </a:r>
            <a:r>
              <a:rPr sz="1600" spc="-5" dirty="0">
                <a:latin typeface="Carlito"/>
                <a:cs typeface="Carlito"/>
              </a:rPr>
              <a:t>and  </a:t>
            </a:r>
            <a:r>
              <a:rPr sz="1600" spc="-10" dirty="0">
                <a:latin typeface="Carlito"/>
                <a:cs typeface="Carlito"/>
              </a:rPr>
              <a:t>number </a:t>
            </a:r>
            <a:r>
              <a:rPr sz="1600" spc="-5" dirty="0">
                <a:latin typeface="Carlito"/>
                <a:cs typeface="Carlito"/>
              </a:rPr>
              <a:t>of </a:t>
            </a:r>
            <a:r>
              <a:rPr sz="1600" spc="-10" dirty="0">
                <a:latin typeface="Carlito"/>
                <a:cs typeface="Carlito"/>
              </a:rPr>
              <a:t>people </a:t>
            </a:r>
            <a:r>
              <a:rPr sz="1600" spc="-5" dirty="0">
                <a:latin typeface="Carlito"/>
                <a:cs typeface="Carlito"/>
              </a:rPr>
              <a:t>struggles </a:t>
            </a:r>
            <a:r>
              <a:rPr sz="1600" spc="-20" dirty="0">
                <a:latin typeface="Carlito"/>
                <a:cs typeface="Carlito"/>
              </a:rPr>
              <a:t>for </a:t>
            </a:r>
            <a:r>
              <a:rPr sz="1600" spc="-5" dirty="0">
                <a:latin typeface="Carlito"/>
                <a:cs typeface="Carlito"/>
              </a:rPr>
              <a:t>writing </a:t>
            </a:r>
            <a:r>
              <a:rPr sz="1600" spc="-20" dirty="0">
                <a:latin typeface="Carlito"/>
                <a:cs typeface="Carlito"/>
              </a:rPr>
              <a:t>ability.</a:t>
            </a:r>
            <a:r>
              <a:rPr sz="1600" spc="-150" dirty="0">
                <a:latin typeface="Carlito"/>
                <a:cs typeface="Carlito"/>
              </a:rPr>
              <a:t> </a:t>
            </a:r>
            <a:r>
              <a:rPr sz="1800" baseline="11574" dirty="0">
                <a:solidFill>
                  <a:srgbClr val="888888"/>
                </a:solidFill>
                <a:latin typeface="Carlito"/>
                <a:cs typeface="Carlito"/>
              </a:rPr>
              <a:t>8</a:t>
            </a:r>
            <a:endParaRPr sz="1800" baseline="11574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795" y="181482"/>
            <a:ext cx="2825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15" dirty="0"/>
              <a:t>Nonverbal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352169"/>
            <a:ext cx="4194810" cy="47999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rlito"/>
                <a:cs typeface="Carlito"/>
              </a:rPr>
              <a:t>Nonverbal </a:t>
            </a:r>
            <a:r>
              <a:rPr sz="1800" spc="-10" dirty="0">
                <a:latin typeface="Carlito"/>
                <a:cs typeface="Carlito"/>
              </a:rPr>
              <a:t>communication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sending  or </a:t>
            </a:r>
            <a:r>
              <a:rPr sz="1800" spc="-10" dirty="0">
                <a:latin typeface="Carlito"/>
                <a:cs typeface="Carlito"/>
              </a:rPr>
              <a:t>receiving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wordless </a:t>
            </a:r>
            <a:r>
              <a:rPr sz="1800" dirty="0">
                <a:latin typeface="Carlito"/>
                <a:cs typeface="Carlito"/>
              </a:rPr>
              <a:t>messages. </a:t>
            </a:r>
            <a:r>
              <a:rPr sz="1800" spc="-5" dirty="0">
                <a:latin typeface="Carlito"/>
                <a:cs typeface="Carlito"/>
              </a:rPr>
              <a:t>Such 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b="1" spc="-125" dirty="0">
                <a:latin typeface="Arial"/>
                <a:cs typeface="Arial"/>
              </a:rPr>
              <a:t>gesture</a:t>
            </a:r>
            <a:r>
              <a:rPr sz="1800" spc="-125" dirty="0">
                <a:latin typeface="Carlito"/>
                <a:cs typeface="Carlito"/>
              </a:rPr>
              <a:t>, </a:t>
            </a:r>
            <a:r>
              <a:rPr sz="1800" b="1" spc="-140" dirty="0">
                <a:latin typeface="Arial"/>
                <a:cs typeface="Arial"/>
              </a:rPr>
              <a:t>body </a:t>
            </a:r>
            <a:r>
              <a:rPr sz="1800" b="1" spc="-130" dirty="0">
                <a:latin typeface="Arial"/>
                <a:cs typeface="Arial"/>
              </a:rPr>
              <a:t>language</a:t>
            </a:r>
            <a:r>
              <a:rPr sz="1800" spc="-130" dirty="0">
                <a:latin typeface="Carlito"/>
                <a:cs typeface="Carlito"/>
              </a:rPr>
              <a:t>, </a:t>
            </a:r>
            <a:r>
              <a:rPr sz="1800" b="1" spc="-110" dirty="0">
                <a:latin typeface="Arial"/>
                <a:cs typeface="Arial"/>
              </a:rPr>
              <a:t>posture</a:t>
            </a:r>
            <a:r>
              <a:rPr sz="1800" spc="-110" dirty="0">
                <a:latin typeface="Carlito"/>
                <a:cs typeface="Carlito"/>
              </a:rPr>
              <a:t>, </a:t>
            </a:r>
            <a:r>
              <a:rPr sz="1800" b="1" spc="-90" dirty="0">
                <a:latin typeface="Arial"/>
                <a:cs typeface="Arial"/>
              </a:rPr>
              <a:t>tone  </a:t>
            </a:r>
            <a:r>
              <a:rPr sz="1800" b="1" spc="-85" dirty="0">
                <a:latin typeface="Arial"/>
                <a:cs typeface="Arial"/>
              </a:rPr>
              <a:t>of </a:t>
            </a:r>
            <a:r>
              <a:rPr sz="1800" b="1" spc="-140" dirty="0">
                <a:latin typeface="Arial"/>
                <a:cs typeface="Arial"/>
              </a:rPr>
              <a:t>voice </a:t>
            </a:r>
            <a:r>
              <a:rPr sz="1800" spc="-5" dirty="0">
                <a:latin typeface="Carlito"/>
                <a:cs typeface="Carlito"/>
              </a:rPr>
              <a:t>or </a:t>
            </a:r>
            <a:r>
              <a:rPr sz="1800" b="1" spc="-110" dirty="0">
                <a:latin typeface="Arial"/>
                <a:cs typeface="Arial"/>
              </a:rPr>
              <a:t>facial </a:t>
            </a:r>
            <a:r>
              <a:rPr sz="1800" b="1" spc="-155" dirty="0">
                <a:latin typeface="Arial"/>
                <a:cs typeface="Arial"/>
              </a:rPr>
              <a:t>expressions</a:t>
            </a:r>
            <a:r>
              <a:rPr sz="1800" spc="-155" dirty="0">
                <a:latin typeface="Carlito"/>
                <a:cs typeface="Carlito"/>
              </a:rPr>
              <a:t>,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spc="-10" dirty="0">
                <a:latin typeface="Carlito"/>
                <a:cs typeface="Carlito"/>
              </a:rPr>
              <a:t>called  </a:t>
            </a:r>
            <a:r>
              <a:rPr sz="1800" spc="-5" dirty="0">
                <a:latin typeface="Carlito"/>
                <a:cs typeface="Carlito"/>
              </a:rPr>
              <a:t>nonverbal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communication.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14" dirty="0">
                <a:latin typeface="Arial"/>
                <a:cs typeface="Arial"/>
              </a:rPr>
              <a:t>Nonverbal </a:t>
            </a:r>
            <a:r>
              <a:rPr sz="1800" b="1" spc="-135" dirty="0">
                <a:latin typeface="Arial"/>
                <a:cs typeface="Arial"/>
              </a:rPr>
              <a:t>communication </a:t>
            </a:r>
            <a:r>
              <a:rPr sz="1800" b="1" spc="-170" dirty="0">
                <a:latin typeface="Arial"/>
                <a:cs typeface="Arial"/>
              </a:rPr>
              <a:t>is </a:t>
            </a:r>
            <a:r>
              <a:rPr sz="1800" b="1" spc="-80" dirty="0">
                <a:latin typeface="Arial"/>
                <a:cs typeface="Arial"/>
              </a:rPr>
              <a:t>all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about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b="1" spc="-70" dirty="0">
                <a:latin typeface="Arial"/>
                <a:cs typeface="Arial"/>
              </a:rPr>
              <a:t>the </a:t>
            </a:r>
            <a:r>
              <a:rPr sz="1800" b="1" spc="-140" dirty="0">
                <a:latin typeface="Arial"/>
                <a:cs typeface="Arial"/>
              </a:rPr>
              <a:t>body </a:t>
            </a:r>
            <a:r>
              <a:rPr sz="1800" b="1" spc="-150" dirty="0">
                <a:latin typeface="Arial"/>
                <a:cs typeface="Arial"/>
              </a:rPr>
              <a:t>language </a:t>
            </a:r>
            <a:r>
              <a:rPr sz="1800" b="1" spc="-85" dirty="0">
                <a:latin typeface="Arial"/>
                <a:cs typeface="Arial"/>
              </a:rPr>
              <a:t>of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speaker.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857250" indent="-342900">
              <a:lnSpc>
                <a:spcPct val="8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Nonverbal </a:t>
            </a:r>
            <a:r>
              <a:rPr sz="1800" spc="-10" dirty="0">
                <a:latin typeface="Carlito"/>
                <a:cs typeface="Carlito"/>
              </a:rPr>
              <a:t>communication have </a:t>
            </a:r>
            <a:r>
              <a:rPr sz="1800" dirty="0">
                <a:latin typeface="Carlito"/>
                <a:cs typeface="Carlito"/>
              </a:rPr>
              <a:t>the  </a:t>
            </a:r>
            <a:r>
              <a:rPr sz="1800" spc="-10" dirty="0">
                <a:latin typeface="Carlito"/>
                <a:cs typeface="Carlito"/>
              </a:rPr>
              <a:t>following three </a:t>
            </a:r>
            <a:r>
              <a:rPr sz="1800" spc="-5" dirty="0">
                <a:latin typeface="Carlito"/>
                <a:cs typeface="Carlito"/>
              </a:rPr>
              <a:t>elements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Appearance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800" b="1" spc="-150" dirty="0">
                <a:latin typeface="Arial"/>
                <a:cs typeface="Arial"/>
              </a:rPr>
              <a:t>Speaker</a:t>
            </a:r>
            <a:r>
              <a:rPr sz="1800" b="1" spc="-2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355600" marR="568960">
              <a:lnSpc>
                <a:spcPct val="80000"/>
              </a:lnSpc>
              <a:spcBef>
                <a:spcPts val="215"/>
              </a:spcBef>
            </a:pPr>
            <a:r>
              <a:rPr sz="1800" spc="-5" dirty="0">
                <a:latin typeface="Carlito"/>
                <a:cs typeface="Carlito"/>
              </a:rPr>
              <a:t>clothing, </a:t>
            </a:r>
            <a:r>
              <a:rPr sz="1800" spc="-10" dirty="0">
                <a:latin typeface="Carlito"/>
                <a:cs typeface="Carlito"/>
              </a:rPr>
              <a:t>hairstyle, </a:t>
            </a:r>
            <a:r>
              <a:rPr sz="1800" spc="-5" dirty="0">
                <a:latin typeface="Carlito"/>
                <a:cs typeface="Carlito"/>
              </a:rPr>
              <a:t>neatness, use of  </a:t>
            </a:r>
            <a:r>
              <a:rPr sz="1800" spc="-10" dirty="0">
                <a:latin typeface="Carlito"/>
                <a:cs typeface="Carlito"/>
              </a:rPr>
              <a:t>cosmetics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ts val="1515"/>
              </a:lnSpc>
            </a:pPr>
            <a:r>
              <a:rPr sz="1800" b="1" spc="-150" dirty="0">
                <a:latin typeface="Arial"/>
                <a:cs typeface="Arial"/>
              </a:rPr>
              <a:t>Surrounding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" dirty="0">
                <a:latin typeface="Carlito"/>
                <a:cs typeface="Carlito"/>
              </a:rPr>
              <a:t>room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ts val="1945"/>
              </a:lnSpc>
            </a:pPr>
            <a:r>
              <a:rPr sz="1800" spc="-15" dirty="0">
                <a:latin typeface="Carlito"/>
                <a:cs typeface="Carlito"/>
              </a:rPr>
              <a:t>size, </a:t>
            </a:r>
            <a:r>
              <a:rPr sz="1800" spc="-5" dirty="0">
                <a:latin typeface="Carlito"/>
                <a:cs typeface="Carlito"/>
              </a:rPr>
              <a:t>lighting, </a:t>
            </a:r>
            <a:r>
              <a:rPr sz="1800" spc="-10" dirty="0">
                <a:latin typeface="Carlito"/>
                <a:cs typeface="Carlito"/>
              </a:rPr>
              <a:t>decorations,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furnishings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Body</a:t>
            </a:r>
            <a:r>
              <a:rPr sz="18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Language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spc="-10" dirty="0">
                <a:latin typeface="Carlito"/>
                <a:cs typeface="Carlito"/>
              </a:rPr>
              <a:t>facial expressions, gestures, postures</a:t>
            </a:r>
            <a:endParaRPr sz="1800">
              <a:latin typeface="Carlito"/>
              <a:cs typeface="Carlito"/>
            </a:endParaRPr>
          </a:p>
          <a:p>
            <a:pPr marL="355600" indent="-342900">
              <a:lnSpc>
                <a:spcPts val="19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Sounds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1945"/>
              </a:lnSpc>
            </a:pPr>
            <a:r>
              <a:rPr sz="1800" spc="-20" dirty="0">
                <a:latin typeface="Carlito"/>
                <a:cs typeface="Carlito"/>
              </a:rPr>
              <a:t>Voice </a:t>
            </a:r>
            <a:r>
              <a:rPr sz="1800" spc="-35" dirty="0">
                <a:latin typeface="Carlito"/>
                <a:cs typeface="Carlito"/>
              </a:rPr>
              <a:t>Tone, </a:t>
            </a:r>
            <a:r>
              <a:rPr sz="1800" spc="-15" dirty="0">
                <a:latin typeface="Carlito"/>
                <a:cs typeface="Carlito"/>
              </a:rPr>
              <a:t>Volume, </a:t>
            </a:r>
            <a:r>
              <a:rPr sz="1800" spc="-5" dirty="0">
                <a:latin typeface="Carlito"/>
                <a:cs typeface="Carlito"/>
              </a:rPr>
              <a:t>Speech</a:t>
            </a:r>
            <a:r>
              <a:rPr sz="1800" spc="9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rate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77411" y="0"/>
            <a:ext cx="4963795" cy="6480175"/>
            <a:chOff x="3677411" y="0"/>
            <a:chExt cx="4963795" cy="6480175"/>
          </a:xfrm>
        </p:grpSpPr>
        <p:sp>
          <p:nvSpPr>
            <p:cNvPr id="5" name="object 5"/>
            <p:cNvSpPr/>
            <p:nvPr/>
          </p:nvSpPr>
          <p:spPr>
            <a:xfrm>
              <a:off x="3677411" y="0"/>
              <a:ext cx="4057522" cy="1357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2231" y="1053083"/>
              <a:ext cx="4498847" cy="5426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7176" y="1248028"/>
              <a:ext cx="4303522" cy="5232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10/3/2013 1:41:04</a:t>
            </a:r>
            <a:r>
              <a:rPr spc="-70" dirty="0"/>
              <a:t> </a:t>
            </a:r>
            <a:r>
              <a:rPr dirty="0"/>
              <a:t>AM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733</Words>
  <Application>Microsoft Office PowerPoint</Application>
  <PresentationFormat>Custom</PresentationFormat>
  <Paragraphs>165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Contents</vt:lpstr>
      <vt:lpstr>is what ??</vt:lpstr>
      <vt:lpstr>Process of</vt:lpstr>
      <vt:lpstr>Types of</vt:lpstr>
      <vt:lpstr>Verbal</vt:lpstr>
      <vt:lpstr>Oral</vt:lpstr>
      <vt:lpstr>Written</vt:lpstr>
      <vt:lpstr>Nonverbal</vt:lpstr>
      <vt:lpstr>Levels of</vt:lpstr>
      <vt:lpstr>Slide 11</vt:lpstr>
      <vt:lpstr>Slide 12</vt:lpstr>
      <vt:lpstr>Slide 13</vt:lpstr>
      <vt:lpstr>Slide 14</vt:lpstr>
      <vt:lpstr>Barriers of</vt:lpstr>
      <vt:lpstr>Slide 16</vt:lpstr>
      <vt:lpstr>Slide 17</vt:lpstr>
      <vt:lpstr>Slide 18</vt:lpstr>
      <vt:lpstr>7. Interpersonal barriers</vt:lpstr>
      <vt:lpstr>How to Overcome Barriers of</vt:lpstr>
      <vt:lpstr>Tools of effective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Library1</dc:creator>
  <cp:lastModifiedBy>Library1</cp:lastModifiedBy>
  <cp:revision>3</cp:revision>
  <dcterms:created xsi:type="dcterms:W3CDTF">2021-02-22T09:51:56Z</dcterms:created>
  <dcterms:modified xsi:type="dcterms:W3CDTF">2021-02-23T06:59:34Z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2021-02-22T00:00:00Z</vt:filetime>
  </property>
</Properties>
</file>