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0" y="2514600"/>
            <a:ext cx="8839200" cy="3876040"/>
          </a:xfrm>
          <a:custGeom>
            <a:avLst/>
            <a:gdLst/>
            <a:ahLst/>
            <a:cxnLst/>
            <a:rect l="l" t="t" r="r" b="b"/>
            <a:pathLst>
              <a:path w="8839200" h="3876040">
                <a:moveTo>
                  <a:pt x="0" y="3876040"/>
                </a:moveTo>
                <a:lnTo>
                  <a:pt x="8839200" y="3876040"/>
                </a:lnTo>
                <a:lnTo>
                  <a:pt x="8839200" y="0"/>
                </a:lnTo>
                <a:lnTo>
                  <a:pt x="0" y="0"/>
                </a:lnTo>
                <a:lnTo>
                  <a:pt x="0" y="3876040"/>
                </a:lnTo>
                <a:close/>
              </a:path>
            </a:pathLst>
          </a:custGeom>
          <a:solidFill>
            <a:srgbClr val="DAF4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400" y="6700519"/>
            <a:ext cx="8839200" cy="5080"/>
          </a:xfrm>
          <a:custGeom>
            <a:avLst/>
            <a:gdLst/>
            <a:ahLst/>
            <a:cxnLst/>
            <a:rect l="l" t="t" r="r" b="b"/>
            <a:pathLst>
              <a:path w="8839200" h="5079">
                <a:moveTo>
                  <a:pt x="0" y="5079"/>
                </a:moveTo>
                <a:lnTo>
                  <a:pt x="8839200" y="5079"/>
                </a:lnTo>
                <a:lnTo>
                  <a:pt x="8839200" y="0"/>
                </a:lnTo>
                <a:lnTo>
                  <a:pt x="0" y="0"/>
                </a:lnTo>
                <a:lnTo>
                  <a:pt x="0" y="5079"/>
                </a:lnTo>
                <a:close/>
              </a:path>
            </a:pathLst>
          </a:custGeom>
          <a:solidFill>
            <a:srgbClr val="DAF4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2400" y="6705600"/>
            <a:ext cx="8839200" cy="152400"/>
          </a:xfrm>
          <a:custGeom>
            <a:avLst/>
            <a:gdLst/>
            <a:ahLst/>
            <a:cxnLst/>
            <a:rect l="l" t="t" r="r" b="b"/>
            <a:pathLst>
              <a:path w="8839200" h="152400">
                <a:moveTo>
                  <a:pt x="0" y="152400"/>
                </a:moveTo>
                <a:lnTo>
                  <a:pt x="8839200" y="152400"/>
                </a:lnTo>
                <a:lnTo>
                  <a:pt x="8839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991600" y="2514600"/>
            <a:ext cx="152400" cy="4343400"/>
          </a:xfrm>
          <a:custGeom>
            <a:avLst/>
            <a:gdLst/>
            <a:ahLst/>
            <a:cxnLst/>
            <a:rect l="l" t="t" r="r" b="b"/>
            <a:pathLst>
              <a:path w="152400" h="4343400">
                <a:moveTo>
                  <a:pt x="0" y="4343400"/>
                </a:moveTo>
                <a:lnTo>
                  <a:pt x="152400" y="4343400"/>
                </a:lnTo>
                <a:lnTo>
                  <a:pt x="1524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514600"/>
            <a:ext cx="152400" cy="4343400"/>
          </a:xfrm>
          <a:custGeom>
            <a:avLst/>
            <a:gdLst/>
            <a:ahLst/>
            <a:cxnLst/>
            <a:rect l="l" t="t" r="r" b="b"/>
            <a:pathLst>
              <a:path w="152400" h="4343400">
                <a:moveTo>
                  <a:pt x="0" y="4343400"/>
                </a:moveTo>
                <a:lnTo>
                  <a:pt x="152400" y="4343400"/>
                </a:lnTo>
                <a:lnTo>
                  <a:pt x="1524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9144000" cy="2514600"/>
          </a:xfrm>
          <a:custGeom>
            <a:avLst/>
            <a:gdLst/>
            <a:ahLst/>
            <a:cxnLst/>
            <a:rect l="l" t="t" r="r" b="b"/>
            <a:pathLst>
              <a:path w="9144000" h="2514600">
                <a:moveTo>
                  <a:pt x="9144000" y="0"/>
                </a:moveTo>
                <a:lnTo>
                  <a:pt x="0" y="0"/>
                </a:lnTo>
                <a:lnTo>
                  <a:pt x="0" y="2514600"/>
                </a:lnTo>
                <a:lnTo>
                  <a:pt x="9144000" y="2514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46050" y="6390640"/>
            <a:ext cx="8832850" cy="309880"/>
          </a:xfrm>
          <a:custGeom>
            <a:avLst/>
            <a:gdLst/>
            <a:ahLst/>
            <a:cxnLst/>
            <a:rect l="l" t="t" r="r" b="b"/>
            <a:pathLst>
              <a:path w="8832850" h="309879">
                <a:moveTo>
                  <a:pt x="8832850" y="0"/>
                </a:moveTo>
                <a:lnTo>
                  <a:pt x="0" y="0"/>
                </a:lnTo>
                <a:lnTo>
                  <a:pt x="0" y="309880"/>
                </a:lnTo>
                <a:lnTo>
                  <a:pt x="8832850" y="309880"/>
                </a:lnTo>
                <a:lnTo>
                  <a:pt x="8832850" y="0"/>
                </a:lnTo>
                <a:close/>
              </a:path>
            </a:pathLst>
          </a:custGeom>
          <a:solidFill>
            <a:srgbClr val="0ACF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54939" y="2419350"/>
            <a:ext cx="8827770" cy="0"/>
          </a:xfrm>
          <a:custGeom>
            <a:avLst/>
            <a:gdLst/>
            <a:ahLst/>
            <a:cxnLst/>
            <a:rect l="l" t="t" r="r" b="b"/>
            <a:pathLst>
              <a:path w="8827770">
                <a:moveTo>
                  <a:pt x="0" y="0"/>
                </a:moveTo>
                <a:lnTo>
                  <a:pt x="8827769" y="0"/>
                </a:lnTo>
              </a:path>
            </a:pathLst>
          </a:custGeom>
          <a:ln w="11429">
            <a:solidFill>
              <a:srgbClr val="07B6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52400" y="152400"/>
            <a:ext cx="8832850" cy="6546850"/>
          </a:xfrm>
          <a:custGeom>
            <a:avLst/>
            <a:gdLst/>
            <a:ahLst/>
            <a:cxnLst/>
            <a:rect l="l" t="t" r="r" b="b"/>
            <a:pathLst>
              <a:path w="8832850" h="6546850">
                <a:moveTo>
                  <a:pt x="4415790" y="6546850"/>
                </a:moveTo>
                <a:lnTo>
                  <a:pt x="0" y="6546850"/>
                </a:lnTo>
                <a:lnTo>
                  <a:pt x="0" y="0"/>
                </a:lnTo>
                <a:lnTo>
                  <a:pt x="8832850" y="0"/>
                </a:lnTo>
                <a:lnTo>
                  <a:pt x="8832850" y="6546850"/>
                </a:lnTo>
                <a:lnTo>
                  <a:pt x="4415790" y="6546850"/>
                </a:lnTo>
                <a:close/>
              </a:path>
            </a:pathLst>
          </a:custGeom>
          <a:ln w="9344">
            <a:solidFill>
              <a:srgbClr val="07B6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267200" y="2114550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4294" y="3870"/>
                </a:lnTo>
                <a:lnTo>
                  <a:pt x="206776" y="15118"/>
                </a:lnTo>
                <a:lnTo>
                  <a:pt x="162793" y="33192"/>
                </a:lnTo>
                <a:lnTo>
                  <a:pt x="122895" y="57546"/>
                </a:lnTo>
                <a:lnTo>
                  <a:pt x="87629" y="87630"/>
                </a:lnTo>
                <a:lnTo>
                  <a:pt x="57546" y="122895"/>
                </a:lnTo>
                <a:lnTo>
                  <a:pt x="33192" y="162793"/>
                </a:lnTo>
                <a:lnTo>
                  <a:pt x="15118" y="206776"/>
                </a:lnTo>
                <a:lnTo>
                  <a:pt x="3870" y="254294"/>
                </a:lnTo>
                <a:lnTo>
                  <a:pt x="0" y="304800"/>
                </a:lnTo>
                <a:lnTo>
                  <a:pt x="3870" y="355305"/>
                </a:lnTo>
                <a:lnTo>
                  <a:pt x="15118" y="402823"/>
                </a:lnTo>
                <a:lnTo>
                  <a:pt x="33192" y="446806"/>
                </a:lnTo>
                <a:lnTo>
                  <a:pt x="57546" y="486704"/>
                </a:lnTo>
                <a:lnTo>
                  <a:pt x="87630" y="521970"/>
                </a:lnTo>
                <a:lnTo>
                  <a:pt x="122895" y="552053"/>
                </a:lnTo>
                <a:lnTo>
                  <a:pt x="162793" y="576407"/>
                </a:lnTo>
                <a:lnTo>
                  <a:pt x="206776" y="594481"/>
                </a:lnTo>
                <a:lnTo>
                  <a:pt x="254294" y="605729"/>
                </a:lnTo>
                <a:lnTo>
                  <a:pt x="304800" y="609600"/>
                </a:lnTo>
                <a:lnTo>
                  <a:pt x="355305" y="605729"/>
                </a:lnTo>
                <a:lnTo>
                  <a:pt x="402823" y="594481"/>
                </a:lnTo>
                <a:lnTo>
                  <a:pt x="446806" y="576407"/>
                </a:lnTo>
                <a:lnTo>
                  <a:pt x="486704" y="552053"/>
                </a:lnTo>
                <a:lnTo>
                  <a:pt x="521969" y="521970"/>
                </a:lnTo>
                <a:lnTo>
                  <a:pt x="552053" y="486704"/>
                </a:lnTo>
                <a:lnTo>
                  <a:pt x="576407" y="446806"/>
                </a:lnTo>
                <a:lnTo>
                  <a:pt x="594481" y="402823"/>
                </a:lnTo>
                <a:lnTo>
                  <a:pt x="605729" y="355305"/>
                </a:lnTo>
                <a:lnTo>
                  <a:pt x="609600" y="304800"/>
                </a:lnTo>
                <a:lnTo>
                  <a:pt x="605729" y="254294"/>
                </a:lnTo>
                <a:lnTo>
                  <a:pt x="594481" y="206776"/>
                </a:lnTo>
                <a:lnTo>
                  <a:pt x="576407" y="162793"/>
                </a:lnTo>
                <a:lnTo>
                  <a:pt x="552053" y="122895"/>
                </a:lnTo>
                <a:lnTo>
                  <a:pt x="521970" y="87630"/>
                </a:lnTo>
                <a:lnTo>
                  <a:pt x="486704" y="57546"/>
                </a:lnTo>
                <a:lnTo>
                  <a:pt x="446806" y="33192"/>
                </a:lnTo>
                <a:lnTo>
                  <a:pt x="402823" y="15118"/>
                </a:lnTo>
                <a:lnTo>
                  <a:pt x="355305" y="3870"/>
                </a:lnTo>
                <a:lnTo>
                  <a:pt x="304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362450" y="2209800"/>
            <a:ext cx="419100" cy="420370"/>
          </a:xfrm>
          <a:custGeom>
            <a:avLst/>
            <a:gdLst/>
            <a:ahLst/>
            <a:cxnLst/>
            <a:rect l="l" t="t" r="r" b="b"/>
            <a:pathLst>
              <a:path w="419100" h="420369">
                <a:moveTo>
                  <a:pt x="209550" y="0"/>
                </a:moveTo>
                <a:lnTo>
                  <a:pt x="160353" y="5342"/>
                </a:lnTo>
                <a:lnTo>
                  <a:pt x="115799" y="20660"/>
                </a:lnTo>
                <a:lnTo>
                  <a:pt x="76955" y="44886"/>
                </a:lnTo>
                <a:lnTo>
                  <a:pt x="44886" y="76955"/>
                </a:lnTo>
                <a:lnTo>
                  <a:pt x="20660" y="115799"/>
                </a:lnTo>
                <a:lnTo>
                  <a:pt x="5342" y="160353"/>
                </a:lnTo>
                <a:lnTo>
                  <a:pt x="0" y="209550"/>
                </a:lnTo>
                <a:lnTo>
                  <a:pt x="5342" y="258817"/>
                </a:lnTo>
                <a:lnTo>
                  <a:pt x="20660" y="303552"/>
                </a:lnTo>
                <a:lnTo>
                  <a:pt x="44886" y="342644"/>
                </a:lnTo>
                <a:lnTo>
                  <a:pt x="76955" y="374983"/>
                </a:lnTo>
                <a:lnTo>
                  <a:pt x="115799" y="399457"/>
                </a:lnTo>
                <a:lnTo>
                  <a:pt x="160353" y="414956"/>
                </a:lnTo>
                <a:lnTo>
                  <a:pt x="209550" y="420370"/>
                </a:lnTo>
                <a:lnTo>
                  <a:pt x="258746" y="414956"/>
                </a:lnTo>
                <a:lnTo>
                  <a:pt x="303300" y="399457"/>
                </a:lnTo>
                <a:lnTo>
                  <a:pt x="342144" y="374983"/>
                </a:lnTo>
                <a:lnTo>
                  <a:pt x="374213" y="342644"/>
                </a:lnTo>
                <a:lnTo>
                  <a:pt x="398439" y="303552"/>
                </a:lnTo>
                <a:lnTo>
                  <a:pt x="413757" y="258817"/>
                </a:lnTo>
                <a:lnTo>
                  <a:pt x="419100" y="209550"/>
                </a:lnTo>
                <a:lnTo>
                  <a:pt x="413757" y="160353"/>
                </a:lnTo>
                <a:lnTo>
                  <a:pt x="398439" y="115799"/>
                </a:lnTo>
                <a:lnTo>
                  <a:pt x="374213" y="76955"/>
                </a:lnTo>
                <a:lnTo>
                  <a:pt x="342144" y="44886"/>
                </a:lnTo>
                <a:lnTo>
                  <a:pt x="303300" y="20660"/>
                </a:lnTo>
                <a:lnTo>
                  <a:pt x="258746" y="5342"/>
                </a:lnTo>
                <a:lnTo>
                  <a:pt x="2095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362450" y="2209800"/>
            <a:ext cx="419100" cy="420370"/>
          </a:xfrm>
          <a:custGeom>
            <a:avLst/>
            <a:gdLst/>
            <a:ahLst/>
            <a:cxnLst/>
            <a:rect l="l" t="t" r="r" b="b"/>
            <a:pathLst>
              <a:path w="419100" h="420369">
                <a:moveTo>
                  <a:pt x="209550" y="0"/>
                </a:moveTo>
                <a:lnTo>
                  <a:pt x="258746" y="5342"/>
                </a:lnTo>
                <a:lnTo>
                  <a:pt x="303300" y="20660"/>
                </a:lnTo>
                <a:lnTo>
                  <a:pt x="342144" y="44886"/>
                </a:lnTo>
                <a:lnTo>
                  <a:pt x="374213" y="76955"/>
                </a:lnTo>
                <a:lnTo>
                  <a:pt x="398439" y="115799"/>
                </a:lnTo>
                <a:lnTo>
                  <a:pt x="413757" y="160353"/>
                </a:lnTo>
                <a:lnTo>
                  <a:pt x="419100" y="209550"/>
                </a:lnTo>
                <a:lnTo>
                  <a:pt x="413757" y="258817"/>
                </a:lnTo>
                <a:lnTo>
                  <a:pt x="398439" y="303552"/>
                </a:lnTo>
                <a:lnTo>
                  <a:pt x="374213" y="342644"/>
                </a:lnTo>
                <a:lnTo>
                  <a:pt x="342144" y="374983"/>
                </a:lnTo>
                <a:lnTo>
                  <a:pt x="303300" y="399457"/>
                </a:lnTo>
                <a:lnTo>
                  <a:pt x="258746" y="414956"/>
                </a:lnTo>
                <a:lnTo>
                  <a:pt x="209550" y="420370"/>
                </a:lnTo>
                <a:lnTo>
                  <a:pt x="160353" y="414956"/>
                </a:lnTo>
                <a:lnTo>
                  <a:pt x="115799" y="399457"/>
                </a:lnTo>
                <a:lnTo>
                  <a:pt x="76955" y="374983"/>
                </a:lnTo>
                <a:lnTo>
                  <a:pt x="44886" y="342644"/>
                </a:lnTo>
                <a:lnTo>
                  <a:pt x="20660" y="303552"/>
                </a:lnTo>
                <a:lnTo>
                  <a:pt x="5342" y="258817"/>
                </a:lnTo>
                <a:lnTo>
                  <a:pt x="0" y="209550"/>
                </a:lnTo>
                <a:lnTo>
                  <a:pt x="5342" y="160353"/>
                </a:lnTo>
                <a:lnTo>
                  <a:pt x="20660" y="115799"/>
                </a:lnTo>
                <a:lnTo>
                  <a:pt x="44886" y="76955"/>
                </a:lnTo>
                <a:lnTo>
                  <a:pt x="76955" y="44886"/>
                </a:lnTo>
                <a:lnTo>
                  <a:pt x="115799" y="20660"/>
                </a:lnTo>
                <a:lnTo>
                  <a:pt x="160353" y="5342"/>
                </a:lnTo>
                <a:lnTo>
                  <a:pt x="209550" y="0"/>
                </a:lnTo>
                <a:close/>
              </a:path>
            </a:pathLst>
          </a:custGeom>
          <a:ln w="50676">
            <a:solidFill>
              <a:srgbClr val="07B6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362450" y="22098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676">
            <a:solidFill>
              <a:srgbClr val="07B6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781550" y="263017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50676">
            <a:solidFill>
              <a:srgbClr val="07B6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14069" y="2669540"/>
            <a:ext cx="677481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4069" y="3096259"/>
            <a:ext cx="4729480" cy="26758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00" y="1949450"/>
            <a:ext cx="342201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solidFill>
                  <a:srgbClr val="000000"/>
                </a:solidFill>
              </a:rPr>
              <a:t>SOCIAL</a:t>
            </a:r>
            <a:r>
              <a:rPr sz="2700" spc="-95" dirty="0">
                <a:solidFill>
                  <a:srgbClr val="000000"/>
                </a:solidFill>
              </a:rPr>
              <a:t> </a:t>
            </a:r>
            <a:r>
              <a:rPr sz="2700" spc="-5" dirty="0">
                <a:solidFill>
                  <a:srgbClr val="000000"/>
                </a:solidFill>
              </a:rPr>
              <a:t>MOBILITY</a:t>
            </a:r>
            <a:endParaRPr sz="2700"/>
          </a:p>
        </p:txBody>
      </p:sp>
      <p:sp>
        <p:nvSpPr>
          <p:cNvPr id="3" name="object 3"/>
          <p:cNvSpPr/>
          <p:nvPr/>
        </p:nvSpPr>
        <p:spPr>
          <a:xfrm>
            <a:off x="342900" y="3008629"/>
            <a:ext cx="154940" cy="154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42900" y="4050029"/>
            <a:ext cx="154940" cy="154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42900" y="5396229"/>
            <a:ext cx="154940" cy="154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01980" y="2921000"/>
            <a:ext cx="8093709" cy="332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Georgia"/>
                <a:cs typeface="Georgia"/>
              </a:rPr>
              <a:t>Individuals are normally recognized in society through statuses </a:t>
            </a:r>
            <a:r>
              <a:rPr sz="2000" dirty="0">
                <a:latin typeface="Georgia"/>
                <a:cs typeface="Georgia"/>
              </a:rPr>
              <a:t>they  </a:t>
            </a:r>
            <a:r>
              <a:rPr sz="2000" spc="-5" dirty="0">
                <a:latin typeface="Georgia"/>
                <a:cs typeface="Georgia"/>
              </a:rPr>
              <a:t>occupied </a:t>
            </a:r>
            <a:r>
              <a:rPr sz="2000" dirty="0">
                <a:latin typeface="Georgia"/>
                <a:cs typeface="Georgia"/>
              </a:rPr>
              <a:t>and </a:t>
            </a:r>
            <a:r>
              <a:rPr sz="2000" spc="-5" dirty="0">
                <a:latin typeface="Georgia"/>
                <a:cs typeface="Georgia"/>
              </a:rPr>
              <a:t>roles they</a:t>
            </a:r>
            <a:r>
              <a:rPr sz="2000" spc="-2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enact.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2950">
              <a:latin typeface="Times New Roman"/>
              <a:cs typeface="Times New Roman"/>
            </a:endParaRPr>
          </a:p>
          <a:p>
            <a:pPr marL="12700" marR="5080" indent="476250" algn="just">
              <a:lnSpc>
                <a:spcPct val="100200"/>
              </a:lnSpc>
            </a:pPr>
            <a:r>
              <a:rPr sz="2000" spc="-5" dirty="0">
                <a:latin typeface="Georgia"/>
                <a:cs typeface="Georgia"/>
              </a:rPr>
              <a:t>Not only society </a:t>
            </a:r>
            <a:r>
              <a:rPr sz="2000" dirty="0">
                <a:latin typeface="Georgia"/>
                <a:cs typeface="Georgia"/>
              </a:rPr>
              <a:t>is </a:t>
            </a:r>
            <a:r>
              <a:rPr sz="2000" spc="-5" dirty="0">
                <a:latin typeface="Georgia"/>
                <a:cs typeface="Georgia"/>
              </a:rPr>
              <a:t>dynamic but also </a:t>
            </a:r>
            <a:r>
              <a:rPr sz="200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individuals are dynamic.  Social mobility mean move from </a:t>
            </a:r>
            <a:r>
              <a:rPr sz="2000" dirty="0">
                <a:latin typeface="Georgia"/>
                <a:cs typeface="Georgia"/>
              </a:rPr>
              <a:t>lower </a:t>
            </a:r>
            <a:r>
              <a:rPr sz="2000" spc="-5" dirty="0">
                <a:latin typeface="Georgia"/>
                <a:cs typeface="Georgia"/>
              </a:rPr>
              <a:t>position to </a:t>
            </a:r>
            <a:r>
              <a:rPr sz="200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higher position,  secure previous job from </a:t>
            </a:r>
            <a:r>
              <a:rPr sz="2000" dirty="0">
                <a:latin typeface="Georgia"/>
                <a:cs typeface="Georgia"/>
              </a:rPr>
              <a:t>an </a:t>
            </a:r>
            <a:r>
              <a:rPr sz="2000" spc="-5" dirty="0">
                <a:latin typeface="Georgia"/>
                <a:cs typeface="Georgia"/>
              </a:rPr>
              <a:t>inferior </a:t>
            </a:r>
            <a:r>
              <a:rPr sz="2000" dirty="0">
                <a:latin typeface="Georgia"/>
                <a:cs typeface="Georgia"/>
              </a:rPr>
              <a:t>one.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 marR="5080" indent="326390" algn="just">
              <a:lnSpc>
                <a:spcPct val="100000"/>
              </a:lnSpc>
            </a:pPr>
            <a:r>
              <a:rPr sz="2000" spc="-5" dirty="0">
                <a:latin typeface="Georgia"/>
                <a:cs typeface="Georgia"/>
              </a:rPr>
              <a:t>‘Thus people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society continue </a:t>
            </a:r>
            <a:r>
              <a:rPr sz="2000" dirty="0">
                <a:latin typeface="Georgia"/>
                <a:cs typeface="Georgia"/>
              </a:rPr>
              <a:t>to </a:t>
            </a:r>
            <a:r>
              <a:rPr sz="2000" spc="-5" dirty="0">
                <a:latin typeface="Georgia"/>
                <a:cs typeface="Georgia"/>
              </a:rPr>
              <a:t>move up </a:t>
            </a:r>
            <a:r>
              <a:rPr sz="2000" dirty="0">
                <a:latin typeface="Georgia"/>
                <a:cs typeface="Georgia"/>
              </a:rPr>
              <a:t>and </a:t>
            </a:r>
            <a:r>
              <a:rPr sz="2000" spc="-5" dirty="0">
                <a:latin typeface="Georgia"/>
                <a:cs typeface="Georgia"/>
              </a:rPr>
              <a:t>down </a:t>
            </a:r>
            <a:r>
              <a:rPr sz="200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status   </a:t>
            </a:r>
            <a:r>
              <a:rPr sz="2000" dirty="0">
                <a:latin typeface="Georgia"/>
                <a:cs typeface="Georgia"/>
              </a:rPr>
              <a:t>scale, this movement </a:t>
            </a:r>
            <a:r>
              <a:rPr sz="2000" spc="-5" dirty="0">
                <a:latin typeface="Georgia"/>
                <a:cs typeface="Georgia"/>
              </a:rPr>
              <a:t>is </a:t>
            </a:r>
            <a:r>
              <a:rPr sz="2000" dirty="0">
                <a:latin typeface="Georgia"/>
                <a:cs typeface="Georgia"/>
              </a:rPr>
              <a:t>called </a:t>
            </a:r>
            <a:r>
              <a:rPr sz="2000" spc="-5" dirty="0">
                <a:latin typeface="Georgia"/>
                <a:cs typeface="Georgia"/>
              </a:rPr>
              <a:t>social mobility’. The study of social  mobility </a:t>
            </a:r>
            <a:r>
              <a:rPr sz="2000" dirty="0">
                <a:latin typeface="Georgia"/>
                <a:cs typeface="Georgia"/>
              </a:rPr>
              <a:t>is an </a:t>
            </a:r>
            <a:r>
              <a:rPr sz="2000" spc="-5" dirty="0">
                <a:latin typeface="Georgia"/>
                <a:cs typeface="Georgia"/>
              </a:rPr>
              <a:t>important aspect of social</a:t>
            </a:r>
            <a:r>
              <a:rPr sz="2000" spc="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stratification.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809" y="2104390"/>
            <a:ext cx="25933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solidFill>
                  <a:srgbClr val="000000"/>
                </a:solidFill>
              </a:rPr>
              <a:t>structural</a:t>
            </a:r>
            <a:r>
              <a:rPr sz="2000" spc="-30" dirty="0">
                <a:solidFill>
                  <a:srgbClr val="000000"/>
                </a:solidFill>
              </a:rPr>
              <a:t> </a:t>
            </a:r>
            <a:r>
              <a:rPr sz="2000" spc="-5" dirty="0">
                <a:solidFill>
                  <a:srgbClr val="000000"/>
                </a:solidFill>
              </a:rPr>
              <a:t>Mobility:</a:t>
            </a:r>
            <a:endParaRPr sz="2000"/>
          </a:p>
        </p:txBody>
      </p:sp>
      <p:sp>
        <p:nvSpPr>
          <p:cNvPr id="3" name="object 3"/>
          <p:cNvSpPr txBox="1"/>
          <p:nvPr/>
        </p:nvSpPr>
        <p:spPr>
          <a:xfrm>
            <a:off x="257809" y="2485390"/>
            <a:ext cx="8120380" cy="412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8960" marR="5080" indent="1016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eorgia"/>
                <a:cs typeface="Georgia"/>
              </a:rPr>
              <a:t>Structural mobility </a:t>
            </a:r>
            <a:r>
              <a:rPr sz="2400" dirty="0">
                <a:latin typeface="Georgia"/>
                <a:cs typeface="Georgia"/>
              </a:rPr>
              <a:t>is a </a:t>
            </a:r>
            <a:r>
              <a:rPr sz="2400" spc="-5" dirty="0">
                <a:latin typeface="Georgia"/>
                <a:cs typeface="Georgia"/>
              </a:rPr>
              <a:t>kind of vertical mobility.  Structural mobility refers to mobility which </a:t>
            </a:r>
            <a:r>
              <a:rPr sz="2400" dirty="0">
                <a:latin typeface="Georgia"/>
                <a:cs typeface="Georgia"/>
              </a:rPr>
              <a:t>is </a:t>
            </a:r>
            <a:r>
              <a:rPr sz="2400" spc="-5" dirty="0">
                <a:latin typeface="Georgia"/>
                <a:cs typeface="Georgia"/>
              </a:rPr>
              <a:t>brought  about by changes </a:t>
            </a:r>
            <a:r>
              <a:rPr sz="2400" dirty="0">
                <a:latin typeface="Georgia"/>
                <a:cs typeface="Georgia"/>
              </a:rPr>
              <a:t>in </a:t>
            </a:r>
            <a:r>
              <a:rPr sz="2400" spc="-5" dirty="0">
                <a:latin typeface="Georgia"/>
                <a:cs typeface="Georgia"/>
              </a:rPr>
              <a:t>stratification hierarchy itself. The  structural mobility refers to </a:t>
            </a:r>
            <a:r>
              <a:rPr sz="2400" spc="5" dirty="0">
                <a:latin typeface="Georgia"/>
                <a:cs typeface="Georgia"/>
              </a:rPr>
              <a:t>“</a:t>
            </a:r>
            <a:r>
              <a:rPr sz="2400" i="1" spc="5" dirty="0">
                <a:latin typeface="Georgia"/>
                <a:cs typeface="Georgia"/>
              </a:rPr>
              <a:t>the </a:t>
            </a:r>
            <a:r>
              <a:rPr sz="2400" i="1" spc="-5" dirty="0">
                <a:latin typeface="Georgia"/>
                <a:cs typeface="Georgia"/>
              </a:rPr>
              <a:t>vertical movement of </a:t>
            </a:r>
            <a:r>
              <a:rPr sz="2400" i="1" dirty="0">
                <a:latin typeface="Georgia"/>
                <a:cs typeface="Georgia"/>
              </a:rPr>
              <a:t>a  </a:t>
            </a:r>
            <a:r>
              <a:rPr sz="2400" i="1" spc="-5" dirty="0">
                <a:latin typeface="Georgia"/>
                <a:cs typeface="Georgia"/>
              </a:rPr>
              <a:t>specific group, class, or occupation relative to others in  </a:t>
            </a:r>
            <a:r>
              <a:rPr sz="2400" i="1" dirty="0">
                <a:latin typeface="Georgia"/>
                <a:cs typeface="Georgia"/>
              </a:rPr>
              <a:t>the </a:t>
            </a:r>
            <a:r>
              <a:rPr sz="2400" i="1" spc="-5" dirty="0">
                <a:latin typeface="Georgia"/>
                <a:cs typeface="Georgia"/>
              </a:rPr>
              <a:t>stratification</a:t>
            </a:r>
            <a:r>
              <a:rPr sz="2400" i="1" spc="-20" dirty="0">
                <a:latin typeface="Georgia"/>
                <a:cs typeface="Georgia"/>
              </a:rPr>
              <a:t> </a:t>
            </a:r>
            <a:r>
              <a:rPr sz="2400" i="1" spc="-5" dirty="0">
                <a:latin typeface="Georgia"/>
                <a:cs typeface="Georgia"/>
              </a:rPr>
              <a:t>system”.</a:t>
            </a:r>
            <a:endParaRPr sz="2400">
              <a:latin typeface="Georgia"/>
              <a:cs typeface="Georgia"/>
            </a:endParaRPr>
          </a:p>
          <a:p>
            <a:pPr marL="568960" marR="43180" indent="-556260">
              <a:lnSpc>
                <a:spcPct val="100000"/>
              </a:lnSpc>
              <a:spcBef>
                <a:spcPts val="600"/>
              </a:spcBef>
            </a:pPr>
            <a:r>
              <a:rPr sz="2400" b="1" spc="-5" dirty="0">
                <a:solidFill>
                  <a:srgbClr val="BF0000"/>
                </a:solidFill>
                <a:latin typeface="Georgia"/>
                <a:cs typeface="Georgia"/>
              </a:rPr>
              <a:t>e.g. </a:t>
            </a:r>
            <a:r>
              <a:rPr sz="2400" spc="-5" dirty="0">
                <a:latin typeface="Georgia"/>
                <a:cs typeface="Georgia"/>
              </a:rPr>
              <a:t>these are the days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computers and information  technology. Hence, computer engineers and technicians  and information technologists receive greater respect  which was previously reserved for scientists and  advocates.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590" y="2741929"/>
            <a:ext cx="496697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Causes </a:t>
            </a:r>
            <a:r>
              <a:rPr spc="-10" dirty="0"/>
              <a:t>of vertical</a:t>
            </a:r>
            <a:r>
              <a:rPr spc="-35" dirty="0"/>
              <a:t> </a:t>
            </a:r>
            <a:r>
              <a:rPr spc="-10" dirty="0"/>
              <a:t>mobility: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590" y="3113785"/>
            <a:ext cx="284480" cy="909319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590" y="4363465"/>
            <a:ext cx="284480" cy="135001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60119" y="3167379"/>
            <a:ext cx="7343775" cy="296672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Georgia"/>
                <a:cs typeface="Georgia"/>
              </a:rPr>
              <a:t>The necessity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filling in emptied or vacant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positions.</a:t>
            </a:r>
            <a:endParaRPr sz="2400">
              <a:latin typeface="Georgia"/>
              <a:cs typeface="Georgia"/>
            </a:endParaRPr>
          </a:p>
          <a:p>
            <a:pPr marL="12700" marR="140335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Georgia"/>
                <a:cs typeface="Georgia"/>
              </a:rPr>
              <a:t>Obtaining eligibility by imitating the Life-styles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the  upper</a:t>
            </a:r>
            <a:r>
              <a:rPr sz="2400" spc="-10" dirty="0">
                <a:latin typeface="Georgia"/>
                <a:cs typeface="Georgia"/>
              </a:rPr>
              <a:t> strata.</a:t>
            </a:r>
            <a:endParaRPr sz="2400">
              <a:latin typeface="Georgia"/>
              <a:cs typeface="Georgia"/>
            </a:endParaRPr>
          </a:p>
          <a:p>
            <a:pPr marL="12700" marR="2085975">
              <a:lnSpc>
                <a:spcPct val="120800"/>
              </a:lnSpc>
            </a:pPr>
            <a:r>
              <a:rPr sz="2400" spc="-5" dirty="0">
                <a:latin typeface="Georgia"/>
                <a:cs typeface="Georgia"/>
              </a:rPr>
              <a:t>To fill </a:t>
            </a:r>
            <a:r>
              <a:rPr sz="2400" dirty="0">
                <a:latin typeface="Georgia"/>
                <a:cs typeface="Georgia"/>
              </a:rPr>
              <a:t>in </a:t>
            </a:r>
            <a:r>
              <a:rPr sz="2400" spc="-5" dirty="0">
                <a:latin typeface="Georgia"/>
                <a:cs typeface="Georgia"/>
              </a:rPr>
              <a:t>the social vacuum created.  Inability to perform the tasks</a:t>
            </a:r>
            <a:r>
              <a:rPr sz="2400" spc="-8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assigned.</a:t>
            </a:r>
            <a:endParaRPr sz="24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600"/>
              </a:spcBef>
            </a:pPr>
            <a:r>
              <a:rPr sz="2400" spc="-5" dirty="0">
                <a:latin typeface="Georgia"/>
                <a:cs typeface="Georgia"/>
              </a:rPr>
              <a:t>Effect of widespread changes </a:t>
            </a:r>
            <a:r>
              <a:rPr sz="2400" dirty="0">
                <a:latin typeface="Georgia"/>
                <a:cs typeface="Georgia"/>
              </a:rPr>
              <a:t>in </a:t>
            </a:r>
            <a:r>
              <a:rPr sz="2400" spc="-5" dirty="0">
                <a:latin typeface="Georgia"/>
                <a:cs typeface="Georgia"/>
              </a:rPr>
              <a:t>the social-cultural and  political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environment.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220" y="1605279"/>
            <a:ext cx="56876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Causes </a:t>
            </a:r>
            <a:r>
              <a:rPr sz="3200" dirty="0"/>
              <a:t>of </a:t>
            </a:r>
            <a:r>
              <a:rPr sz="3200" spc="-5" dirty="0"/>
              <a:t>vertical</a:t>
            </a:r>
            <a:r>
              <a:rPr sz="3200" spc="-45" dirty="0"/>
              <a:t> </a:t>
            </a:r>
            <a:r>
              <a:rPr sz="3200" spc="-5" dirty="0"/>
              <a:t>mobility: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63220" y="2641600"/>
            <a:ext cx="821372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Georgia"/>
                <a:cs typeface="Georgia"/>
              </a:rPr>
              <a:t>Inability </a:t>
            </a:r>
            <a:r>
              <a:rPr sz="2400" b="1" dirty="0">
                <a:latin typeface="Georgia"/>
                <a:cs typeface="Georgia"/>
              </a:rPr>
              <a:t>to </a:t>
            </a:r>
            <a:r>
              <a:rPr sz="2400" b="1" spc="-5" dirty="0">
                <a:latin typeface="Georgia"/>
                <a:cs typeface="Georgia"/>
              </a:rPr>
              <a:t>perform </a:t>
            </a:r>
            <a:r>
              <a:rPr sz="2400" b="1" dirty="0">
                <a:latin typeface="Georgia"/>
                <a:cs typeface="Georgia"/>
              </a:rPr>
              <a:t>the </a:t>
            </a:r>
            <a:r>
              <a:rPr sz="2400" b="1" spc="-5" dirty="0">
                <a:latin typeface="Georgia"/>
                <a:cs typeface="Georgia"/>
              </a:rPr>
              <a:t>tasks</a:t>
            </a:r>
            <a:r>
              <a:rPr sz="2400" b="1" spc="-15" dirty="0">
                <a:latin typeface="Georgia"/>
                <a:cs typeface="Georgia"/>
              </a:rPr>
              <a:t> </a:t>
            </a:r>
            <a:r>
              <a:rPr sz="2400" b="1" spc="-5" dirty="0">
                <a:latin typeface="Georgia"/>
                <a:cs typeface="Georgia"/>
              </a:rPr>
              <a:t>assigned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635000">
              <a:lnSpc>
                <a:spcPct val="100000"/>
              </a:lnSpc>
            </a:pPr>
            <a:r>
              <a:rPr sz="2400" spc="-5" dirty="0">
                <a:latin typeface="Georgia"/>
                <a:cs typeface="Georgia"/>
              </a:rPr>
              <a:t>The unfitness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many individuals to perform the proper  functions relevant to their stratum often causes vertical  mobility.</a:t>
            </a:r>
            <a:endParaRPr sz="2400">
              <a:latin typeface="Georgia"/>
              <a:cs typeface="Georgia"/>
            </a:endParaRPr>
          </a:p>
          <a:p>
            <a:pPr marL="12700" marR="247015">
              <a:lnSpc>
                <a:spcPct val="100000"/>
              </a:lnSpc>
            </a:pPr>
            <a:r>
              <a:rPr sz="2400" dirty="0">
                <a:latin typeface="Georgia"/>
                <a:cs typeface="Georgia"/>
              </a:rPr>
              <a:t>e.g. </a:t>
            </a:r>
            <a:r>
              <a:rPr sz="2400" spc="-5" dirty="0">
                <a:latin typeface="Georgia"/>
                <a:cs typeface="Georgia"/>
              </a:rPr>
              <a:t>physical and mental sickness, accidents, old age, family  problems, such other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factors.</a:t>
            </a:r>
            <a:endParaRPr sz="24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latin typeface="Georgia"/>
                <a:cs typeface="Georgia"/>
              </a:rPr>
              <a:t>Under such circumstances the </a:t>
            </a:r>
            <a:r>
              <a:rPr sz="2400" dirty="0">
                <a:latin typeface="Georgia"/>
                <a:cs typeface="Georgia"/>
              </a:rPr>
              <a:t>need </a:t>
            </a:r>
            <a:r>
              <a:rPr sz="2400" spc="-5" dirty="0">
                <a:latin typeface="Georgia"/>
                <a:cs typeface="Georgia"/>
              </a:rPr>
              <a:t>arises for replacing these  persons with different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ones.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220" y="1605279"/>
            <a:ext cx="56876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Causes </a:t>
            </a:r>
            <a:r>
              <a:rPr sz="3200" dirty="0"/>
              <a:t>of </a:t>
            </a:r>
            <a:r>
              <a:rPr sz="3200" spc="-5" dirty="0"/>
              <a:t>vertical</a:t>
            </a:r>
            <a:r>
              <a:rPr sz="3200" spc="-45" dirty="0"/>
              <a:t> </a:t>
            </a:r>
            <a:r>
              <a:rPr sz="3200" spc="-5" dirty="0"/>
              <a:t>mobility: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63220" y="2641600"/>
            <a:ext cx="827849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8651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Georgia"/>
                <a:cs typeface="Georgia"/>
              </a:rPr>
              <a:t>The </a:t>
            </a:r>
            <a:r>
              <a:rPr sz="2400" b="1" spc="-5" dirty="0">
                <a:latin typeface="Georgia"/>
                <a:cs typeface="Georgia"/>
              </a:rPr>
              <a:t>Necessity of Filling in Emptied </a:t>
            </a:r>
            <a:r>
              <a:rPr sz="2400" b="1" dirty="0">
                <a:latin typeface="Georgia"/>
                <a:cs typeface="Georgia"/>
              </a:rPr>
              <a:t>or </a:t>
            </a:r>
            <a:r>
              <a:rPr sz="2400" b="1" spc="-5" dirty="0">
                <a:latin typeface="Georgia"/>
                <a:cs typeface="Georgia"/>
              </a:rPr>
              <a:t>vacant  positions: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most </a:t>
            </a:r>
            <a:r>
              <a:rPr sz="2400" dirty="0">
                <a:latin typeface="Times New Roman"/>
                <a:cs typeface="Times New Roman"/>
              </a:rPr>
              <a:t>of the societies </a:t>
            </a:r>
            <a:r>
              <a:rPr sz="2400" spc="-5" dirty="0">
                <a:latin typeface="Times New Roman"/>
                <a:cs typeface="Times New Roman"/>
              </a:rPr>
              <a:t>some upper </a:t>
            </a:r>
            <a:r>
              <a:rPr sz="2400" dirty="0">
                <a:latin typeface="Times New Roman"/>
                <a:cs typeface="Times New Roman"/>
              </a:rPr>
              <a:t>positions are filled in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a  </a:t>
            </a:r>
            <a:r>
              <a:rPr sz="2400" spc="-5" dirty="0">
                <a:latin typeface="Times New Roman"/>
                <a:cs typeface="Times New Roman"/>
              </a:rPr>
              <a:t>fixed </a:t>
            </a:r>
            <a:r>
              <a:rPr sz="2400" dirty="0">
                <a:latin typeface="Times New Roman"/>
                <a:cs typeface="Times New Roman"/>
              </a:rPr>
              <a:t>period by </a:t>
            </a:r>
            <a:r>
              <a:rPr sz="2400" spc="-10" dirty="0">
                <a:latin typeface="Times New Roman"/>
                <a:cs typeface="Times New Roman"/>
              </a:rPr>
              <a:t>some </a:t>
            </a:r>
            <a:r>
              <a:rPr sz="2400" spc="-5" dirty="0">
                <a:latin typeface="Times New Roman"/>
                <a:cs typeface="Times New Roman"/>
              </a:rPr>
              <a:t>persons. </a:t>
            </a:r>
            <a:r>
              <a:rPr sz="2400" spc="-10" dirty="0">
                <a:latin typeface="Times New Roman"/>
                <a:cs typeface="Times New Roman"/>
              </a:rPr>
              <a:t>On </a:t>
            </a:r>
            <a:r>
              <a:rPr sz="2400" dirty="0">
                <a:latin typeface="Times New Roman"/>
                <a:cs typeface="Times New Roman"/>
              </a:rPr>
              <a:t>the expiry of their </a:t>
            </a:r>
            <a:r>
              <a:rPr sz="2400" spc="-5" dirty="0">
                <a:latin typeface="Times New Roman"/>
                <a:cs typeface="Times New Roman"/>
              </a:rPr>
              <a:t>term, </a:t>
            </a:r>
            <a:r>
              <a:rPr sz="2400" dirty="0">
                <a:latin typeface="Times New Roman"/>
                <a:cs typeface="Times New Roman"/>
              </a:rPr>
              <a:t>they </a:t>
            </a:r>
            <a:r>
              <a:rPr sz="2400" spc="-5" dirty="0">
                <a:latin typeface="Times New Roman"/>
                <a:cs typeface="Times New Roman"/>
              </a:rPr>
              <a:t>will  </a:t>
            </a:r>
            <a:r>
              <a:rPr sz="2400" dirty="0">
                <a:latin typeface="Times New Roman"/>
                <a:cs typeface="Times New Roman"/>
              </a:rPr>
              <a:t>have to be </a:t>
            </a:r>
            <a:r>
              <a:rPr sz="2400" spc="-5" dirty="0">
                <a:latin typeface="Times New Roman"/>
                <a:cs typeface="Times New Roman"/>
              </a:rPr>
              <a:t>replaced </a:t>
            </a:r>
            <a:r>
              <a:rPr sz="2400" dirty="0">
                <a:latin typeface="Times New Roman"/>
                <a:cs typeface="Times New Roman"/>
              </a:rPr>
              <a:t>by </a:t>
            </a:r>
            <a:r>
              <a:rPr sz="2400" spc="-10" dirty="0">
                <a:latin typeface="Times New Roman"/>
                <a:cs typeface="Times New Roman"/>
              </a:rPr>
              <a:t>some </a:t>
            </a:r>
            <a:r>
              <a:rPr sz="2400" dirty="0">
                <a:latin typeface="Times New Roman"/>
                <a:cs typeface="Times New Roman"/>
              </a:rPr>
              <a:t>new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persons.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220" y="1605279"/>
            <a:ext cx="56876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Causes </a:t>
            </a:r>
            <a:r>
              <a:rPr sz="3200" dirty="0"/>
              <a:t>of </a:t>
            </a:r>
            <a:r>
              <a:rPr sz="3200" spc="-5" dirty="0"/>
              <a:t>vertical</a:t>
            </a:r>
            <a:r>
              <a:rPr sz="3200" spc="-45" dirty="0"/>
              <a:t> </a:t>
            </a:r>
            <a:r>
              <a:rPr sz="3200" spc="-5" dirty="0"/>
              <a:t>mobility: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63220" y="2641600"/>
            <a:ext cx="8316595" cy="221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7470" algn="just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Georgia"/>
                <a:cs typeface="Georgia"/>
              </a:rPr>
              <a:t>Obtaining eligibility by imitating the life-styles of the  upper</a:t>
            </a:r>
            <a:r>
              <a:rPr sz="2400" b="1" spc="-10" dirty="0">
                <a:latin typeface="Georgia"/>
                <a:cs typeface="Georgia"/>
              </a:rPr>
              <a:t> </a:t>
            </a:r>
            <a:r>
              <a:rPr sz="2400" b="1" spc="-5" dirty="0">
                <a:latin typeface="Georgia"/>
                <a:cs typeface="Georgia"/>
              </a:rPr>
              <a:t>strata: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5244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There are various criteria by </a:t>
            </a:r>
            <a:r>
              <a:rPr sz="2400" spc="-5" dirty="0">
                <a:latin typeface="Times New Roman"/>
                <a:cs typeface="Times New Roman"/>
              </a:rPr>
              <a:t>which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social </a:t>
            </a:r>
            <a:r>
              <a:rPr sz="2400" dirty="0">
                <a:latin typeface="Times New Roman"/>
                <a:cs typeface="Times New Roman"/>
              </a:rPr>
              <a:t>status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the people is  </a:t>
            </a:r>
            <a:r>
              <a:rPr sz="2400" spc="-5" dirty="0">
                <a:latin typeface="Times New Roman"/>
                <a:cs typeface="Times New Roman"/>
              </a:rPr>
              <a:t>evaluated. “Life </a:t>
            </a:r>
            <a:r>
              <a:rPr sz="2400" dirty="0">
                <a:latin typeface="Times New Roman"/>
                <a:cs typeface="Times New Roman"/>
              </a:rPr>
              <a:t>Styles” </a:t>
            </a:r>
            <a:r>
              <a:rPr sz="2400" spc="-5" dirty="0">
                <a:latin typeface="Times New Roman"/>
                <a:cs typeface="Times New Roman"/>
              </a:rPr>
              <a:t>represent, </a:t>
            </a:r>
            <a:r>
              <a:rPr sz="2400" dirty="0">
                <a:latin typeface="Times New Roman"/>
                <a:cs typeface="Times New Roman"/>
              </a:rPr>
              <a:t>and people of the </a:t>
            </a:r>
            <a:r>
              <a:rPr sz="2400" spc="-5" dirty="0">
                <a:latin typeface="Times New Roman"/>
                <a:cs typeface="Times New Roman"/>
              </a:rPr>
              <a:t>lower </a:t>
            </a:r>
            <a:r>
              <a:rPr sz="2400" dirty="0">
                <a:latin typeface="Times New Roman"/>
                <a:cs typeface="Times New Roman"/>
              </a:rPr>
              <a:t>strata to  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upper.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3220" y="1605279"/>
            <a:ext cx="568769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Causes </a:t>
            </a:r>
            <a:r>
              <a:rPr sz="3200" dirty="0"/>
              <a:t>of </a:t>
            </a:r>
            <a:r>
              <a:rPr sz="3200" spc="-5" dirty="0"/>
              <a:t>vertical</a:t>
            </a:r>
            <a:r>
              <a:rPr sz="3200" spc="-45" dirty="0"/>
              <a:t> </a:t>
            </a:r>
            <a:r>
              <a:rPr sz="3200" spc="-5" dirty="0"/>
              <a:t>mobility: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63220" y="2641600"/>
            <a:ext cx="833945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0170" algn="just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Georgia"/>
                <a:cs typeface="Georgia"/>
              </a:rPr>
              <a:t>To </a:t>
            </a:r>
            <a:r>
              <a:rPr sz="2400" b="1" spc="-5" dirty="0">
                <a:latin typeface="Georgia"/>
                <a:cs typeface="Georgia"/>
              </a:rPr>
              <a:t>fill in the social vacuum</a:t>
            </a:r>
            <a:r>
              <a:rPr sz="2400" b="1" spc="-25" dirty="0">
                <a:latin typeface="Georgia"/>
                <a:cs typeface="Georgia"/>
              </a:rPr>
              <a:t> </a:t>
            </a:r>
            <a:r>
              <a:rPr sz="2400" b="1" spc="-5" dirty="0">
                <a:latin typeface="Georgia"/>
                <a:cs typeface="Georgia"/>
              </a:rPr>
              <a:t>created:</a:t>
            </a:r>
            <a:endParaRPr sz="2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spc="-5" dirty="0">
                <a:latin typeface="Georgia"/>
                <a:cs typeface="Georgia"/>
              </a:rPr>
              <a:t>Because </a:t>
            </a:r>
            <a:r>
              <a:rPr sz="2400" dirty="0">
                <a:latin typeface="Georgia"/>
                <a:cs typeface="Georgia"/>
              </a:rPr>
              <a:t>of a </a:t>
            </a:r>
            <a:r>
              <a:rPr sz="2400" spc="-5" dirty="0">
                <a:latin typeface="Georgia"/>
                <a:cs typeface="Georgia"/>
              </a:rPr>
              <a:t>lower birth rate within the upper strata, </a:t>
            </a:r>
            <a:r>
              <a:rPr sz="2400" dirty="0">
                <a:latin typeface="Georgia"/>
                <a:cs typeface="Georgia"/>
              </a:rPr>
              <a:t>a </a:t>
            </a:r>
            <a:r>
              <a:rPr sz="2400" spc="-5" dirty="0">
                <a:latin typeface="Georgia"/>
                <a:cs typeface="Georgia"/>
              </a:rPr>
              <a:t>social  vacuum </a:t>
            </a:r>
            <a:r>
              <a:rPr sz="2400" dirty="0">
                <a:latin typeface="Georgia"/>
                <a:cs typeface="Georgia"/>
              </a:rPr>
              <a:t>is </a:t>
            </a:r>
            <a:r>
              <a:rPr sz="2400" spc="-5" dirty="0">
                <a:latin typeface="Georgia"/>
                <a:cs typeface="Georgia"/>
              </a:rPr>
              <a:t>created. This can be filled </a:t>
            </a:r>
            <a:r>
              <a:rPr sz="2400" dirty="0">
                <a:latin typeface="Georgia"/>
                <a:cs typeface="Georgia"/>
              </a:rPr>
              <a:t>in by </a:t>
            </a:r>
            <a:r>
              <a:rPr sz="2400" spc="-5" dirty="0">
                <a:latin typeface="Georgia"/>
                <a:cs typeface="Georgia"/>
              </a:rPr>
              <a:t>the persons  recruited from the lower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layers.</a:t>
            </a:r>
            <a:endParaRPr sz="2400">
              <a:latin typeface="Georgia"/>
              <a:cs typeface="Georgia"/>
            </a:endParaRPr>
          </a:p>
          <a:p>
            <a:pPr marL="12700" marR="5715" algn="just">
              <a:lnSpc>
                <a:spcPct val="100000"/>
              </a:lnSpc>
            </a:pPr>
            <a:r>
              <a:rPr sz="2400" b="1" spc="-5" dirty="0">
                <a:solidFill>
                  <a:srgbClr val="FF0000"/>
                </a:solidFill>
                <a:latin typeface="Georgia"/>
                <a:cs typeface="Georgia"/>
              </a:rPr>
              <a:t>e.g. </a:t>
            </a:r>
            <a:r>
              <a:rPr sz="2400" dirty="0">
                <a:latin typeface="Georgia"/>
                <a:cs typeface="Georgia"/>
              </a:rPr>
              <a:t>if </a:t>
            </a:r>
            <a:r>
              <a:rPr sz="2400" spc="-5" dirty="0">
                <a:latin typeface="Georgia"/>
                <a:cs typeface="Georgia"/>
              </a:rPr>
              <a:t>the owners </a:t>
            </a:r>
            <a:r>
              <a:rPr sz="2400" dirty="0">
                <a:latin typeface="Georgia"/>
                <a:cs typeface="Georgia"/>
              </a:rPr>
              <a:t>or </a:t>
            </a:r>
            <a:r>
              <a:rPr sz="2400" spc="-5" dirty="0">
                <a:latin typeface="Georgia"/>
                <a:cs typeface="Georgia"/>
              </a:rPr>
              <a:t>founder director or general managers </a:t>
            </a:r>
            <a:r>
              <a:rPr sz="2400" dirty="0">
                <a:latin typeface="Georgia"/>
                <a:cs typeface="Georgia"/>
              </a:rPr>
              <a:t>of  </a:t>
            </a:r>
            <a:r>
              <a:rPr sz="2400" spc="-5" dirty="0">
                <a:latin typeface="Georgia"/>
                <a:cs typeface="Georgia"/>
              </a:rPr>
              <a:t>the private companies </a:t>
            </a:r>
            <a:r>
              <a:rPr sz="2400" dirty="0">
                <a:latin typeface="Georgia"/>
                <a:cs typeface="Georgia"/>
              </a:rPr>
              <a:t>or </a:t>
            </a:r>
            <a:r>
              <a:rPr sz="2400" spc="-5" dirty="0">
                <a:latin typeface="Georgia"/>
                <a:cs typeface="Georgia"/>
              </a:rPr>
              <a:t>industries </a:t>
            </a:r>
            <a:r>
              <a:rPr sz="2400" dirty="0">
                <a:latin typeface="Georgia"/>
                <a:cs typeface="Georgia"/>
              </a:rPr>
              <a:t>are </a:t>
            </a:r>
            <a:r>
              <a:rPr sz="2400" spc="-5" dirty="0">
                <a:latin typeface="Georgia"/>
                <a:cs typeface="Georgia"/>
              </a:rPr>
              <a:t>not having children,  or if they are too </a:t>
            </a:r>
            <a:r>
              <a:rPr sz="2400" spc="-10" dirty="0">
                <a:latin typeface="Georgia"/>
                <a:cs typeface="Georgia"/>
              </a:rPr>
              <a:t>young </a:t>
            </a:r>
            <a:r>
              <a:rPr sz="2400" spc="-5" dirty="0">
                <a:latin typeface="Georgia"/>
                <a:cs typeface="Georgia"/>
              </a:rPr>
              <a:t>to assume high offices, then, the  relatively efficient individuals occupying lower positions get </a:t>
            </a:r>
            <a:r>
              <a:rPr sz="2400" dirty="0">
                <a:latin typeface="Georgia"/>
                <a:cs typeface="Georgia"/>
              </a:rPr>
              <a:t>a  </a:t>
            </a:r>
            <a:r>
              <a:rPr sz="2400" spc="-5" dirty="0">
                <a:latin typeface="Georgia"/>
                <a:cs typeface="Georgia"/>
              </a:rPr>
              <a:t>chance to assume high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posts.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Factors </a:t>
            </a:r>
            <a:r>
              <a:rPr spc="-5" dirty="0"/>
              <a:t>that </a:t>
            </a:r>
            <a:r>
              <a:rPr spc="-10" dirty="0"/>
              <a:t>promote social mobility: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57809" y="2507234"/>
            <a:ext cx="327660" cy="3211830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sz="2350" spc="1614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3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2050" spc="134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05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800"/>
              </a:lnSpc>
              <a:spcBef>
                <a:spcPts val="100"/>
              </a:spcBef>
            </a:pPr>
            <a:r>
              <a:rPr spc="-5" dirty="0"/>
              <a:t>individual factor mobility  occupation and economic activities  religious</a:t>
            </a:r>
            <a:r>
              <a:rPr spc="-15" dirty="0"/>
              <a:t> </a:t>
            </a:r>
            <a:r>
              <a:rPr spc="-5" dirty="0"/>
              <a:t>institutions</a:t>
            </a:r>
          </a:p>
          <a:p>
            <a:pPr marL="12700" marR="1097915">
              <a:lnSpc>
                <a:spcPct val="120700"/>
              </a:lnSpc>
              <a:spcBef>
                <a:spcPts val="5"/>
              </a:spcBef>
            </a:pPr>
            <a:r>
              <a:rPr spc="-5" dirty="0"/>
              <a:t>political institutions  family and marriage  Windfall </a:t>
            </a:r>
            <a:r>
              <a:rPr dirty="0"/>
              <a:t>or </a:t>
            </a:r>
            <a:r>
              <a:rPr spc="-5" dirty="0"/>
              <a:t>the luck</a:t>
            </a:r>
            <a:r>
              <a:rPr spc="-80" dirty="0"/>
              <a:t> </a:t>
            </a:r>
            <a:r>
              <a:rPr spc="-5" dirty="0"/>
              <a:t>factor.</a:t>
            </a: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809" y="2029459"/>
            <a:ext cx="8152130" cy="409956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000" b="1" u="heavy" spc="-5" dirty="0">
                <a:solidFill>
                  <a:srgbClr val="006FBF"/>
                </a:solidFill>
                <a:uFill>
                  <a:solidFill>
                    <a:srgbClr val="006FBF"/>
                  </a:solidFill>
                </a:uFill>
                <a:latin typeface="Georgia"/>
                <a:cs typeface="Georgia"/>
              </a:rPr>
              <a:t>Definition:</a:t>
            </a:r>
            <a:endParaRPr sz="2000">
              <a:latin typeface="Georgia"/>
              <a:cs typeface="Georgia"/>
            </a:endParaRPr>
          </a:p>
          <a:p>
            <a:pPr marL="203835">
              <a:lnSpc>
                <a:spcPct val="100000"/>
              </a:lnSpc>
              <a:spcBef>
                <a:spcPts val="260"/>
              </a:spcBef>
            </a:pPr>
            <a:r>
              <a:rPr sz="2000" b="1" spc="-5" dirty="0">
                <a:latin typeface="Georgia"/>
                <a:cs typeface="Georgia"/>
              </a:rPr>
              <a:t>Wallace and</a:t>
            </a:r>
            <a:r>
              <a:rPr sz="2000" b="1" spc="-15" dirty="0">
                <a:latin typeface="Georgia"/>
                <a:cs typeface="Georgia"/>
              </a:rPr>
              <a:t> </a:t>
            </a:r>
            <a:r>
              <a:rPr sz="2000" b="1" spc="-5" dirty="0">
                <a:latin typeface="Georgia"/>
                <a:cs typeface="Georgia"/>
              </a:rPr>
              <a:t>Wallace:</a:t>
            </a:r>
            <a:endParaRPr sz="2000">
              <a:latin typeface="Georgia"/>
              <a:cs typeface="Georgia"/>
            </a:endParaRPr>
          </a:p>
          <a:p>
            <a:pPr marL="285115" marR="10160" indent="-273050">
              <a:lnSpc>
                <a:spcPts val="2160"/>
              </a:lnSpc>
              <a:spcBef>
                <a:spcPts val="530"/>
              </a:spcBef>
            </a:pPr>
            <a:r>
              <a:rPr sz="2000" spc="-5" dirty="0">
                <a:latin typeface="Georgia"/>
                <a:cs typeface="Georgia"/>
              </a:rPr>
              <a:t>“Social mobility refers </a:t>
            </a:r>
            <a:r>
              <a:rPr sz="2000" dirty="0">
                <a:latin typeface="Georgia"/>
                <a:cs typeface="Georgia"/>
              </a:rPr>
              <a:t>to </a:t>
            </a:r>
            <a:r>
              <a:rPr sz="2000" spc="-5" dirty="0">
                <a:latin typeface="Georgia"/>
                <a:cs typeface="Georgia"/>
              </a:rPr>
              <a:t>the movement of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person or person’s from </a:t>
            </a:r>
            <a:r>
              <a:rPr sz="2000" dirty="0">
                <a:latin typeface="Georgia"/>
                <a:cs typeface="Georgia"/>
              </a:rPr>
              <a:t>one  </a:t>
            </a:r>
            <a:r>
              <a:rPr sz="2000" spc="-5" dirty="0">
                <a:latin typeface="Georgia"/>
                <a:cs typeface="Georgia"/>
              </a:rPr>
              <a:t>social status to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another”.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2000" b="1" u="heavy" dirty="0">
                <a:solidFill>
                  <a:srgbClr val="006FBF"/>
                </a:solidFill>
                <a:uFill>
                  <a:solidFill>
                    <a:srgbClr val="006FBF"/>
                  </a:solidFill>
                </a:uFill>
                <a:latin typeface="Georgia"/>
                <a:cs typeface="Georgia"/>
              </a:rPr>
              <a:t>W.P</a:t>
            </a:r>
            <a:r>
              <a:rPr sz="2000" b="1" u="heavy" spc="-20" dirty="0">
                <a:solidFill>
                  <a:srgbClr val="006FBF"/>
                </a:solidFill>
                <a:uFill>
                  <a:solidFill>
                    <a:srgbClr val="006FBF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heavy" spc="-5" dirty="0">
                <a:solidFill>
                  <a:srgbClr val="006FBF"/>
                </a:solidFill>
                <a:uFill>
                  <a:solidFill>
                    <a:srgbClr val="006FBF"/>
                  </a:solidFill>
                </a:uFill>
                <a:latin typeface="Georgia"/>
                <a:cs typeface="Georgia"/>
              </a:rPr>
              <a:t>Scott:</a:t>
            </a:r>
            <a:endParaRPr sz="2000">
              <a:latin typeface="Georgia"/>
              <a:cs typeface="Georgia"/>
            </a:endParaRPr>
          </a:p>
          <a:p>
            <a:pPr marL="285115" marR="236854" indent="-273050">
              <a:lnSpc>
                <a:spcPts val="2160"/>
              </a:lnSpc>
              <a:spcBef>
                <a:spcPts val="530"/>
              </a:spcBef>
            </a:pPr>
            <a:r>
              <a:rPr sz="2000" spc="-5" dirty="0">
                <a:latin typeface="Georgia"/>
                <a:cs typeface="Georgia"/>
              </a:rPr>
              <a:t>“Social mobility refers </a:t>
            </a:r>
            <a:r>
              <a:rPr sz="2000" dirty="0">
                <a:latin typeface="Georgia"/>
                <a:cs typeface="Georgia"/>
              </a:rPr>
              <a:t>to </a:t>
            </a:r>
            <a:r>
              <a:rPr sz="2000" spc="-5" dirty="0">
                <a:latin typeface="Georgia"/>
                <a:cs typeface="Georgia"/>
              </a:rPr>
              <a:t>the movement of </a:t>
            </a:r>
            <a:r>
              <a:rPr sz="2000" dirty="0">
                <a:latin typeface="Georgia"/>
                <a:cs typeface="Georgia"/>
              </a:rPr>
              <a:t>an </a:t>
            </a:r>
            <a:r>
              <a:rPr sz="2000" spc="-5" dirty="0">
                <a:latin typeface="Georgia"/>
                <a:cs typeface="Georgia"/>
              </a:rPr>
              <a:t>individual or group </a:t>
            </a:r>
            <a:r>
              <a:rPr sz="2000" spc="-10" dirty="0">
                <a:latin typeface="Georgia"/>
                <a:cs typeface="Georgia"/>
              </a:rPr>
              <a:t>from  </a:t>
            </a:r>
            <a:r>
              <a:rPr sz="2000" dirty="0">
                <a:latin typeface="Georgia"/>
                <a:cs typeface="Georgia"/>
              </a:rPr>
              <a:t>one </a:t>
            </a:r>
            <a:r>
              <a:rPr sz="2000" spc="-5" dirty="0">
                <a:latin typeface="Georgia"/>
                <a:cs typeface="Georgia"/>
              </a:rPr>
              <a:t>social position, class or social stratum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5" dirty="0">
                <a:latin typeface="Georgia"/>
                <a:cs typeface="Georgia"/>
              </a:rPr>
              <a:t> another”.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2000" b="1" u="heavy" spc="-5" dirty="0">
                <a:solidFill>
                  <a:srgbClr val="006FBF"/>
                </a:solidFill>
                <a:uFill>
                  <a:solidFill>
                    <a:srgbClr val="006FBF"/>
                  </a:solidFill>
                </a:uFill>
                <a:latin typeface="Georgia"/>
                <a:cs typeface="Georgia"/>
              </a:rPr>
              <a:t>Sociology</a:t>
            </a:r>
            <a:r>
              <a:rPr sz="2000" b="1" u="heavy" spc="-10" dirty="0">
                <a:solidFill>
                  <a:srgbClr val="006FBF"/>
                </a:solidFill>
                <a:uFill>
                  <a:solidFill>
                    <a:srgbClr val="006FBF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heavy" spc="-5" dirty="0">
                <a:solidFill>
                  <a:srgbClr val="006FBF"/>
                </a:solidFill>
                <a:uFill>
                  <a:solidFill>
                    <a:srgbClr val="006FBF"/>
                  </a:solidFill>
                </a:uFill>
                <a:latin typeface="Georgia"/>
                <a:cs typeface="Georgia"/>
              </a:rPr>
              <a:t>Dictionary:</a:t>
            </a:r>
            <a:endParaRPr sz="2000">
              <a:latin typeface="Georgia"/>
              <a:cs typeface="Georgia"/>
            </a:endParaRPr>
          </a:p>
          <a:p>
            <a:pPr marL="285115" marR="221615" indent="-273050">
              <a:lnSpc>
                <a:spcPts val="2160"/>
              </a:lnSpc>
              <a:spcBef>
                <a:spcPts val="530"/>
              </a:spcBef>
            </a:pPr>
            <a:r>
              <a:rPr sz="2000" spc="-5" dirty="0">
                <a:latin typeface="Georgia"/>
                <a:cs typeface="Georgia"/>
              </a:rPr>
              <a:t>Thus </a:t>
            </a:r>
            <a:r>
              <a:rPr sz="2000" dirty="0">
                <a:latin typeface="Georgia"/>
                <a:cs typeface="Georgia"/>
              </a:rPr>
              <a:t>it is clear </a:t>
            </a:r>
            <a:r>
              <a:rPr sz="2000" spc="-5" dirty="0">
                <a:latin typeface="Georgia"/>
                <a:cs typeface="Georgia"/>
              </a:rPr>
              <a:t>that social mobility </a:t>
            </a:r>
            <a:r>
              <a:rPr sz="2000" dirty="0">
                <a:latin typeface="Georgia"/>
                <a:cs typeface="Georgia"/>
              </a:rPr>
              <a:t>mean movement </a:t>
            </a:r>
            <a:r>
              <a:rPr sz="2000" spc="-5" dirty="0">
                <a:latin typeface="Georgia"/>
                <a:cs typeface="Georgia"/>
              </a:rPr>
              <a:t>of </a:t>
            </a:r>
            <a:r>
              <a:rPr sz="2000" dirty="0">
                <a:latin typeface="Georgia"/>
                <a:cs typeface="Georgia"/>
              </a:rPr>
              <a:t>an </a:t>
            </a:r>
            <a:r>
              <a:rPr sz="2000" spc="-5" dirty="0">
                <a:latin typeface="Georgia"/>
                <a:cs typeface="Georgia"/>
              </a:rPr>
              <a:t>individual or  group </a:t>
            </a:r>
            <a:r>
              <a:rPr sz="2000" spc="-10" dirty="0">
                <a:latin typeface="Georgia"/>
                <a:cs typeface="Georgia"/>
              </a:rPr>
              <a:t>form </a:t>
            </a:r>
            <a:r>
              <a:rPr sz="2000" dirty="0">
                <a:latin typeface="Georgia"/>
                <a:cs typeface="Georgia"/>
              </a:rPr>
              <a:t>one </a:t>
            </a:r>
            <a:r>
              <a:rPr sz="2000" spc="-5" dirty="0">
                <a:latin typeface="Georgia"/>
                <a:cs typeface="Georgia"/>
              </a:rPr>
              <a:t>social position or status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another.</a:t>
            </a:r>
            <a:endParaRPr sz="2000">
              <a:latin typeface="Georgia"/>
              <a:cs typeface="Georgia"/>
            </a:endParaRPr>
          </a:p>
          <a:p>
            <a:pPr marL="285115" marR="5080" indent="-273050">
              <a:lnSpc>
                <a:spcPts val="2160"/>
              </a:lnSpc>
              <a:spcBef>
                <a:spcPts val="500"/>
              </a:spcBef>
            </a:pPr>
            <a:r>
              <a:rPr sz="2000" b="1" spc="-5" dirty="0">
                <a:solidFill>
                  <a:srgbClr val="FF0000"/>
                </a:solidFill>
                <a:latin typeface="Georgia"/>
                <a:cs typeface="Georgia"/>
              </a:rPr>
              <a:t>e.g. </a:t>
            </a:r>
            <a:r>
              <a:rPr sz="2000" spc="-5" dirty="0">
                <a:latin typeface="Georgia"/>
                <a:cs typeface="Georgia"/>
              </a:rPr>
              <a:t>Poor people may become rich, </a:t>
            </a:r>
            <a:r>
              <a:rPr sz="2000" dirty="0">
                <a:latin typeface="Georgia"/>
                <a:cs typeface="Georgia"/>
              </a:rPr>
              <a:t>the bank </a:t>
            </a:r>
            <a:r>
              <a:rPr sz="2000" spc="-5" dirty="0">
                <a:latin typeface="Georgia"/>
                <a:cs typeface="Georgia"/>
              </a:rPr>
              <a:t>peon may </a:t>
            </a:r>
            <a:r>
              <a:rPr sz="2000" dirty="0">
                <a:latin typeface="Georgia"/>
                <a:cs typeface="Georgia"/>
              </a:rPr>
              <a:t>become bank  </a:t>
            </a:r>
            <a:r>
              <a:rPr sz="2000" spc="-5" dirty="0">
                <a:latin typeface="Georgia"/>
                <a:cs typeface="Georgia"/>
              </a:rPr>
              <a:t>officers, farmers </a:t>
            </a:r>
            <a:r>
              <a:rPr sz="2000" dirty="0">
                <a:latin typeface="Georgia"/>
                <a:cs typeface="Georgia"/>
              </a:rPr>
              <a:t>may </a:t>
            </a:r>
            <a:r>
              <a:rPr sz="2000" spc="-5" dirty="0">
                <a:latin typeface="Georgia"/>
                <a:cs typeface="Georgia"/>
              </a:rPr>
              <a:t>become ministers, and </a:t>
            </a:r>
            <a:r>
              <a:rPr sz="2000" dirty="0">
                <a:latin typeface="Georgia"/>
                <a:cs typeface="Georgia"/>
              </a:rPr>
              <a:t>a petty </a:t>
            </a:r>
            <a:r>
              <a:rPr sz="2000" spc="-5" dirty="0">
                <a:latin typeface="Georgia"/>
                <a:cs typeface="Georgia"/>
              </a:rPr>
              <a:t>businessman may  become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bankrupt and so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on.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809" y="1673859"/>
            <a:ext cx="45599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Individual </a:t>
            </a:r>
            <a:r>
              <a:rPr sz="24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&amp; </a:t>
            </a:r>
            <a:r>
              <a:rPr sz="24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Group</a:t>
            </a:r>
            <a:r>
              <a:rPr sz="2400" u="heavy" spc="-8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24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Mobility: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86079" y="2656840"/>
            <a:ext cx="8069580" cy="35560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56845" marR="14604" indent="2540" algn="just">
              <a:lnSpc>
                <a:spcPct val="79900"/>
              </a:lnSpc>
              <a:spcBef>
                <a:spcPts val="675"/>
              </a:spcBef>
            </a:pPr>
            <a:r>
              <a:rPr sz="2400" spc="-5" dirty="0">
                <a:latin typeface="Georgia"/>
                <a:cs typeface="Georgia"/>
              </a:rPr>
              <a:t>Mobility can take place at the individuals </a:t>
            </a:r>
            <a:r>
              <a:rPr sz="2400" dirty="0">
                <a:latin typeface="Georgia"/>
                <a:cs typeface="Georgia"/>
              </a:rPr>
              <a:t>as </a:t>
            </a:r>
            <a:r>
              <a:rPr sz="2400" spc="-5" dirty="0">
                <a:latin typeface="Georgia"/>
                <a:cs typeface="Georgia"/>
              </a:rPr>
              <a:t>well </a:t>
            </a:r>
            <a:r>
              <a:rPr sz="2400" dirty="0">
                <a:latin typeface="Georgia"/>
                <a:cs typeface="Georgia"/>
              </a:rPr>
              <a:t>as </a:t>
            </a:r>
            <a:r>
              <a:rPr sz="2400" spc="-5" dirty="0">
                <a:latin typeface="Georgia"/>
                <a:cs typeface="Georgia"/>
              </a:rPr>
              <a:t>group  level. It may take place at the level </a:t>
            </a:r>
            <a:r>
              <a:rPr sz="2400" dirty="0">
                <a:latin typeface="Georgia"/>
                <a:cs typeface="Georgia"/>
              </a:rPr>
              <a:t>of </a:t>
            </a:r>
            <a:r>
              <a:rPr sz="2400" spc="-5" dirty="0">
                <a:latin typeface="Georgia"/>
                <a:cs typeface="Georgia"/>
              </a:rPr>
              <a:t>individuals, groups,  societies.</a:t>
            </a:r>
            <a:endParaRPr sz="24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b="1" spc="-5" dirty="0">
                <a:latin typeface="Georgia"/>
                <a:cs typeface="Georgia"/>
              </a:rPr>
              <a:t>Individual</a:t>
            </a:r>
            <a:r>
              <a:rPr sz="2000" b="1" spc="-15" dirty="0">
                <a:latin typeface="Georgia"/>
                <a:cs typeface="Georgia"/>
              </a:rPr>
              <a:t> </a:t>
            </a:r>
            <a:r>
              <a:rPr sz="2000" b="1" spc="-5" dirty="0">
                <a:latin typeface="Georgia"/>
                <a:cs typeface="Georgia"/>
              </a:rPr>
              <a:t>Mobility:</a:t>
            </a:r>
            <a:endParaRPr sz="2000">
              <a:latin typeface="Georgia"/>
              <a:cs typeface="Georgia"/>
            </a:endParaRPr>
          </a:p>
          <a:p>
            <a:pPr marL="156845" marR="5080" indent="-10160">
              <a:lnSpc>
                <a:spcPct val="79900"/>
              </a:lnSpc>
              <a:spcBef>
                <a:spcPts val="600"/>
              </a:spcBef>
            </a:pPr>
            <a:r>
              <a:rPr sz="2400" spc="-5" dirty="0">
                <a:solidFill>
                  <a:srgbClr val="BF0000"/>
                </a:solidFill>
                <a:latin typeface="Georgia"/>
                <a:cs typeface="Georgia"/>
              </a:rPr>
              <a:t>When individuals get into seats of political position. </a:t>
            </a:r>
            <a:r>
              <a:rPr sz="2400" spc="-5" dirty="0">
                <a:latin typeface="Georgia"/>
                <a:cs typeface="Georgia"/>
              </a:rPr>
              <a:t>They  are said to have achieved individual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mobility.</a:t>
            </a:r>
            <a:endParaRPr sz="2400">
              <a:latin typeface="Georgia"/>
              <a:cs typeface="Georgia"/>
            </a:endParaRPr>
          </a:p>
          <a:p>
            <a:pPr marL="39370">
              <a:lnSpc>
                <a:spcPct val="100000"/>
              </a:lnSpc>
              <a:spcBef>
                <a:spcPts val="20"/>
              </a:spcBef>
            </a:pPr>
            <a:r>
              <a:rPr sz="2400" b="1" spc="-5" dirty="0">
                <a:latin typeface="Georgia"/>
                <a:cs typeface="Georgia"/>
              </a:rPr>
              <a:t>Group</a:t>
            </a:r>
            <a:r>
              <a:rPr sz="2400" b="1" spc="-15" dirty="0">
                <a:latin typeface="Georgia"/>
                <a:cs typeface="Georgia"/>
              </a:rPr>
              <a:t> </a:t>
            </a:r>
            <a:r>
              <a:rPr sz="2400" b="1" spc="-5" dirty="0">
                <a:latin typeface="Georgia"/>
                <a:cs typeface="Georgia"/>
              </a:rPr>
              <a:t>Mobility:</a:t>
            </a:r>
            <a:endParaRPr sz="2400">
              <a:latin typeface="Georgia"/>
              <a:cs typeface="Georgia"/>
            </a:endParaRPr>
          </a:p>
          <a:p>
            <a:pPr marL="156845" marR="10795" indent="368300" algn="just">
              <a:lnSpc>
                <a:spcPct val="79900"/>
              </a:lnSpc>
              <a:spcBef>
                <a:spcPts val="600"/>
              </a:spcBef>
            </a:pPr>
            <a:r>
              <a:rPr sz="2400" dirty="0">
                <a:latin typeface="Georgia"/>
                <a:cs typeface="Georgia"/>
              </a:rPr>
              <a:t>Like </a:t>
            </a:r>
            <a:r>
              <a:rPr sz="2400" spc="-5" dirty="0">
                <a:latin typeface="Georgia"/>
                <a:cs typeface="Georgia"/>
              </a:rPr>
              <a:t>individuals even groups </a:t>
            </a:r>
            <a:r>
              <a:rPr sz="2400" spc="-10" dirty="0">
                <a:latin typeface="Georgia"/>
                <a:cs typeface="Georgia"/>
              </a:rPr>
              <a:t>also </a:t>
            </a:r>
            <a:r>
              <a:rPr sz="2400" spc="-5" dirty="0">
                <a:latin typeface="Georgia"/>
                <a:cs typeface="Georgia"/>
              </a:rPr>
              <a:t>attain high social  mobility. </a:t>
            </a:r>
            <a:r>
              <a:rPr sz="2400" spc="-5" dirty="0">
                <a:solidFill>
                  <a:srgbClr val="BF0000"/>
                </a:solidFill>
                <a:latin typeface="Georgia"/>
                <a:cs typeface="Georgia"/>
              </a:rPr>
              <a:t>The Jews as </a:t>
            </a:r>
            <a:r>
              <a:rPr sz="2400" dirty="0">
                <a:solidFill>
                  <a:srgbClr val="BF0000"/>
                </a:solidFill>
                <a:latin typeface="Georgia"/>
                <a:cs typeface="Georgia"/>
              </a:rPr>
              <a:t>a </a:t>
            </a:r>
            <a:r>
              <a:rPr sz="2400" spc="-5" dirty="0">
                <a:solidFill>
                  <a:srgbClr val="BF0000"/>
                </a:solidFill>
                <a:latin typeface="Georgia"/>
                <a:cs typeface="Georgia"/>
              </a:rPr>
              <a:t>community </a:t>
            </a:r>
            <a:r>
              <a:rPr sz="2400" dirty="0">
                <a:solidFill>
                  <a:srgbClr val="BF0000"/>
                </a:solidFill>
                <a:latin typeface="Georgia"/>
                <a:cs typeface="Georgia"/>
              </a:rPr>
              <a:t>in </a:t>
            </a:r>
            <a:r>
              <a:rPr sz="2400" spc="-5" dirty="0">
                <a:solidFill>
                  <a:srgbClr val="BF0000"/>
                </a:solidFill>
                <a:latin typeface="Georgia"/>
                <a:cs typeface="Georgia"/>
              </a:rPr>
              <a:t>America and Parsis  as </a:t>
            </a:r>
            <a:r>
              <a:rPr sz="2400" dirty="0">
                <a:solidFill>
                  <a:srgbClr val="BF0000"/>
                </a:solidFill>
                <a:latin typeface="Georgia"/>
                <a:cs typeface="Georgia"/>
              </a:rPr>
              <a:t>a </a:t>
            </a:r>
            <a:r>
              <a:rPr sz="2400" spc="-5" dirty="0">
                <a:solidFill>
                  <a:srgbClr val="BF0000"/>
                </a:solidFill>
                <a:latin typeface="Georgia"/>
                <a:cs typeface="Georgia"/>
              </a:rPr>
              <a:t>group </a:t>
            </a:r>
            <a:r>
              <a:rPr sz="2400" dirty="0">
                <a:solidFill>
                  <a:srgbClr val="BF0000"/>
                </a:solidFill>
                <a:latin typeface="Georgia"/>
                <a:cs typeface="Georgia"/>
              </a:rPr>
              <a:t>in </a:t>
            </a:r>
            <a:r>
              <a:rPr sz="2400" spc="-5" dirty="0">
                <a:solidFill>
                  <a:srgbClr val="BF0000"/>
                </a:solidFill>
                <a:latin typeface="Georgia"/>
                <a:cs typeface="Georgia"/>
              </a:rPr>
              <a:t>India. </a:t>
            </a:r>
            <a:r>
              <a:rPr sz="2400" spc="-5" dirty="0">
                <a:latin typeface="Georgia"/>
                <a:cs typeface="Georgia"/>
              </a:rPr>
              <a:t>e.g. have been able to attain </a:t>
            </a:r>
            <a:r>
              <a:rPr sz="2400" dirty="0">
                <a:latin typeface="Georgia"/>
                <a:cs typeface="Georgia"/>
              </a:rPr>
              <a:t>a  </a:t>
            </a:r>
            <a:r>
              <a:rPr sz="2400" spc="-5" dirty="0">
                <a:latin typeface="Georgia"/>
                <a:cs typeface="Georgia"/>
              </a:rPr>
              <a:t>relatively high position in their respective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societies.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590" y="2606040"/>
            <a:ext cx="8196580" cy="351790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Types </a:t>
            </a:r>
            <a:r>
              <a:rPr sz="2000" b="1" u="heavy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social</a:t>
            </a:r>
            <a:r>
              <a:rPr sz="2000" b="1" u="heavy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mobility: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Georgia"/>
                <a:cs typeface="Georgia"/>
              </a:rPr>
              <a:t>Sorokin has distinguished </a:t>
            </a:r>
            <a:r>
              <a:rPr sz="2000" dirty="0">
                <a:latin typeface="Georgia"/>
                <a:cs typeface="Georgia"/>
              </a:rPr>
              <a:t>between </a:t>
            </a:r>
            <a:r>
              <a:rPr sz="2000" spc="-5" dirty="0">
                <a:latin typeface="Georgia"/>
                <a:cs typeface="Georgia"/>
              </a:rPr>
              <a:t>two types of social mobility</a:t>
            </a:r>
            <a:r>
              <a:rPr sz="2000" spc="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mainly</a:t>
            </a:r>
            <a:endParaRPr sz="2000">
              <a:latin typeface="Georgia"/>
              <a:cs typeface="Georgia"/>
            </a:endParaRPr>
          </a:p>
          <a:p>
            <a:pPr marL="73025" marR="754380" indent="67310">
              <a:lnSpc>
                <a:spcPct val="120800"/>
              </a:lnSpc>
            </a:pPr>
            <a:r>
              <a:rPr sz="2000" b="1" i="1" spc="-5" dirty="0">
                <a:solidFill>
                  <a:srgbClr val="BF0000"/>
                </a:solidFill>
                <a:latin typeface="Georgia"/>
                <a:cs typeface="Georgia"/>
              </a:rPr>
              <a:t>i. vertical social mobility. </a:t>
            </a:r>
            <a:r>
              <a:rPr sz="2000" dirty="0">
                <a:solidFill>
                  <a:srgbClr val="BF0000"/>
                </a:solidFill>
                <a:latin typeface="Georgia"/>
                <a:cs typeface="Georgia"/>
              </a:rPr>
              <a:t>ii. </a:t>
            </a:r>
            <a:r>
              <a:rPr sz="2000" b="1" i="1" spc="-5" dirty="0">
                <a:solidFill>
                  <a:srgbClr val="BF0000"/>
                </a:solidFill>
                <a:latin typeface="Georgia"/>
                <a:cs typeface="Georgia"/>
              </a:rPr>
              <a:t>Horizontal social </a:t>
            </a:r>
            <a:r>
              <a:rPr sz="2000" b="1" i="1" dirty="0">
                <a:solidFill>
                  <a:srgbClr val="BF0000"/>
                </a:solidFill>
                <a:latin typeface="Georgia"/>
                <a:cs typeface="Georgia"/>
              </a:rPr>
              <a:t>mobility</a:t>
            </a:r>
            <a:r>
              <a:rPr sz="2000" dirty="0">
                <a:solidFill>
                  <a:srgbClr val="BF0000"/>
                </a:solidFill>
                <a:latin typeface="Georgia"/>
                <a:cs typeface="Georgia"/>
              </a:rPr>
              <a:t>. 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This typology </a:t>
            </a:r>
            <a:r>
              <a:rPr sz="2000" dirty="0">
                <a:latin typeface="Georgia"/>
                <a:cs typeface="Georgia"/>
              </a:rPr>
              <a:t>is </a:t>
            </a:r>
            <a:r>
              <a:rPr sz="2000" spc="-5" dirty="0">
                <a:latin typeface="Georgia"/>
                <a:cs typeface="Georgia"/>
              </a:rPr>
              <a:t>normally followed by the other sociologist</a:t>
            </a:r>
            <a:r>
              <a:rPr sz="2000" spc="35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also.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Vertical social</a:t>
            </a:r>
            <a:r>
              <a:rPr sz="2000" b="1" u="heavy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mobility:</a:t>
            </a:r>
            <a:endParaRPr sz="2000">
              <a:latin typeface="Georgia"/>
              <a:cs typeface="Georgia"/>
            </a:endParaRPr>
          </a:p>
          <a:p>
            <a:pPr marL="285750" marR="5080" indent="-27305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Georgia"/>
                <a:cs typeface="Georgia"/>
              </a:rPr>
              <a:t>Vertical social mobility refers </a:t>
            </a:r>
            <a:r>
              <a:rPr sz="2000" dirty="0">
                <a:latin typeface="Georgia"/>
                <a:cs typeface="Georgia"/>
              </a:rPr>
              <a:t>to </a:t>
            </a:r>
            <a:r>
              <a:rPr sz="2000" spc="-5" dirty="0">
                <a:latin typeface="Georgia"/>
                <a:cs typeface="Georgia"/>
              </a:rPr>
              <a:t>the movement of </a:t>
            </a:r>
            <a:r>
              <a:rPr sz="2000" dirty="0">
                <a:latin typeface="Georgia"/>
                <a:cs typeface="Georgia"/>
              </a:rPr>
              <a:t>an </a:t>
            </a:r>
            <a:r>
              <a:rPr sz="2000" spc="-5" dirty="0">
                <a:latin typeface="Georgia"/>
                <a:cs typeface="Georgia"/>
              </a:rPr>
              <a:t>individual or people  or groups from one status to another. </a:t>
            </a:r>
            <a:r>
              <a:rPr sz="2000" dirty="0">
                <a:latin typeface="Georgia"/>
                <a:cs typeface="Georgia"/>
              </a:rPr>
              <a:t>it involves </a:t>
            </a:r>
            <a:r>
              <a:rPr sz="2000" spc="-5" dirty="0">
                <a:latin typeface="Georgia"/>
                <a:cs typeface="Georgia"/>
              </a:rPr>
              <a:t>change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class,  occupations or power positions. </a:t>
            </a:r>
            <a:r>
              <a:rPr sz="2000" b="1" spc="-5" dirty="0">
                <a:solidFill>
                  <a:srgbClr val="BF0000"/>
                </a:solidFill>
                <a:latin typeface="Georgia"/>
                <a:cs typeface="Georgia"/>
              </a:rPr>
              <a:t>e.g. </a:t>
            </a:r>
            <a:r>
              <a:rPr sz="2000" spc="-5" dirty="0">
                <a:latin typeface="Georgia"/>
                <a:cs typeface="Georgia"/>
              </a:rPr>
              <a:t>movement from poor class </a:t>
            </a:r>
            <a:r>
              <a:rPr sz="2000" dirty="0">
                <a:latin typeface="Georgia"/>
                <a:cs typeface="Georgia"/>
              </a:rPr>
              <a:t>to  </a:t>
            </a:r>
            <a:r>
              <a:rPr sz="2000" spc="-5" dirty="0">
                <a:latin typeface="Georgia"/>
                <a:cs typeface="Georgia"/>
              </a:rPr>
              <a:t>middle class. From occupation laborer </a:t>
            </a:r>
            <a:r>
              <a:rPr sz="2000" dirty="0">
                <a:latin typeface="Georgia"/>
                <a:cs typeface="Georgia"/>
              </a:rPr>
              <a:t>to the bank</a:t>
            </a:r>
            <a:r>
              <a:rPr sz="2000" spc="-1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clerk.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14750" y="4142740"/>
            <a:ext cx="500380" cy="572770"/>
          </a:xfrm>
          <a:custGeom>
            <a:avLst/>
            <a:gdLst/>
            <a:ahLst/>
            <a:cxnLst/>
            <a:rect l="l" t="t" r="r" b="b"/>
            <a:pathLst>
              <a:path w="500379" h="572770">
                <a:moveTo>
                  <a:pt x="374650" y="250190"/>
                </a:moveTo>
                <a:lnTo>
                  <a:pt x="124460" y="250190"/>
                </a:lnTo>
                <a:lnTo>
                  <a:pt x="124460" y="572770"/>
                </a:lnTo>
                <a:lnTo>
                  <a:pt x="374650" y="572770"/>
                </a:lnTo>
                <a:lnTo>
                  <a:pt x="374650" y="250190"/>
                </a:lnTo>
                <a:close/>
              </a:path>
              <a:path w="500379" h="572770">
                <a:moveTo>
                  <a:pt x="250189" y="0"/>
                </a:moveTo>
                <a:lnTo>
                  <a:pt x="0" y="250190"/>
                </a:lnTo>
                <a:lnTo>
                  <a:pt x="500379" y="250190"/>
                </a:lnTo>
                <a:lnTo>
                  <a:pt x="250189" y="0"/>
                </a:lnTo>
                <a:close/>
              </a:path>
            </a:pathLst>
          </a:custGeom>
          <a:solidFill>
            <a:srgbClr val="0FCE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39209" y="470407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39209" y="468122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39209" y="465962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39209" y="463677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839209" y="461517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39209" y="459232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39209" y="4570729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-5714" y="5080"/>
                </a:moveTo>
                <a:lnTo>
                  <a:pt x="5714" y="5080"/>
                </a:lnTo>
              </a:path>
            </a:pathLst>
          </a:custGeom>
          <a:ln w="1015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39209" y="454787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39209" y="452500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39209" y="450342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39209" y="448055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39209" y="4458970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-5714" y="5079"/>
                </a:moveTo>
                <a:lnTo>
                  <a:pt x="5714" y="5079"/>
                </a:lnTo>
              </a:path>
            </a:pathLst>
          </a:custGeom>
          <a:ln w="1016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39209" y="443610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39209" y="4414520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-5714" y="5079"/>
                </a:moveTo>
                <a:lnTo>
                  <a:pt x="5714" y="5079"/>
                </a:lnTo>
              </a:path>
            </a:pathLst>
          </a:custGeom>
          <a:ln w="1016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37940" y="4392929"/>
            <a:ext cx="1270" cy="10160"/>
          </a:xfrm>
          <a:custGeom>
            <a:avLst/>
            <a:gdLst/>
            <a:ahLst/>
            <a:cxnLst/>
            <a:rect l="l" t="t" r="r" b="b"/>
            <a:pathLst>
              <a:path w="1270" h="10160">
                <a:moveTo>
                  <a:pt x="1270" y="10160"/>
                </a:moveTo>
                <a:lnTo>
                  <a:pt x="1270" y="0"/>
                </a:lnTo>
                <a:lnTo>
                  <a:pt x="0" y="0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15079" y="43929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93490" y="4392929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70629" y="43929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47770" y="43929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26179" y="43929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14750" y="438530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19"/>
                </a:moveTo>
                <a:lnTo>
                  <a:pt x="0" y="7619"/>
                </a:ln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29990" y="437007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19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745229" y="4354829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20">
                <a:moveTo>
                  <a:pt x="0" y="7620"/>
                </a:moveTo>
                <a:lnTo>
                  <a:pt x="889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761740" y="43383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19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76979" y="4323079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20">
                <a:moveTo>
                  <a:pt x="0" y="7620"/>
                </a:moveTo>
                <a:lnTo>
                  <a:pt x="889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93490" y="4306570"/>
            <a:ext cx="7620" cy="8890"/>
          </a:xfrm>
          <a:custGeom>
            <a:avLst/>
            <a:gdLst/>
            <a:ahLst/>
            <a:cxnLst/>
            <a:rect l="l" t="t" r="r" b="b"/>
            <a:pathLst>
              <a:path w="7620" h="8889">
                <a:moveTo>
                  <a:pt x="0" y="8889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808729" y="42913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20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825240" y="4274820"/>
            <a:ext cx="7620" cy="8890"/>
          </a:xfrm>
          <a:custGeom>
            <a:avLst/>
            <a:gdLst/>
            <a:ahLst/>
            <a:cxnLst/>
            <a:rect l="l" t="t" r="r" b="b"/>
            <a:pathLst>
              <a:path w="7620" h="8889">
                <a:moveTo>
                  <a:pt x="0" y="8889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840479" y="425957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20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855720" y="4243070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0" y="8889"/>
                </a:moveTo>
                <a:lnTo>
                  <a:pt x="8889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872229" y="42278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20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887470" y="421259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20"/>
                </a:moveTo>
                <a:lnTo>
                  <a:pt x="7619" y="0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03979" y="4196079"/>
            <a:ext cx="7620" cy="8890"/>
          </a:xfrm>
          <a:custGeom>
            <a:avLst/>
            <a:gdLst/>
            <a:ahLst/>
            <a:cxnLst/>
            <a:rect l="l" t="t" r="r" b="b"/>
            <a:pathLst>
              <a:path w="7620" h="8889">
                <a:moveTo>
                  <a:pt x="0" y="8890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919220" y="418084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20"/>
                </a:moveTo>
                <a:lnTo>
                  <a:pt x="7619" y="0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35729" y="4164329"/>
            <a:ext cx="7620" cy="8890"/>
          </a:xfrm>
          <a:custGeom>
            <a:avLst/>
            <a:gdLst/>
            <a:ahLst/>
            <a:cxnLst/>
            <a:rect l="l" t="t" r="r" b="b"/>
            <a:pathLst>
              <a:path w="7620" h="8889">
                <a:moveTo>
                  <a:pt x="0" y="8890"/>
                </a:moveTo>
                <a:lnTo>
                  <a:pt x="762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50970" y="414909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7620"/>
                </a:moveTo>
                <a:lnTo>
                  <a:pt x="7619" y="0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66209" y="4145279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20">
                <a:moveTo>
                  <a:pt x="0" y="0"/>
                </a:moveTo>
                <a:lnTo>
                  <a:pt x="8889" y="762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982720" y="416179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20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997959" y="41770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2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014470" y="419227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1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029709" y="420877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2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46220" y="42240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1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061459" y="42405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2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077970" y="425577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1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093209" y="4271009"/>
            <a:ext cx="7620" cy="8890"/>
          </a:xfrm>
          <a:custGeom>
            <a:avLst/>
            <a:gdLst/>
            <a:ahLst/>
            <a:cxnLst/>
            <a:rect l="l" t="t" r="r" b="b"/>
            <a:pathLst>
              <a:path w="7620" h="8889">
                <a:moveTo>
                  <a:pt x="0" y="0"/>
                </a:moveTo>
                <a:lnTo>
                  <a:pt x="7619" y="888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108450" y="42875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20" y="761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124959" y="430275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1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140200" y="431927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20" y="761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156709" y="433450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19" y="761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171950" y="43510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0" y="0"/>
                </a:moveTo>
                <a:lnTo>
                  <a:pt x="7620" y="761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188459" y="4366259"/>
            <a:ext cx="635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0" y="0"/>
                </a:moveTo>
                <a:lnTo>
                  <a:pt x="6350" y="7619"/>
                </a:lnTo>
              </a:path>
            </a:pathLst>
          </a:custGeom>
          <a:ln w="1142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203700" y="4381500"/>
            <a:ext cx="7620" cy="8890"/>
          </a:xfrm>
          <a:custGeom>
            <a:avLst/>
            <a:gdLst/>
            <a:ahLst/>
            <a:cxnLst/>
            <a:rect l="l" t="t" r="r" b="b"/>
            <a:pathLst>
              <a:path w="7620" h="8889">
                <a:moveTo>
                  <a:pt x="0" y="0"/>
                </a:moveTo>
                <a:lnTo>
                  <a:pt x="7620" y="8889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197350" y="43929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175759" y="4392929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152900" y="43929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130040" y="43929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108450" y="439292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89400" y="4392929"/>
            <a:ext cx="7620" cy="3810"/>
          </a:xfrm>
          <a:custGeom>
            <a:avLst/>
            <a:gdLst/>
            <a:ahLst/>
            <a:cxnLst/>
            <a:rect l="l" t="t" r="r" b="b"/>
            <a:pathLst>
              <a:path w="7620" h="3810">
                <a:moveTo>
                  <a:pt x="7620" y="0"/>
                </a:moveTo>
                <a:lnTo>
                  <a:pt x="0" y="0"/>
                </a:lnTo>
                <a:lnTo>
                  <a:pt x="0" y="381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89400" y="440817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089400" y="4431029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-5714" y="5080"/>
                </a:moveTo>
                <a:lnTo>
                  <a:pt x="5714" y="5080"/>
                </a:lnTo>
              </a:path>
            </a:pathLst>
          </a:custGeom>
          <a:ln w="10159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089400" y="445262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089400" y="447547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089400" y="449707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089400" y="451992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089400" y="454152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089400" y="456437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089400" y="4587240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-5714" y="5080"/>
                </a:moveTo>
                <a:lnTo>
                  <a:pt x="5714" y="5080"/>
                </a:lnTo>
              </a:path>
            </a:pathLst>
          </a:custGeom>
          <a:ln w="1016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089400" y="460882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89400" y="463169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089400" y="465327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089400" y="4676140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089400" y="4697729"/>
            <a:ext cx="0" cy="11430"/>
          </a:xfrm>
          <a:custGeom>
            <a:avLst/>
            <a:gdLst/>
            <a:ahLst/>
            <a:cxnLst/>
            <a:rect l="l" t="t" r="r" b="b"/>
            <a:pathLst>
              <a:path h="11429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072890" y="471550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051300" y="4715509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028440" y="471550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005579" y="471550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983990" y="471550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961129" y="471550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939540" y="4715509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916679" y="471550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895090" y="4715509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872229" y="471550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849370" y="4715509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897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809" y="2608579"/>
            <a:ext cx="8347709" cy="3571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Horizontal social</a:t>
            </a:r>
            <a:r>
              <a:rPr sz="2000" b="1" u="heavy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mobility:</a:t>
            </a:r>
            <a:endParaRPr sz="2000">
              <a:latin typeface="Georgia"/>
              <a:cs typeface="Georgia"/>
            </a:endParaRPr>
          </a:p>
          <a:p>
            <a:pPr marL="527050" marR="212725" indent="-514350" algn="just">
              <a:lnSpc>
                <a:spcPct val="80000"/>
              </a:lnSpc>
              <a:spcBef>
                <a:spcPts val="500"/>
              </a:spcBef>
            </a:pPr>
            <a:r>
              <a:rPr sz="2000" spc="-5" dirty="0">
                <a:latin typeface="Georgia"/>
                <a:cs typeface="Georgia"/>
              </a:rPr>
              <a:t>Horizontal mobility </a:t>
            </a:r>
            <a:r>
              <a:rPr sz="2000" dirty="0">
                <a:latin typeface="Georgia"/>
                <a:cs typeface="Georgia"/>
              </a:rPr>
              <a:t>is </a:t>
            </a:r>
            <a:r>
              <a:rPr sz="2000" spc="-5" dirty="0">
                <a:latin typeface="Georgia"/>
                <a:cs typeface="Georgia"/>
              </a:rPr>
              <a:t>change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position without </a:t>
            </a:r>
            <a:r>
              <a:rPr sz="200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change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status. It  indicates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change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position </a:t>
            </a:r>
            <a:r>
              <a:rPr sz="2000" dirty="0">
                <a:latin typeface="Georgia"/>
                <a:cs typeface="Georgia"/>
              </a:rPr>
              <a:t>with in </a:t>
            </a:r>
            <a:r>
              <a:rPr sz="2000" spc="-5" dirty="0">
                <a:latin typeface="Georgia"/>
                <a:cs typeface="Georgia"/>
              </a:rPr>
              <a:t>the range of </a:t>
            </a:r>
            <a:r>
              <a:rPr sz="200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same position  or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status.</a:t>
            </a:r>
            <a:endParaRPr sz="2000">
              <a:latin typeface="Georgia"/>
              <a:cs typeface="Georgia"/>
            </a:endParaRPr>
          </a:p>
          <a:p>
            <a:pPr marL="12700" algn="just">
              <a:lnSpc>
                <a:spcPct val="100000"/>
              </a:lnSpc>
              <a:spcBef>
                <a:spcPts val="10"/>
              </a:spcBef>
            </a:pPr>
            <a:r>
              <a:rPr sz="2000" i="1" spc="-5" dirty="0">
                <a:solidFill>
                  <a:srgbClr val="BF0000"/>
                </a:solidFill>
                <a:latin typeface="Georgia"/>
                <a:cs typeface="Georgia"/>
              </a:rPr>
              <a:t>“It </a:t>
            </a:r>
            <a:r>
              <a:rPr sz="2000" i="1" dirty="0">
                <a:solidFill>
                  <a:srgbClr val="BF0000"/>
                </a:solidFill>
                <a:latin typeface="Georgia"/>
                <a:cs typeface="Georgia"/>
              </a:rPr>
              <a:t>is movement from one </a:t>
            </a:r>
            <a:r>
              <a:rPr sz="2000" i="1" spc="-5" dirty="0">
                <a:solidFill>
                  <a:srgbClr val="BF0000"/>
                </a:solidFill>
                <a:latin typeface="Georgia"/>
                <a:cs typeface="Georgia"/>
              </a:rPr>
              <a:t>status </a:t>
            </a:r>
            <a:r>
              <a:rPr sz="2000" i="1" dirty="0">
                <a:solidFill>
                  <a:srgbClr val="BF0000"/>
                </a:solidFill>
                <a:latin typeface="Georgia"/>
                <a:cs typeface="Georgia"/>
              </a:rPr>
              <a:t>to </a:t>
            </a:r>
            <a:r>
              <a:rPr sz="2000" i="1" spc="-5" dirty="0">
                <a:solidFill>
                  <a:srgbClr val="BF0000"/>
                </a:solidFill>
                <a:latin typeface="Georgia"/>
                <a:cs typeface="Georgia"/>
              </a:rPr>
              <a:t>its</a:t>
            </a:r>
            <a:r>
              <a:rPr sz="2000" i="1" spc="-25" dirty="0">
                <a:solidFill>
                  <a:srgbClr val="BF0000"/>
                </a:solidFill>
                <a:latin typeface="Georgia"/>
                <a:cs typeface="Georgia"/>
              </a:rPr>
              <a:t> </a:t>
            </a:r>
            <a:r>
              <a:rPr sz="2000" i="1" spc="-5" dirty="0">
                <a:solidFill>
                  <a:srgbClr val="BF0000"/>
                </a:solidFill>
                <a:latin typeface="Georgia"/>
                <a:cs typeface="Georgia"/>
              </a:rPr>
              <a:t>equivalent”.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00">
              <a:latin typeface="Times New Roman"/>
              <a:cs typeface="Times New Roman"/>
            </a:endParaRPr>
          </a:p>
          <a:p>
            <a:pPr marL="527050" marR="21590" indent="-514350">
              <a:lnSpc>
                <a:spcPct val="80000"/>
              </a:lnSpc>
            </a:pPr>
            <a:r>
              <a:rPr sz="2000" b="1" spc="-5" dirty="0">
                <a:solidFill>
                  <a:srgbClr val="BF0000"/>
                </a:solidFill>
                <a:latin typeface="Georgia"/>
                <a:cs typeface="Georgia"/>
              </a:rPr>
              <a:t>e.g.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college graduate within </a:t>
            </a:r>
            <a:r>
              <a:rPr sz="2000" dirty="0">
                <a:latin typeface="Georgia"/>
                <a:cs typeface="Georgia"/>
              </a:rPr>
              <a:t>a degree </a:t>
            </a:r>
            <a:r>
              <a:rPr sz="2000" spc="-5" dirty="0">
                <a:latin typeface="Georgia"/>
                <a:cs typeface="Georgia"/>
              </a:rPr>
              <a:t>of chemistry working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Govt.  research chemical institute and </a:t>
            </a:r>
            <a:r>
              <a:rPr sz="2000" dirty="0">
                <a:latin typeface="Georgia"/>
                <a:cs typeface="Georgia"/>
              </a:rPr>
              <a:t>after a year he </a:t>
            </a:r>
            <a:r>
              <a:rPr sz="2000" spc="-5" dirty="0">
                <a:latin typeface="Georgia"/>
                <a:cs typeface="Georgia"/>
              </a:rPr>
              <a:t>find </a:t>
            </a:r>
            <a:r>
              <a:rPr sz="2000" dirty="0">
                <a:latin typeface="Georgia"/>
                <a:cs typeface="Georgia"/>
              </a:rPr>
              <a:t>that </a:t>
            </a:r>
            <a:r>
              <a:rPr sz="2000" spc="-5" dirty="0">
                <a:latin typeface="Georgia"/>
                <a:cs typeface="Georgia"/>
              </a:rPr>
              <a:t>the work  </a:t>
            </a:r>
            <a:r>
              <a:rPr sz="2000" dirty="0">
                <a:latin typeface="Georgia"/>
                <a:cs typeface="Georgia"/>
              </a:rPr>
              <a:t>seems </a:t>
            </a:r>
            <a:r>
              <a:rPr sz="2000" spc="-5" dirty="0">
                <a:latin typeface="Georgia"/>
                <a:cs typeface="Georgia"/>
              </a:rPr>
              <a:t>dull </a:t>
            </a:r>
            <a:r>
              <a:rPr sz="2000" dirty="0">
                <a:latin typeface="Georgia"/>
                <a:cs typeface="Georgia"/>
              </a:rPr>
              <a:t>repetitive, </a:t>
            </a:r>
            <a:r>
              <a:rPr sz="2000" spc="-5" dirty="0">
                <a:latin typeface="Georgia"/>
                <a:cs typeface="Georgia"/>
              </a:rPr>
              <a:t>with </a:t>
            </a:r>
            <a:r>
              <a:rPr sz="2000" dirty="0">
                <a:latin typeface="Georgia"/>
                <a:cs typeface="Georgia"/>
              </a:rPr>
              <a:t>no </a:t>
            </a:r>
            <a:r>
              <a:rPr sz="2000" spc="-5" dirty="0">
                <a:latin typeface="Georgia"/>
                <a:cs typeface="Georgia"/>
              </a:rPr>
              <a:t>improvement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sight </a:t>
            </a:r>
            <a:r>
              <a:rPr sz="2000" dirty="0">
                <a:latin typeface="Georgia"/>
                <a:cs typeface="Georgia"/>
              </a:rPr>
              <a:t>then </a:t>
            </a:r>
            <a:r>
              <a:rPr sz="2000" spc="-5" dirty="0">
                <a:latin typeface="Georgia"/>
                <a:cs typeface="Georgia"/>
              </a:rPr>
              <a:t>he become </a:t>
            </a:r>
            <a:r>
              <a:rPr sz="2000" dirty="0">
                <a:latin typeface="Georgia"/>
                <a:cs typeface="Georgia"/>
              </a:rPr>
              <a:t>a  </a:t>
            </a:r>
            <a:r>
              <a:rPr sz="2000" spc="-5" dirty="0">
                <a:latin typeface="Georgia"/>
                <a:cs typeface="Georgia"/>
              </a:rPr>
              <a:t>professor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chemistry </a:t>
            </a:r>
            <a:r>
              <a:rPr sz="2000" dirty="0">
                <a:latin typeface="Georgia"/>
                <a:cs typeface="Georgia"/>
              </a:rPr>
              <a:t>at a nearby</a:t>
            </a:r>
            <a:r>
              <a:rPr sz="2000" spc="-4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university.</a:t>
            </a:r>
            <a:endParaRPr sz="2000">
              <a:latin typeface="Georgia"/>
              <a:cs typeface="Georgia"/>
            </a:endParaRPr>
          </a:p>
          <a:p>
            <a:pPr marL="527050" marR="5080" indent="-514350">
              <a:lnSpc>
                <a:spcPct val="79800"/>
              </a:lnSpc>
              <a:spcBef>
                <a:spcPts val="505"/>
              </a:spcBef>
            </a:pPr>
            <a:r>
              <a:rPr sz="2000" b="1" spc="-5" dirty="0">
                <a:solidFill>
                  <a:srgbClr val="BF0000"/>
                </a:solidFill>
                <a:latin typeface="Georgia"/>
                <a:cs typeface="Georgia"/>
              </a:rPr>
              <a:t>e.g. </a:t>
            </a:r>
            <a:r>
              <a:rPr sz="2000" dirty="0">
                <a:latin typeface="Georgia"/>
                <a:cs typeface="Georgia"/>
              </a:rPr>
              <a:t>An engineer </a:t>
            </a:r>
            <a:r>
              <a:rPr sz="2000" spc="-5" dirty="0">
                <a:latin typeface="Georgia"/>
                <a:cs typeface="Georgia"/>
              </a:rPr>
              <a:t>working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factory may resign job </a:t>
            </a:r>
            <a:r>
              <a:rPr sz="2000" dirty="0">
                <a:latin typeface="Georgia"/>
                <a:cs typeface="Georgia"/>
              </a:rPr>
              <a:t>and </a:t>
            </a:r>
            <a:r>
              <a:rPr sz="2000" spc="-5" dirty="0">
                <a:latin typeface="Georgia"/>
                <a:cs typeface="Georgia"/>
              </a:rPr>
              <a:t>join another  factory </a:t>
            </a:r>
            <a:r>
              <a:rPr sz="2000" dirty="0">
                <a:latin typeface="Georgia"/>
                <a:cs typeface="Georgia"/>
              </a:rPr>
              <a:t>as an engineer and </a:t>
            </a:r>
            <a:r>
              <a:rPr sz="2000" spc="-5" dirty="0">
                <a:latin typeface="Georgia"/>
                <a:cs typeface="Georgia"/>
              </a:rPr>
              <a:t>may work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more or </a:t>
            </a:r>
            <a:r>
              <a:rPr sz="2000" dirty="0">
                <a:latin typeface="Georgia"/>
                <a:cs typeface="Georgia"/>
              </a:rPr>
              <a:t>less </a:t>
            </a:r>
            <a:r>
              <a:rPr sz="2000" spc="-5" dirty="0">
                <a:latin typeface="Georgia"/>
                <a:cs typeface="Georgia"/>
              </a:rPr>
              <a:t>the </a:t>
            </a:r>
            <a:r>
              <a:rPr sz="2000" dirty="0">
                <a:latin typeface="Georgia"/>
                <a:cs typeface="Georgia"/>
              </a:rPr>
              <a:t>same  </a:t>
            </a:r>
            <a:r>
              <a:rPr sz="2000" spc="-5" dirty="0">
                <a:latin typeface="Georgia"/>
                <a:cs typeface="Georgia"/>
              </a:rPr>
              <a:t>capacity or join an engineering college </a:t>
            </a:r>
            <a:r>
              <a:rPr sz="2000" dirty="0">
                <a:latin typeface="Georgia"/>
                <a:cs typeface="Georgia"/>
              </a:rPr>
              <a:t>and </a:t>
            </a:r>
            <a:r>
              <a:rPr sz="2000" spc="-5" dirty="0">
                <a:latin typeface="Georgia"/>
                <a:cs typeface="Georgia"/>
              </a:rPr>
              <a:t>start working as</a:t>
            </a:r>
            <a:r>
              <a:rPr sz="2000" spc="7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professor.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71620" y="2571750"/>
            <a:ext cx="1143000" cy="358140"/>
          </a:xfrm>
          <a:custGeom>
            <a:avLst/>
            <a:gdLst/>
            <a:ahLst/>
            <a:cxnLst/>
            <a:rect l="l" t="t" r="r" b="b"/>
            <a:pathLst>
              <a:path w="1143000" h="358139">
                <a:moveTo>
                  <a:pt x="963929" y="0"/>
                </a:moveTo>
                <a:lnTo>
                  <a:pt x="963929" y="88900"/>
                </a:lnTo>
                <a:lnTo>
                  <a:pt x="0" y="88900"/>
                </a:lnTo>
                <a:lnTo>
                  <a:pt x="0" y="267970"/>
                </a:lnTo>
                <a:lnTo>
                  <a:pt x="963929" y="267970"/>
                </a:lnTo>
                <a:lnTo>
                  <a:pt x="963929" y="358139"/>
                </a:lnTo>
                <a:lnTo>
                  <a:pt x="1143000" y="179070"/>
                </a:lnTo>
                <a:lnTo>
                  <a:pt x="963929" y="0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71620" y="2660650"/>
            <a:ext cx="11430" cy="2540"/>
          </a:xfrm>
          <a:custGeom>
            <a:avLst/>
            <a:gdLst/>
            <a:ahLst/>
            <a:cxnLst/>
            <a:rect l="l" t="t" r="r" b="b"/>
            <a:pathLst>
              <a:path w="11429" h="2539">
                <a:moveTo>
                  <a:pt x="0" y="2539"/>
                </a:moveTo>
                <a:lnTo>
                  <a:pt x="0" y="0"/>
                </a:ln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94479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6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1607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38929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6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6052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18337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0497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2782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50690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6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7227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9514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1672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3959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36117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8404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406900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6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42849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5135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7294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49580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51739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54025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63109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6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58470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0755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2915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65200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674870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5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69645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19320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5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74090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76377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8535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0822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31079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6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5267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75529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6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89712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91997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941570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29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6442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987290" y="266065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1016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008879" y="266065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43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031740" y="2654300"/>
            <a:ext cx="3810" cy="6350"/>
          </a:xfrm>
          <a:custGeom>
            <a:avLst/>
            <a:gdLst/>
            <a:ahLst/>
            <a:cxnLst/>
            <a:rect l="l" t="t" r="r" b="b"/>
            <a:pathLst>
              <a:path w="3810" h="6350">
                <a:moveTo>
                  <a:pt x="0" y="6350"/>
                </a:moveTo>
                <a:lnTo>
                  <a:pt x="3810" y="6350"/>
                </a:lnTo>
                <a:lnTo>
                  <a:pt x="3810" y="0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35550" y="2632710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-5714" y="5080"/>
                </a:moveTo>
                <a:lnTo>
                  <a:pt x="5714" y="5080"/>
                </a:lnTo>
              </a:path>
            </a:pathLst>
          </a:custGeom>
          <a:ln w="1016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035550" y="260985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035550" y="2588260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-5714" y="5080"/>
                </a:moveTo>
                <a:lnTo>
                  <a:pt x="5714" y="5080"/>
                </a:lnTo>
              </a:path>
            </a:pathLst>
          </a:custGeom>
          <a:ln w="1016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035550" y="2571750"/>
            <a:ext cx="5080" cy="5080"/>
          </a:xfrm>
          <a:custGeom>
            <a:avLst/>
            <a:gdLst/>
            <a:ahLst/>
            <a:cxnLst/>
            <a:rect l="l" t="t" r="r" b="b"/>
            <a:pathLst>
              <a:path w="5079" h="5080">
                <a:moveTo>
                  <a:pt x="0" y="5079"/>
                </a:moveTo>
                <a:lnTo>
                  <a:pt x="0" y="0"/>
                </a:lnTo>
                <a:lnTo>
                  <a:pt x="5079" y="5079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048250" y="2584450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19">
                <a:moveTo>
                  <a:pt x="0" y="0"/>
                </a:moveTo>
                <a:lnTo>
                  <a:pt x="8889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064759" y="259968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0" y="0"/>
                </a:moveTo>
                <a:lnTo>
                  <a:pt x="7619" y="7620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080000" y="261620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0" y="0"/>
                </a:moveTo>
                <a:lnTo>
                  <a:pt x="7620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095240" y="2631439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19">
                <a:moveTo>
                  <a:pt x="0" y="0"/>
                </a:moveTo>
                <a:lnTo>
                  <a:pt x="8889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11750" y="264795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0" y="0"/>
                </a:moveTo>
                <a:lnTo>
                  <a:pt x="7620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126990" y="2663189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19">
                <a:moveTo>
                  <a:pt x="0" y="0"/>
                </a:moveTo>
                <a:lnTo>
                  <a:pt x="8889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143500" y="26784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0" y="0"/>
                </a:moveTo>
                <a:lnTo>
                  <a:pt x="7620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58740" y="2694939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19">
                <a:moveTo>
                  <a:pt x="0" y="0"/>
                </a:moveTo>
                <a:lnTo>
                  <a:pt x="8889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175250" y="271017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0" y="0"/>
                </a:moveTo>
                <a:lnTo>
                  <a:pt x="7620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190490" y="2726689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19">
                <a:moveTo>
                  <a:pt x="0" y="0"/>
                </a:moveTo>
                <a:lnTo>
                  <a:pt x="8889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207000" y="27419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0" y="0"/>
                </a:moveTo>
                <a:lnTo>
                  <a:pt x="7620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99379" y="2757170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8890" y="0"/>
                </a:moveTo>
                <a:lnTo>
                  <a:pt x="0" y="8889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184140" y="277367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7620" y="0"/>
                </a:moveTo>
                <a:lnTo>
                  <a:pt x="0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167629" y="2788920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8890" y="0"/>
                </a:moveTo>
                <a:lnTo>
                  <a:pt x="0" y="8889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152390" y="280542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7620" y="0"/>
                </a:moveTo>
                <a:lnTo>
                  <a:pt x="0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135879" y="2820670"/>
            <a:ext cx="8890" cy="7620"/>
          </a:xfrm>
          <a:custGeom>
            <a:avLst/>
            <a:gdLst/>
            <a:ahLst/>
            <a:cxnLst/>
            <a:rect l="l" t="t" r="r" b="b"/>
            <a:pathLst>
              <a:path w="8889" h="7619">
                <a:moveTo>
                  <a:pt x="8890" y="0"/>
                </a:moveTo>
                <a:lnTo>
                  <a:pt x="0" y="7619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20640" y="2837179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7620" y="0"/>
                </a:moveTo>
                <a:lnTo>
                  <a:pt x="0" y="762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105400" y="28524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7620" y="0"/>
                </a:moveTo>
                <a:lnTo>
                  <a:pt x="0" y="7619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088890" y="2867660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8889" y="0"/>
                </a:moveTo>
                <a:lnTo>
                  <a:pt x="0" y="8889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073650" y="288417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7620" y="0"/>
                </a:moveTo>
                <a:lnTo>
                  <a:pt x="0" y="7619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057140" y="2899410"/>
            <a:ext cx="8890" cy="8890"/>
          </a:xfrm>
          <a:custGeom>
            <a:avLst/>
            <a:gdLst/>
            <a:ahLst/>
            <a:cxnLst/>
            <a:rect l="l" t="t" r="r" b="b"/>
            <a:pathLst>
              <a:path w="8889" h="8889">
                <a:moveTo>
                  <a:pt x="8889" y="0"/>
                </a:moveTo>
                <a:lnTo>
                  <a:pt x="0" y="8889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041900" y="291592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19">
                <a:moveTo>
                  <a:pt x="7620" y="0"/>
                </a:moveTo>
                <a:lnTo>
                  <a:pt x="0" y="7619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035550" y="291465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5035550" y="289306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035550" y="287020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035550" y="284861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022850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99999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97712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95554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93267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91109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88822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866640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84377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82092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79932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477647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75487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73202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710429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68757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66470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64312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62025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598670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5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57580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554220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5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53135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50850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48690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46405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442459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41960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4398009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37515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35229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33070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430784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286250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26339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24052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21894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19607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17449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15162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130040" y="2839720"/>
            <a:ext cx="10160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1016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107179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30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084320" y="2839720"/>
            <a:ext cx="11430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11429" y="0"/>
                </a:move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071620" y="2830829"/>
            <a:ext cx="2540" cy="8890"/>
          </a:xfrm>
          <a:custGeom>
            <a:avLst/>
            <a:gdLst/>
            <a:ahLst/>
            <a:cxnLst/>
            <a:rect l="l" t="t" r="r" b="b"/>
            <a:pathLst>
              <a:path w="2539" h="8889">
                <a:moveTo>
                  <a:pt x="2539" y="8890"/>
                </a:moveTo>
                <a:lnTo>
                  <a:pt x="0" y="8890"/>
                </a:lnTo>
                <a:lnTo>
                  <a:pt x="0" y="0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071620" y="280797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071620" y="2786379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5"/>
                </a:moveTo>
                <a:lnTo>
                  <a:pt x="5714" y="5715"/>
                </a:lnTo>
              </a:path>
            </a:pathLst>
          </a:custGeom>
          <a:ln w="1143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071620" y="276352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071620" y="2741929"/>
            <a:ext cx="0" cy="10160"/>
          </a:xfrm>
          <a:custGeom>
            <a:avLst/>
            <a:gdLst/>
            <a:ahLst/>
            <a:cxnLst/>
            <a:rect l="l" t="t" r="r" b="b"/>
            <a:pathLst>
              <a:path h="10160">
                <a:moveTo>
                  <a:pt x="-5714" y="5079"/>
                </a:moveTo>
                <a:lnTo>
                  <a:pt x="5714" y="5079"/>
                </a:lnTo>
              </a:path>
            </a:pathLst>
          </a:custGeom>
          <a:ln w="10160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071620" y="271907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071620" y="269621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071620" y="2674620"/>
            <a:ext cx="0" cy="11430"/>
          </a:xfrm>
          <a:custGeom>
            <a:avLst/>
            <a:gdLst/>
            <a:ahLst/>
            <a:cxnLst/>
            <a:rect l="l" t="t" r="r" b="b"/>
            <a:pathLst>
              <a:path h="11430">
                <a:moveTo>
                  <a:pt x="-5714" y="5714"/>
                </a:moveTo>
                <a:lnTo>
                  <a:pt x="5714" y="5714"/>
                </a:lnTo>
              </a:path>
            </a:pathLst>
          </a:custGeom>
          <a:ln w="11429">
            <a:solidFill>
              <a:srgbClr val="074F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6460" y="2583180"/>
            <a:ext cx="4664075" cy="1021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1000"/>
              </a:lnSpc>
              <a:spcBef>
                <a:spcPts val="100"/>
              </a:spcBef>
            </a:pPr>
            <a:r>
              <a:rPr sz="27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Forms </a:t>
            </a:r>
            <a:r>
              <a:rPr sz="27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of </a:t>
            </a:r>
            <a:r>
              <a:rPr sz="27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Vertical</a:t>
            </a:r>
            <a:r>
              <a:rPr sz="2700" u="heavy" spc="-6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27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Mobility </a:t>
            </a:r>
            <a:r>
              <a:rPr sz="2700" spc="-5" dirty="0">
                <a:solidFill>
                  <a:srgbClr val="000000"/>
                </a:solidFill>
              </a:rPr>
              <a:t> Upward</a:t>
            </a:r>
            <a:r>
              <a:rPr sz="2700" spc="-15" dirty="0">
                <a:solidFill>
                  <a:srgbClr val="000000"/>
                </a:solidFill>
              </a:rPr>
              <a:t> </a:t>
            </a:r>
            <a:r>
              <a:rPr sz="2700" spc="-5" dirty="0">
                <a:solidFill>
                  <a:srgbClr val="000000"/>
                </a:solidFill>
              </a:rPr>
              <a:t>Mobility.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330200" y="2524759"/>
            <a:ext cx="317500" cy="3007360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sz="2300" spc="1530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300" spc="1530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300" spc="1530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2300" spc="1530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sz="2300" spc="1530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3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2300" spc="1530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endParaRPr sz="2300">
              <a:latin typeface="Symbol"/>
              <a:cs typeface="Symbo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6460" y="3577590"/>
            <a:ext cx="5065395" cy="2015489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80"/>
              </a:spcBef>
            </a:pPr>
            <a:r>
              <a:rPr sz="2700" b="1" spc="-5" dirty="0">
                <a:latin typeface="Georgia"/>
                <a:cs typeface="Georgia"/>
              </a:rPr>
              <a:t>Downward</a:t>
            </a:r>
            <a:r>
              <a:rPr sz="2700" b="1" spc="-15" dirty="0">
                <a:latin typeface="Georgia"/>
                <a:cs typeface="Georgia"/>
              </a:rPr>
              <a:t> </a:t>
            </a:r>
            <a:r>
              <a:rPr sz="2700" b="1" spc="-5" dirty="0">
                <a:latin typeface="Georgia"/>
                <a:cs typeface="Georgia"/>
              </a:rPr>
              <a:t>Mobility.</a:t>
            </a:r>
            <a:endParaRPr sz="2700">
              <a:latin typeface="Georgia"/>
              <a:cs typeface="Georgia"/>
            </a:endParaRPr>
          </a:p>
          <a:p>
            <a:pPr marL="12700" marR="5080" algn="just">
              <a:lnSpc>
                <a:spcPct val="120800"/>
              </a:lnSpc>
              <a:spcBef>
                <a:spcPts val="5"/>
              </a:spcBef>
            </a:pPr>
            <a:r>
              <a:rPr sz="2700" b="1" spc="-5" dirty="0">
                <a:latin typeface="Georgia"/>
                <a:cs typeface="Georgia"/>
              </a:rPr>
              <a:t>Inter- generational Mobility.  Intra- generational</a:t>
            </a:r>
            <a:r>
              <a:rPr sz="2700" b="1" spc="-85" dirty="0">
                <a:latin typeface="Georgia"/>
                <a:cs typeface="Georgia"/>
              </a:rPr>
              <a:t> </a:t>
            </a:r>
            <a:r>
              <a:rPr sz="2700" b="1" spc="-5" dirty="0">
                <a:latin typeface="Georgia"/>
                <a:cs typeface="Georgia"/>
              </a:rPr>
              <a:t>Mobility.  Structural</a:t>
            </a:r>
            <a:r>
              <a:rPr sz="2700" b="1" spc="-15" dirty="0">
                <a:latin typeface="Georgia"/>
                <a:cs typeface="Georgia"/>
              </a:rPr>
              <a:t> </a:t>
            </a:r>
            <a:r>
              <a:rPr sz="2700" b="1" spc="-5" dirty="0">
                <a:latin typeface="Georgia"/>
                <a:cs typeface="Georgia"/>
              </a:rPr>
              <a:t>Mobility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809" y="2606040"/>
            <a:ext cx="8335009" cy="326517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spc="-5" dirty="0">
                <a:latin typeface="Georgia"/>
                <a:cs typeface="Georgia"/>
              </a:rPr>
              <a:t>Upward</a:t>
            </a:r>
            <a:r>
              <a:rPr sz="2000" b="1" spc="-15" dirty="0">
                <a:latin typeface="Georgia"/>
                <a:cs typeface="Georgia"/>
              </a:rPr>
              <a:t> </a:t>
            </a:r>
            <a:r>
              <a:rPr sz="2000" b="1" spc="-5" dirty="0">
                <a:latin typeface="Georgia"/>
                <a:cs typeface="Georgia"/>
              </a:rPr>
              <a:t>Mobility:</a:t>
            </a:r>
            <a:endParaRPr sz="2000">
              <a:latin typeface="Georgia"/>
              <a:cs typeface="Georgia"/>
            </a:endParaRPr>
          </a:p>
          <a:p>
            <a:pPr marL="568960" marR="412750" indent="-556260">
              <a:lnSpc>
                <a:spcPct val="100099"/>
              </a:lnSpc>
              <a:spcBef>
                <a:spcPts val="495"/>
              </a:spcBef>
            </a:pPr>
            <a:r>
              <a:rPr sz="2000" spc="-5" dirty="0">
                <a:latin typeface="Georgia"/>
                <a:cs typeface="Georgia"/>
              </a:rPr>
              <a:t>This type of mobility denotes social ascendance. It </a:t>
            </a:r>
            <a:r>
              <a:rPr sz="2000" dirty="0">
                <a:latin typeface="Georgia"/>
                <a:cs typeface="Georgia"/>
              </a:rPr>
              <a:t>denotes the </a:t>
            </a:r>
            <a:r>
              <a:rPr sz="2000" spc="-5" dirty="0">
                <a:latin typeface="Georgia"/>
                <a:cs typeface="Georgia"/>
              </a:rPr>
              <a:t>said  </a:t>
            </a:r>
            <a:r>
              <a:rPr sz="2000" dirty="0">
                <a:latin typeface="Georgia"/>
                <a:cs typeface="Georgia"/>
              </a:rPr>
              <a:t>movement </a:t>
            </a:r>
            <a:r>
              <a:rPr sz="2000" spc="-10" dirty="0">
                <a:latin typeface="Georgia"/>
                <a:cs typeface="Georgia"/>
              </a:rPr>
              <a:t>from </a:t>
            </a:r>
            <a:r>
              <a:rPr sz="2000" dirty="0">
                <a:latin typeface="Georgia"/>
                <a:cs typeface="Georgia"/>
              </a:rPr>
              <a:t>a lower </a:t>
            </a:r>
            <a:r>
              <a:rPr sz="2000" spc="-5" dirty="0">
                <a:latin typeface="Georgia"/>
                <a:cs typeface="Georgia"/>
              </a:rPr>
              <a:t>social position or </a:t>
            </a:r>
            <a:r>
              <a:rPr sz="2000" dirty="0">
                <a:latin typeface="Georgia"/>
                <a:cs typeface="Georgia"/>
              </a:rPr>
              <a:t>status </a:t>
            </a:r>
            <a:r>
              <a:rPr sz="2000" spc="-5" dirty="0">
                <a:latin typeface="Georgia"/>
                <a:cs typeface="Georgia"/>
              </a:rPr>
              <a:t>to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higher social  position or status. It reflects social improvements. </a:t>
            </a:r>
            <a:r>
              <a:rPr sz="2000" dirty="0">
                <a:latin typeface="Georgia"/>
                <a:cs typeface="Georgia"/>
              </a:rPr>
              <a:t>e.g. a </a:t>
            </a:r>
            <a:r>
              <a:rPr sz="2000" spc="-5" dirty="0">
                <a:latin typeface="Georgia"/>
                <a:cs typeface="Georgia"/>
              </a:rPr>
              <a:t>retail  </a:t>
            </a:r>
            <a:r>
              <a:rPr sz="2000" dirty="0">
                <a:latin typeface="Georgia"/>
                <a:cs typeface="Georgia"/>
              </a:rPr>
              <a:t>businessman </a:t>
            </a:r>
            <a:r>
              <a:rPr sz="2000" spc="-5" dirty="0">
                <a:latin typeface="Georgia"/>
                <a:cs typeface="Georgia"/>
              </a:rPr>
              <a:t>who </a:t>
            </a:r>
            <a:r>
              <a:rPr sz="2000" dirty="0">
                <a:latin typeface="Georgia"/>
                <a:cs typeface="Georgia"/>
              </a:rPr>
              <a:t>earns lot </a:t>
            </a:r>
            <a:r>
              <a:rPr sz="2000" spc="-5" dirty="0">
                <a:latin typeface="Georgia"/>
                <a:cs typeface="Georgia"/>
              </a:rPr>
              <a:t>of profit may become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whole </a:t>
            </a:r>
            <a:r>
              <a:rPr sz="2000" dirty="0">
                <a:latin typeface="Georgia"/>
                <a:cs typeface="Georgia"/>
              </a:rPr>
              <a:t>sale  </a:t>
            </a:r>
            <a:r>
              <a:rPr sz="2000" spc="-5" dirty="0">
                <a:latin typeface="Georgia"/>
                <a:cs typeface="Georgia"/>
              </a:rPr>
              <a:t>businessman.</a:t>
            </a:r>
            <a:endParaRPr sz="2000">
              <a:latin typeface="Georgia"/>
              <a:cs typeface="Georgia"/>
            </a:endParaRPr>
          </a:p>
          <a:p>
            <a:pPr marL="568960" marR="5080" indent="-55626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Georgia"/>
                <a:cs typeface="Georgia"/>
              </a:rPr>
              <a:t>In the </a:t>
            </a:r>
            <a:r>
              <a:rPr sz="2000" dirty="0">
                <a:latin typeface="Georgia"/>
                <a:cs typeface="Georgia"/>
              </a:rPr>
              <a:t>same manner the </a:t>
            </a:r>
            <a:r>
              <a:rPr sz="2000" spc="-5" dirty="0">
                <a:latin typeface="Georgia"/>
                <a:cs typeface="Georgia"/>
              </a:rPr>
              <a:t>son of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mason through educational </a:t>
            </a:r>
            <a:r>
              <a:rPr sz="2000" dirty="0">
                <a:latin typeface="Georgia"/>
                <a:cs typeface="Georgia"/>
              </a:rPr>
              <a:t>attainments  may become a </a:t>
            </a:r>
            <a:r>
              <a:rPr sz="2000" spc="-5" dirty="0">
                <a:latin typeface="Georgia"/>
                <a:cs typeface="Georgia"/>
              </a:rPr>
              <a:t>university professor. </a:t>
            </a:r>
            <a:r>
              <a:rPr sz="2000" dirty="0">
                <a:latin typeface="Georgia"/>
                <a:cs typeface="Georgia"/>
              </a:rPr>
              <a:t>Both </a:t>
            </a:r>
            <a:r>
              <a:rPr sz="2000" spc="-5" dirty="0">
                <a:latin typeface="Georgia"/>
                <a:cs typeface="Georgia"/>
              </a:rPr>
              <a:t>are </a:t>
            </a:r>
            <a:r>
              <a:rPr sz="2000" dirty="0">
                <a:latin typeface="Georgia"/>
                <a:cs typeface="Georgia"/>
              </a:rPr>
              <a:t>two </a:t>
            </a:r>
            <a:r>
              <a:rPr sz="2000" spc="-5" dirty="0">
                <a:latin typeface="Georgia"/>
                <a:cs typeface="Georgia"/>
              </a:rPr>
              <a:t>examples of upward  mobility indicates an improvement or </a:t>
            </a:r>
            <a:r>
              <a:rPr sz="2000" dirty="0">
                <a:latin typeface="Georgia"/>
                <a:cs typeface="Georgia"/>
              </a:rPr>
              <a:t>ascendance in </a:t>
            </a:r>
            <a:r>
              <a:rPr sz="2000" spc="-5" dirty="0">
                <a:latin typeface="Georgia"/>
                <a:cs typeface="Georgia"/>
              </a:rPr>
              <a:t>the status of </a:t>
            </a:r>
            <a:r>
              <a:rPr sz="2000" dirty="0">
                <a:latin typeface="Georgia"/>
                <a:cs typeface="Georgia"/>
              </a:rPr>
              <a:t>the  </a:t>
            </a:r>
            <a:r>
              <a:rPr sz="2000" spc="-5" dirty="0">
                <a:latin typeface="Georgia"/>
                <a:cs typeface="Georgia"/>
              </a:rPr>
              <a:t>concerned</a:t>
            </a:r>
            <a:r>
              <a:rPr sz="200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persons.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00" y="2461259"/>
            <a:ext cx="8147050" cy="265557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spc="-5" dirty="0">
                <a:latin typeface="Georgia"/>
                <a:cs typeface="Georgia"/>
              </a:rPr>
              <a:t>Downward Mobility:</a:t>
            </a:r>
            <a:endParaRPr sz="2000">
              <a:latin typeface="Georgia"/>
              <a:cs typeface="Georgia"/>
            </a:endParaRPr>
          </a:p>
          <a:p>
            <a:pPr marL="568960" marR="34925" indent="-55626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Georgia"/>
                <a:cs typeface="Georgia"/>
              </a:rPr>
              <a:t>This type of mobility </a:t>
            </a:r>
            <a:r>
              <a:rPr sz="2000" dirty="0">
                <a:latin typeface="Georgia"/>
                <a:cs typeface="Georgia"/>
              </a:rPr>
              <a:t>denotes </a:t>
            </a:r>
            <a:r>
              <a:rPr sz="2000" spc="-5" dirty="0">
                <a:latin typeface="Georgia"/>
                <a:cs typeface="Georgia"/>
              </a:rPr>
              <a:t>“social descendance” or “social failure” on  </a:t>
            </a:r>
            <a:r>
              <a:rPr sz="200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part of individual or group. </a:t>
            </a:r>
            <a:r>
              <a:rPr sz="2000" dirty="0">
                <a:latin typeface="Georgia"/>
                <a:cs typeface="Georgia"/>
              </a:rPr>
              <a:t>Sometimes </a:t>
            </a:r>
            <a:r>
              <a:rPr sz="2000" spc="-5" dirty="0">
                <a:latin typeface="Georgia"/>
                <a:cs typeface="Georgia"/>
              </a:rPr>
              <a:t>individuals who fail </a:t>
            </a:r>
            <a:r>
              <a:rPr sz="2000" dirty="0">
                <a:latin typeface="Georgia"/>
                <a:cs typeface="Georgia"/>
              </a:rPr>
              <a:t>to  </a:t>
            </a:r>
            <a:r>
              <a:rPr sz="2000" spc="-5" dirty="0">
                <a:latin typeface="Georgia"/>
                <a:cs typeface="Georgia"/>
              </a:rPr>
              <a:t>maintain </a:t>
            </a:r>
            <a:r>
              <a:rPr sz="2000" dirty="0">
                <a:latin typeface="Georgia"/>
                <a:cs typeface="Georgia"/>
              </a:rPr>
              <a:t>their </a:t>
            </a:r>
            <a:r>
              <a:rPr sz="2000" spc="-5" dirty="0">
                <a:latin typeface="Georgia"/>
                <a:cs typeface="Georgia"/>
              </a:rPr>
              <a:t>social, political or economic positions, and lose their  statuses.</a:t>
            </a:r>
            <a:endParaRPr sz="2000">
              <a:latin typeface="Georgia"/>
              <a:cs typeface="Georgia"/>
            </a:endParaRPr>
          </a:p>
          <a:p>
            <a:pPr marL="568960" marR="5080" indent="-556260">
              <a:lnSpc>
                <a:spcPct val="100000"/>
              </a:lnSpc>
              <a:spcBef>
                <a:spcPts val="509"/>
              </a:spcBef>
            </a:pPr>
            <a:r>
              <a:rPr sz="2000" spc="-5" dirty="0">
                <a:latin typeface="Georgia"/>
                <a:cs typeface="Georgia"/>
              </a:rPr>
              <a:t>Often they </a:t>
            </a:r>
            <a:r>
              <a:rPr sz="2000" dirty="0">
                <a:latin typeface="Georgia"/>
                <a:cs typeface="Georgia"/>
              </a:rPr>
              <a:t>stand to </a:t>
            </a:r>
            <a:r>
              <a:rPr sz="2000" spc="-5" dirty="0">
                <a:latin typeface="Georgia"/>
                <a:cs typeface="Georgia"/>
              </a:rPr>
              <a:t>lose their position e.g. </a:t>
            </a:r>
            <a:r>
              <a:rPr sz="2000" dirty="0">
                <a:latin typeface="Georgia"/>
                <a:cs typeface="Georgia"/>
              </a:rPr>
              <a:t>big </a:t>
            </a:r>
            <a:r>
              <a:rPr sz="2000" spc="-5" dirty="0">
                <a:latin typeface="Georgia"/>
                <a:cs typeface="Georgia"/>
              </a:rPr>
              <a:t>businessmen who have  </a:t>
            </a:r>
            <a:r>
              <a:rPr sz="2000" dirty="0">
                <a:latin typeface="Georgia"/>
                <a:cs typeface="Georgia"/>
              </a:rPr>
              <a:t>invested </a:t>
            </a:r>
            <a:r>
              <a:rPr sz="2000" spc="-5" dirty="0">
                <a:latin typeface="Georgia"/>
                <a:cs typeface="Georgia"/>
              </a:rPr>
              <a:t>huge money in business </a:t>
            </a:r>
            <a:r>
              <a:rPr sz="2000" dirty="0">
                <a:latin typeface="Georgia"/>
                <a:cs typeface="Georgia"/>
              </a:rPr>
              <a:t>but </a:t>
            </a:r>
            <a:r>
              <a:rPr sz="2000" spc="-5" dirty="0">
                <a:latin typeface="Georgia"/>
                <a:cs typeface="Georgia"/>
              </a:rPr>
              <a:t>face heavy loss. People </a:t>
            </a:r>
            <a:r>
              <a:rPr sz="2000" dirty="0">
                <a:latin typeface="Georgia"/>
                <a:cs typeface="Georgia"/>
              </a:rPr>
              <a:t>in </a:t>
            </a:r>
            <a:r>
              <a:rPr sz="2000" spc="-5" dirty="0">
                <a:latin typeface="Georgia"/>
                <a:cs typeface="Georgia"/>
              </a:rPr>
              <a:t>high  officers might </a:t>
            </a:r>
            <a:r>
              <a:rPr sz="2000" dirty="0">
                <a:latin typeface="Georgia"/>
                <a:cs typeface="Georgia"/>
              </a:rPr>
              <a:t>be denoted due to </a:t>
            </a:r>
            <a:r>
              <a:rPr sz="2000" spc="-5" dirty="0">
                <a:latin typeface="Georgia"/>
                <a:cs typeface="Georgia"/>
              </a:rPr>
              <a:t>their corrupt practices </a:t>
            </a:r>
            <a:r>
              <a:rPr sz="2000" dirty="0">
                <a:latin typeface="Georgia"/>
                <a:cs typeface="Georgia"/>
              </a:rPr>
              <a:t>and </a:t>
            </a:r>
            <a:r>
              <a:rPr sz="2000" spc="-5" dirty="0">
                <a:latin typeface="Georgia"/>
                <a:cs typeface="Georgia"/>
              </a:rPr>
              <a:t>so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on.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590" y="2534920"/>
            <a:ext cx="8192770" cy="3696970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000" b="1" spc="-5" dirty="0">
                <a:latin typeface="Georgia"/>
                <a:cs typeface="Georgia"/>
              </a:rPr>
              <a:t>Inter-generational</a:t>
            </a:r>
            <a:r>
              <a:rPr sz="2000" b="1" spc="-15" dirty="0">
                <a:latin typeface="Georgia"/>
                <a:cs typeface="Georgia"/>
              </a:rPr>
              <a:t> </a:t>
            </a:r>
            <a:r>
              <a:rPr sz="2000" b="1" spc="-5" dirty="0">
                <a:latin typeface="Georgia"/>
                <a:cs typeface="Georgia"/>
              </a:rPr>
              <a:t>Mobility:</a:t>
            </a:r>
            <a:endParaRPr sz="2000">
              <a:latin typeface="Georgia"/>
              <a:cs typeface="Georgia"/>
            </a:endParaRPr>
          </a:p>
          <a:p>
            <a:pPr marL="569595" marR="5080" indent="-557530">
              <a:lnSpc>
                <a:spcPct val="100000"/>
              </a:lnSpc>
              <a:spcBef>
                <a:spcPts val="500"/>
              </a:spcBef>
            </a:pPr>
            <a:r>
              <a:rPr sz="2000" spc="-5" dirty="0">
                <a:latin typeface="Georgia"/>
                <a:cs typeface="Georgia"/>
              </a:rPr>
              <a:t>It refers </a:t>
            </a:r>
            <a:r>
              <a:rPr sz="2000" dirty="0">
                <a:latin typeface="Georgia"/>
                <a:cs typeface="Georgia"/>
              </a:rPr>
              <a:t>to a </a:t>
            </a:r>
            <a:r>
              <a:rPr sz="2000" spc="-5" dirty="0">
                <a:latin typeface="Georgia"/>
                <a:cs typeface="Georgia"/>
              </a:rPr>
              <a:t>change </a:t>
            </a:r>
            <a:r>
              <a:rPr sz="2000" dirty="0">
                <a:latin typeface="Georgia"/>
                <a:cs typeface="Georgia"/>
              </a:rPr>
              <a:t>in the status </a:t>
            </a:r>
            <a:r>
              <a:rPr sz="2000" spc="-5" dirty="0">
                <a:latin typeface="Georgia"/>
                <a:cs typeface="Georgia"/>
              </a:rPr>
              <a:t>of family members form </a:t>
            </a:r>
            <a:r>
              <a:rPr sz="2000" dirty="0">
                <a:latin typeface="Georgia"/>
                <a:cs typeface="Georgia"/>
              </a:rPr>
              <a:t>one </a:t>
            </a:r>
            <a:r>
              <a:rPr sz="2000" spc="-5" dirty="0">
                <a:latin typeface="Georgia"/>
                <a:cs typeface="Georgia"/>
              </a:rPr>
              <a:t>generation  to </a:t>
            </a:r>
            <a:r>
              <a:rPr sz="2000" dirty="0">
                <a:latin typeface="Georgia"/>
                <a:cs typeface="Georgia"/>
              </a:rPr>
              <a:t>the next. </a:t>
            </a:r>
            <a:r>
              <a:rPr sz="2000" spc="-5" dirty="0">
                <a:latin typeface="Georgia"/>
                <a:cs typeface="Georgia"/>
              </a:rPr>
              <a:t>e.g.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plumber’s son become the Nazim of </a:t>
            </a:r>
            <a:r>
              <a:rPr sz="2000" dirty="0">
                <a:latin typeface="Georgia"/>
                <a:cs typeface="Georgia"/>
              </a:rPr>
              <a:t>their  </a:t>
            </a:r>
            <a:r>
              <a:rPr sz="2000" spc="-5" dirty="0">
                <a:latin typeface="Georgia"/>
                <a:cs typeface="Georgia"/>
              </a:rPr>
              <a:t>community. Bus conductor’s son </a:t>
            </a:r>
            <a:r>
              <a:rPr sz="2000" dirty="0">
                <a:latin typeface="Georgia"/>
                <a:cs typeface="Georgia"/>
              </a:rPr>
              <a:t>becomes the chief </a:t>
            </a:r>
            <a:r>
              <a:rPr sz="2000" spc="-5" dirty="0">
                <a:latin typeface="Georgia"/>
                <a:cs typeface="Georgia"/>
              </a:rPr>
              <a:t>minister of </a:t>
            </a:r>
            <a:r>
              <a:rPr sz="2000" dirty="0">
                <a:latin typeface="Georgia"/>
                <a:cs typeface="Georgia"/>
              </a:rPr>
              <a:t>a  </a:t>
            </a:r>
            <a:r>
              <a:rPr sz="2000" spc="-5" dirty="0">
                <a:latin typeface="Georgia"/>
                <a:cs typeface="Georgia"/>
              </a:rPr>
              <a:t>status.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sz="2000" b="1" spc="-5" dirty="0">
                <a:latin typeface="Georgia"/>
                <a:cs typeface="Georgia"/>
              </a:rPr>
              <a:t>Intra-generational</a:t>
            </a:r>
            <a:r>
              <a:rPr sz="2000" b="1" spc="-20" dirty="0">
                <a:latin typeface="Georgia"/>
                <a:cs typeface="Georgia"/>
              </a:rPr>
              <a:t> </a:t>
            </a:r>
            <a:r>
              <a:rPr sz="2000" b="1" spc="-5" dirty="0">
                <a:latin typeface="Georgia"/>
                <a:cs typeface="Georgia"/>
              </a:rPr>
              <a:t>Mobility:</a:t>
            </a:r>
            <a:endParaRPr sz="2000">
              <a:latin typeface="Georgia"/>
              <a:cs typeface="Georgia"/>
            </a:endParaRPr>
          </a:p>
          <a:p>
            <a:pPr marL="569595" marR="490855" indent="-557530">
              <a:lnSpc>
                <a:spcPct val="100000"/>
              </a:lnSpc>
              <a:spcBef>
                <a:spcPts val="500"/>
              </a:spcBef>
            </a:pPr>
            <a:r>
              <a:rPr sz="2000" dirty="0">
                <a:latin typeface="Georgia"/>
                <a:cs typeface="Georgia"/>
              </a:rPr>
              <a:t>A change in </a:t>
            </a:r>
            <a:r>
              <a:rPr sz="2000" spc="-5" dirty="0">
                <a:latin typeface="Georgia"/>
                <a:cs typeface="Georgia"/>
              </a:rPr>
              <a:t>social status which occurs within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person’s adult career  “Wallace </a:t>
            </a:r>
            <a:r>
              <a:rPr sz="2000" dirty="0">
                <a:latin typeface="Georgia"/>
                <a:cs typeface="Georgia"/>
              </a:rPr>
              <a:t>&amp; Wallace” </a:t>
            </a:r>
            <a:r>
              <a:rPr sz="2000" spc="-5" dirty="0">
                <a:latin typeface="Georgia"/>
                <a:cs typeface="Georgia"/>
              </a:rPr>
              <a:t>e.g.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lecturer </a:t>
            </a:r>
            <a:r>
              <a:rPr sz="2000" dirty="0">
                <a:latin typeface="Georgia"/>
                <a:cs typeface="Georgia"/>
              </a:rPr>
              <a:t>in a </a:t>
            </a:r>
            <a:r>
              <a:rPr sz="2000" spc="-5" dirty="0">
                <a:latin typeface="Georgia"/>
                <a:cs typeface="Georgia"/>
              </a:rPr>
              <a:t>pre-university college  becoming </a:t>
            </a: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professor at </a:t>
            </a:r>
            <a:r>
              <a:rPr sz="200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university after his doctoral</a:t>
            </a:r>
            <a:r>
              <a:rPr sz="2000" spc="5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degree.</a:t>
            </a:r>
            <a:endParaRPr sz="2000">
              <a:latin typeface="Georgia"/>
              <a:cs typeface="Georgia"/>
            </a:endParaRPr>
          </a:p>
          <a:p>
            <a:pPr marL="569595" marR="570865" indent="-557530">
              <a:lnSpc>
                <a:spcPct val="100000"/>
              </a:lnSpc>
              <a:spcBef>
                <a:spcPts val="509"/>
              </a:spcBef>
            </a:pPr>
            <a:r>
              <a:rPr sz="2000" dirty="0">
                <a:latin typeface="Georgia"/>
                <a:cs typeface="Georgia"/>
              </a:rPr>
              <a:t>A </a:t>
            </a:r>
            <a:r>
              <a:rPr sz="2000" spc="-5" dirty="0">
                <a:latin typeface="Georgia"/>
                <a:cs typeface="Georgia"/>
              </a:rPr>
              <a:t>person working </a:t>
            </a:r>
            <a:r>
              <a:rPr sz="2000" dirty="0">
                <a:latin typeface="Georgia"/>
                <a:cs typeface="Georgia"/>
              </a:rPr>
              <a:t>as a </a:t>
            </a:r>
            <a:r>
              <a:rPr sz="2000" spc="-5" dirty="0">
                <a:latin typeface="Georgia"/>
                <a:cs typeface="Georgia"/>
              </a:rPr>
              <a:t>supervisor </a:t>
            </a:r>
            <a:r>
              <a:rPr sz="2000" dirty="0">
                <a:latin typeface="Georgia"/>
                <a:cs typeface="Georgia"/>
              </a:rPr>
              <a:t>in a </a:t>
            </a:r>
            <a:r>
              <a:rPr sz="2000" spc="-5" dirty="0">
                <a:latin typeface="Georgia"/>
                <a:cs typeface="Georgia"/>
              </a:rPr>
              <a:t>factory becoming its Assistant  Manager after </a:t>
            </a:r>
            <a:r>
              <a:rPr sz="2000" dirty="0">
                <a:latin typeface="Georgia"/>
                <a:cs typeface="Georgia"/>
              </a:rPr>
              <a:t>getting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promotion.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1245</Words>
  <Application>Microsoft Office PowerPoint</Application>
  <PresentationFormat>On-screen Show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SOCIAL MOBILITY</vt:lpstr>
      <vt:lpstr>PowerPoint Presentation</vt:lpstr>
      <vt:lpstr>Individual &amp; Group Mobility:</vt:lpstr>
      <vt:lpstr>PowerPoint Presentation</vt:lpstr>
      <vt:lpstr>PowerPoint Presentation</vt:lpstr>
      <vt:lpstr>Forms of Vertical Mobility  Upward Mobility.</vt:lpstr>
      <vt:lpstr>PowerPoint Presentation</vt:lpstr>
      <vt:lpstr>PowerPoint Presentation</vt:lpstr>
      <vt:lpstr>PowerPoint Presentation</vt:lpstr>
      <vt:lpstr>structural Mobility:</vt:lpstr>
      <vt:lpstr>Causes of vertical mobility:</vt:lpstr>
      <vt:lpstr>Causes of vertical mobility:</vt:lpstr>
      <vt:lpstr>Causes of vertical mobility:</vt:lpstr>
      <vt:lpstr>Causes of vertical mobility:</vt:lpstr>
      <vt:lpstr>Causes of vertical mobility:</vt:lpstr>
      <vt:lpstr>Factors that promote social mobility: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MOBILITY</dc:title>
  <dc:creator>Mohsin Niazi</dc:creator>
  <cp:lastModifiedBy>Mohsin Niazi</cp:lastModifiedBy>
  <cp:revision>3</cp:revision>
  <dcterms:created xsi:type="dcterms:W3CDTF">2020-03-17T04:20:18Z</dcterms:created>
  <dcterms:modified xsi:type="dcterms:W3CDTF">2020-03-17T04:22:49Z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2013-01-16T00:00:00Z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2020-03-17T00:00:00Z</vt:filetime>
  </property>
</Properties>
</file>