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2514600"/>
            <a:ext cx="8839200" cy="3876040"/>
          </a:xfrm>
          <a:custGeom>
            <a:avLst/>
            <a:gdLst/>
            <a:ahLst/>
            <a:cxnLst/>
            <a:rect l="l" t="t" r="r" b="b"/>
            <a:pathLst>
              <a:path w="8839200" h="3876040">
                <a:moveTo>
                  <a:pt x="0" y="3876040"/>
                </a:moveTo>
                <a:lnTo>
                  <a:pt x="8839200" y="3876040"/>
                </a:lnTo>
                <a:lnTo>
                  <a:pt x="8839200" y="0"/>
                </a:lnTo>
                <a:lnTo>
                  <a:pt x="0" y="0"/>
                </a:lnTo>
                <a:lnTo>
                  <a:pt x="0" y="3876040"/>
                </a:lnTo>
                <a:close/>
              </a:path>
            </a:pathLst>
          </a:custGeom>
          <a:solidFill>
            <a:srgbClr val="DAF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700519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5079"/>
                </a:moveTo>
                <a:lnTo>
                  <a:pt x="8839200" y="5079"/>
                </a:lnTo>
                <a:lnTo>
                  <a:pt x="8839200" y="0"/>
                </a:ln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DAF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9160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400"/>
                </a:moveTo>
                <a:lnTo>
                  <a:pt x="152400" y="4343400"/>
                </a:lnTo>
                <a:lnTo>
                  <a:pt x="1524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400"/>
                </a:moveTo>
                <a:lnTo>
                  <a:pt x="152400" y="4343400"/>
                </a:lnTo>
                <a:lnTo>
                  <a:pt x="1524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9144000" cy="2514600"/>
          </a:xfrm>
          <a:custGeom>
            <a:avLst/>
            <a:gdLst/>
            <a:ahLst/>
            <a:cxnLst/>
            <a:rect l="l" t="t" r="r" b="b"/>
            <a:pathLst>
              <a:path w="9144000" h="2514600">
                <a:moveTo>
                  <a:pt x="9144000" y="0"/>
                </a:moveTo>
                <a:lnTo>
                  <a:pt x="0" y="0"/>
                </a:lnTo>
                <a:lnTo>
                  <a:pt x="0" y="2514600"/>
                </a:lnTo>
                <a:lnTo>
                  <a:pt x="9144000" y="2514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6050" y="6390640"/>
            <a:ext cx="8832850" cy="309880"/>
          </a:xfrm>
          <a:custGeom>
            <a:avLst/>
            <a:gdLst/>
            <a:ahLst/>
            <a:cxnLst/>
            <a:rect l="l" t="t" r="r" b="b"/>
            <a:pathLst>
              <a:path w="8832850" h="309879">
                <a:moveTo>
                  <a:pt x="8832850" y="0"/>
                </a:moveTo>
                <a:lnTo>
                  <a:pt x="0" y="0"/>
                </a:lnTo>
                <a:lnTo>
                  <a:pt x="0" y="309880"/>
                </a:lnTo>
                <a:lnTo>
                  <a:pt x="8832850" y="309880"/>
                </a:lnTo>
                <a:lnTo>
                  <a:pt x="8832850" y="0"/>
                </a:lnTo>
                <a:close/>
              </a:path>
            </a:pathLst>
          </a:custGeom>
          <a:solidFill>
            <a:srgbClr val="0AC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4939" y="2419350"/>
            <a:ext cx="8827770" cy="0"/>
          </a:xfrm>
          <a:custGeom>
            <a:avLst/>
            <a:gdLst/>
            <a:ahLst/>
            <a:cxnLst/>
            <a:rect l="l" t="t" r="r" b="b"/>
            <a:pathLst>
              <a:path w="8827770">
                <a:moveTo>
                  <a:pt x="0" y="0"/>
                </a:moveTo>
                <a:lnTo>
                  <a:pt x="8827769" y="0"/>
                </a:lnTo>
              </a:path>
            </a:pathLst>
          </a:custGeom>
          <a:ln w="11429">
            <a:solidFill>
              <a:srgbClr val="07B6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2400" y="152400"/>
            <a:ext cx="8832850" cy="6546850"/>
          </a:xfrm>
          <a:custGeom>
            <a:avLst/>
            <a:gdLst/>
            <a:ahLst/>
            <a:cxnLst/>
            <a:rect l="l" t="t" r="r" b="b"/>
            <a:pathLst>
              <a:path w="8832850" h="6546850">
                <a:moveTo>
                  <a:pt x="4415790" y="6546850"/>
                </a:moveTo>
                <a:lnTo>
                  <a:pt x="0" y="6546850"/>
                </a:lnTo>
                <a:lnTo>
                  <a:pt x="0" y="0"/>
                </a:lnTo>
                <a:lnTo>
                  <a:pt x="8832850" y="0"/>
                </a:lnTo>
                <a:lnTo>
                  <a:pt x="8832850" y="6546850"/>
                </a:lnTo>
                <a:lnTo>
                  <a:pt x="4415790" y="6546850"/>
                </a:lnTo>
                <a:close/>
              </a:path>
            </a:pathLst>
          </a:custGeom>
          <a:ln w="9344">
            <a:solidFill>
              <a:srgbClr val="07B6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267200" y="211455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4294" y="3870"/>
                </a:lnTo>
                <a:lnTo>
                  <a:pt x="206776" y="15118"/>
                </a:lnTo>
                <a:lnTo>
                  <a:pt x="162793" y="33192"/>
                </a:lnTo>
                <a:lnTo>
                  <a:pt x="122895" y="57546"/>
                </a:lnTo>
                <a:lnTo>
                  <a:pt x="87629" y="87630"/>
                </a:lnTo>
                <a:lnTo>
                  <a:pt x="57546" y="122895"/>
                </a:lnTo>
                <a:lnTo>
                  <a:pt x="33192" y="162793"/>
                </a:lnTo>
                <a:lnTo>
                  <a:pt x="15118" y="206776"/>
                </a:lnTo>
                <a:lnTo>
                  <a:pt x="3870" y="254294"/>
                </a:lnTo>
                <a:lnTo>
                  <a:pt x="0" y="304800"/>
                </a:lnTo>
                <a:lnTo>
                  <a:pt x="3870" y="355305"/>
                </a:lnTo>
                <a:lnTo>
                  <a:pt x="15118" y="402823"/>
                </a:lnTo>
                <a:lnTo>
                  <a:pt x="33192" y="446806"/>
                </a:lnTo>
                <a:lnTo>
                  <a:pt x="57546" y="486704"/>
                </a:lnTo>
                <a:lnTo>
                  <a:pt x="87630" y="521970"/>
                </a:lnTo>
                <a:lnTo>
                  <a:pt x="122895" y="552053"/>
                </a:lnTo>
                <a:lnTo>
                  <a:pt x="162793" y="576407"/>
                </a:lnTo>
                <a:lnTo>
                  <a:pt x="206776" y="594481"/>
                </a:lnTo>
                <a:lnTo>
                  <a:pt x="254294" y="605729"/>
                </a:lnTo>
                <a:lnTo>
                  <a:pt x="304800" y="609600"/>
                </a:lnTo>
                <a:lnTo>
                  <a:pt x="355305" y="605729"/>
                </a:lnTo>
                <a:lnTo>
                  <a:pt x="402823" y="594481"/>
                </a:lnTo>
                <a:lnTo>
                  <a:pt x="446806" y="576407"/>
                </a:lnTo>
                <a:lnTo>
                  <a:pt x="486704" y="552053"/>
                </a:lnTo>
                <a:lnTo>
                  <a:pt x="521969" y="521970"/>
                </a:lnTo>
                <a:lnTo>
                  <a:pt x="552053" y="486704"/>
                </a:lnTo>
                <a:lnTo>
                  <a:pt x="576407" y="446806"/>
                </a:lnTo>
                <a:lnTo>
                  <a:pt x="594481" y="402823"/>
                </a:lnTo>
                <a:lnTo>
                  <a:pt x="605729" y="355305"/>
                </a:lnTo>
                <a:lnTo>
                  <a:pt x="609600" y="304800"/>
                </a:lnTo>
                <a:lnTo>
                  <a:pt x="605729" y="254294"/>
                </a:lnTo>
                <a:lnTo>
                  <a:pt x="594481" y="206776"/>
                </a:lnTo>
                <a:lnTo>
                  <a:pt x="576407" y="162793"/>
                </a:lnTo>
                <a:lnTo>
                  <a:pt x="552053" y="122895"/>
                </a:lnTo>
                <a:lnTo>
                  <a:pt x="521970" y="87630"/>
                </a:lnTo>
                <a:lnTo>
                  <a:pt x="486704" y="57546"/>
                </a:lnTo>
                <a:lnTo>
                  <a:pt x="446806" y="33192"/>
                </a:lnTo>
                <a:lnTo>
                  <a:pt x="402823" y="15118"/>
                </a:lnTo>
                <a:lnTo>
                  <a:pt x="355305" y="387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62450" y="2209800"/>
            <a:ext cx="419100" cy="420370"/>
          </a:xfrm>
          <a:custGeom>
            <a:avLst/>
            <a:gdLst/>
            <a:ahLst/>
            <a:cxnLst/>
            <a:rect l="l" t="t" r="r" b="b"/>
            <a:pathLst>
              <a:path w="419100" h="420369">
                <a:moveTo>
                  <a:pt x="209550" y="0"/>
                </a:moveTo>
                <a:lnTo>
                  <a:pt x="160353" y="5342"/>
                </a:lnTo>
                <a:lnTo>
                  <a:pt x="115799" y="20660"/>
                </a:lnTo>
                <a:lnTo>
                  <a:pt x="76955" y="44886"/>
                </a:lnTo>
                <a:lnTo>
                  <a:pt x="44886" y="76955"/>
                </a:lnTo>
                <a:lnTo>
                  <a:pt x="20660" y="115799"/>
                </a:lnTo>
                <a:lnTo>
                  <a:pt x="5342" y="160353"/>
                </a:lnTo>
                <a:lnTo>
                  <a:pt x="0" y="209550"/>
                </a:lnTo>
                <a:lnTo>
                  <a:pt x="5342" y="258817"/>
                </a:lnTo>
                <a:lnTo>
                  <a:pt x="20660" y="303552"/>
                </a:lnTo>
                <a:lnTo>
                  <a:pt x="44886" y="342644"/>
                </a:lnTo>
                <a:lnTo>
                  <a:pt x="76955" y="374983"/>
                </a:lnTo>
                <a:lnTo>
                  <a:pt x="115799" y="399457"/>
                </a:lnTo>
                <a:lnTo>
                  <a:pt x="160353" y="414956"/>
                </a:lnTo>
                <a:lnTo>
                  <a:pt x="209550" y="420370"/>
                </a:lnTo>
                <a:lnTo>
                  <a:pt x="258746" y="414956"/>
                </a:lnTo>
                <a:lnTo>
                  <a:pt x="303300" y="399457"/>
                </a:lnTo>
                <a:lnTo>
                  <a:pt x="342144" y="374983"/>
                </a:lnTo>
                <a:lnTo>
                  <a:pt x="374213" y="342644"/>
                </a:lnTo>
                <a:lnTo>
                  <a:pt x="398439" y="303552"/>
                </a:lnTo>
                <a:lnTo>
                  <a:pt x="413757" y="258817"/>
                </a:lnTo>
                <a:lnTo>
                  <a:pt x="419100" y="209550"/>
                </a:lnTo>
                <a:lnTo>
                  <a:pt x="413757" y="160353"/>
                </a:lnTo>
                <a:lnTo>
                  <a:pt x="398439" y="115799"/>
                </a:lnTo>
                <a:lnTo>
                  <a:pt x="374213" y="76955"/>
                </a:lnTo>
                <a:lnTo>
                  <a:pt x="342144" y="44886"/>
                </a:lnTo>
                <a:lnTo>
                  <a:pt x="303300" y="20660"/>
                </a:lnTo>
                <a:lnTo>
                  <a:pt x="258746" y="5342"/>
                </a:lnTo>
                <a:lnTo>
                  <a:pt x="20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362450" y="2209800"/>
            <a:ext cx="419100" cy="420370"/>
          </a:xfrm>
          <a:custGeom>
            <a:avLst/>
            <a:gdLst/>
            <a:ahLst/>
            <a:cxnLst/>
            <a:rect l="l" t="t" r="r" b="b"/>
            <a:pathLst>
              <a:path w="419100" h="420369">
                <a:moveTo>
                  <a:pt x="209550" y="0"/>
                </a:moveTo>
                <a:lnTo>
                  <a:pt x="258746" y="5342"/>
                </a:lnTo>
                <a:lnTo>
                  <a:pt x="303300" y="20660"/>
                </a:lnTo>
                <a:lnTo>
                  <a:pt x="342144" y="44886"/>
                </a:lnTo>
                <a:lnTo>
                  <a:pt x="374213" y="76955"/>
                </a:lnTo>
                <a:lnTo>
                  <a:pt x="398439" y="115799"/>
                </a:lnTo>
                <a:lnTo>
                  <a:pt x="413757" y="160353"/>
                </a:lnTo>
                <a:lnTo>
                  <a:pt x="419100" y="209550"/>
                </a:lnTo>
                <a:lnTo>
                  <a:pt x="413757" y="258817"/>
                </a:lnTo>
                <a:lnTo>
                  <a:pt x="398439" y="303552"/>
                </a:lnTo>
                <a:lnTo>
                  <a:pt x="374213" y="342644"/>
                </a:lnTo>
                <a:lnTo>
                  <a:pt x="342144" y="374983"/>
                </a:lnTo>
                <a:lnTo>
                  <a:pt x="303300" y="399457"/>
                </a:lnTo>
                <a:lnTo>
                  <a:pt x="258746" y="414956"/>
                </a:lnTo>
                <a:lnTo>
                  <a:pt x="209550" y="420370"/>
                </a:lnTo>
                <a:lnTo>
                  <a:pt x="160353" y="414956"/>
                </a:lnTo>
                <a:lnTo>
                  <a:pt x="115799" y="399457"/>
                </a:lnTo>
                <a:lnTo>
                  <a:pt x="76955" y="374983"/>
                </a:lnTo>
                <a:lnTo>
                  <a:pt x="44886" y="342644"/>
                </a:lnTo>
                <a:lnTo>
                  <a:pt x="20660" y="303552"/>
                </a:lnTo>
                <a:lnTo>
                  <a:pt x="5342" y="258817"/>
                </a:lnTo>
                <a:lnTo>
                  <a:pt x="0" y="209550"/>
                </a:lnTo>
                <a:lnTo>
                  <a:pt x="5342" y="160353"/>
                </a:lnTo>
                <a:lnTo>
                  <a:pt x="20660" y="115799"/>
                </a:lnTo>
                <a:lnTo>
                  <a:pt x="44886" y="76955"/>
                </a:lnTo>
                <a:lnTo>
                  <a:pt x="76955" y="44886"/>
                </a:lnTo>
                <a:lnTo>
                  <a:pt x="115799" y="20660"/>
                </a:lnTo>
                <a:lnTo>
                  <a:pt x="160353" y="5342"/>
                </a:lnTo>
                <a:lnTo>
                  <a:pt x="209550" y="0"/>
                </a:lnTo>
                <a:close/>
              </a:path>
            </a:pathLst>
          </a:custGeom>
          <a:ln w="50676">
            <a:solidFill>
              <a:srgbClr val="07B6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362450" y="2209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07B6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1550" y="2630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676">
            <a:solidFill>
              <a:srgbClr val="07B6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4069" y="2669540"/>
            <a:ext cx="677481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4069" y="3096259"/>
            <a:ext cx="4729480" cy="2675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1949450"/>
            <a:ext cx="34220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000000"/>
                </a:solidFill>
              </a:rPr>
              <a:t>SOCIAL</a:t>
            </a:r>
            <a:r>
              <a:rPr sz="2700" spc="-95" dirty="0">
                <a:solidFill>
                  <a:srgbClr val="000000"/>
                </a:solidFill>
              </a:rPr>
              <a:t> </a:t>
            </a:r>
            <a:r>
              <a:rPr sz="2700" spc="-5" dirty="0">
                <a:solidFill>
                  <a:srgbClr val="000000"/>
                </a:solidFill>
              </a:rPr>
              <a:t>MOBILITY</a:t>
            </a:r>
            <a:endParaRPr sz="2700"/>
          </a:p>
        </p:txBody>
      </p:sp>
      <p:sp>
        <p:nvSpPr>
          <p:cNvPr id="3" name="object 3"/>
          <p:cNvSpPr/>
          <p:nvPr/>
        </p:nvSpPr>
        <p:spPr>
          <a:xfrm>
            <a:off x="342900" y="3008629"/>
            <a:ext cx="154940" cy="154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2900" y="4050029"/>
            <a:ext cx="154940" cy="154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900" y="5396229"/>
            <a:ext cx="154940" cy="154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1980" y="2921000"/>
            <a:ext cx="8093709" cy="332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Georgia"/>
                <a:cs typeface="Georgia"/>
              </a:rPr>
              <a:t>Individuals are normally recognized in society through statuses </a:t>
            </a:r>
            <a:r>
              <a:rPr sz="2000" dirty="0">
                <a:latin typeface="Georgia"/>
                <a:cs typeface="Georgia"/>
              </a:rPr>
              <a:t>they  </a:t>
            </a:r>
            <a:r>
              <a:rPr sz="2000" spc="-5" dirty="0">
                <a:latin typeface="Georgia"/>
                <a:cs typeface="Georgia"/>
              </a:rPr>
              <a:t>occupied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roles they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enact.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12700" marR="5080" indent="476250" algn="just">
              <a:lnSpc>
                <a:spcPct val="100200"/>
              </a:lnSpc>
            </a:pPr>
            <a:r>
              <a:rPr sz="2000" spc="-5" dirty="0">
                <a:latin typeface="Georgia"/>
                <a:cs typeface="Georgia"/>
              </a:rPr>
              <a:t>Not only society </a:t>
            </a:r>
            <a:r>
              <a:rPr sz="200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dynamic but also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individuals are dynamic.  Social mobility mean move from </a:t>
            </a:r>
            <a:r>
              <a:rPr sz="2000" dirty="0">
                <a:latin typeface="Georgia"/>
                <a:cs typeface="Georgia"/>
              </a:rPr>
              <a:t>lower </a:t>
            </a:r>
            <a:r>
              <a:rPr sz="2000" spc="-5" dirty="0">
                <a:latin typeface="Georgia"/>
                <a:cs typeface="Georgia"/>
              </a:rPr>
              <a:t>position to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higher position,  secure previous job from </a:t>
            </a:r>
            <a:r>
              <a:rPr sz="2000" dirty="0">
                <a:latin typeface="Georgia"/>
                <a:cs typeface="Georgia"/>
              </a:rPr>
              <a:t>an </a:t>
            </a:r>
            <a:r>
              <a:rPr sz="2000" spc="-5" dirty="0">
                <a:latin typeface="Georgia"/>
                <a:cs typeface="Georgia"/>
              </a:rPr>
              <a:t>inferior </a:t>
            </a:r>
            <a:r>
              <a:rPr sz="2000" dirty="0">
                <a:latin typeface="Georgia"/>
                <a:cs typeface="Georgia"/>
              </a:rPr>
              <a:t>one.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5080" indent="326390" algn="just">
              <a:lnSpc>
                <a:spcPct val="100000"/>
              </a:lnSpc>
            </a:pPr>
            <a:r>
              <a:rPr sz="2000" spc="-5" dirty="0">
                <a:latin typeface="Georgia"/>
                <a:cs typeface="Georgia"/>
              </a:rPr>
              <a:t>‘Thus people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society continue </a:t>
            </a:r>
            <a:r>
              <a:rPr sz="2000" dirty="0">
                <a:latin typeface="Georgia"/>
                <a:cs typeface="Georgia"/>
              </a:rPr>
              <a:t>to </a:t>
            </a:r>
            <a:r>
              <a:rPr sz="2000" spc="-5" dirty="0">
                <a:latin typeface="Georgia"/>
                <a:cs typeface="Georgia"/>
              </a:rPr>
              <a:t>move up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down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status   </a:t>
            </a:r>
            <a:r>
              <a:rPr sz="2000" dirty="0">
                <a:latin typeface="Georgia"/>
                <a:cs typeface="Georgia"/>
              </a:rPr>
              <a:t>scale, this movement </a:t>
            </a:r>
            <a:r>
              <a:rPr sz="2000" spc="-5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called </a:t>
            </a:r>
            <a:r>
              <a:rPr sz="2000" spc="-5" dirty="0">
                <a:latin typeface="Georgia"/>
                <a:cs typeface="Georgia"/>
              </a:rPr>
              <a:t>social mobility’. The study of social  mobility </a:t>
            </a:r>
            <a:r>
              <a:rPr sz="2000" dirty="0">
                <a:latin typeface="Georgia"/>
                <a:cs typeface="Georgia"/>
              </a:rPr>
              <a:t>is an </a:t>
            </a:r>
            <a:r>
              <a:rPr sz="2000" spc="-5" dirty="0">
                <a:latin typeface="Georgia"/>
                <a:cs typeface="Georgia"/>
              </a:rPr>
              <a:t>important aspect of social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stratification.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09" y="2104390"/>
            <a:ext cx="2593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00"/>
                </a:solidFill>
              </a:rPr>
              <a:t>structural</a:t>
            </a:r>
            <a:r>
              <a:rPr sz="2000" spc="-3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Mobility: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57809" y="2485390"/>
            <a:ext cx="8120380" cy="412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8960" marR="5080" indent="1016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Structural mobility </a:t>
            </a:r>
            <a:r>
              <a:rPr sz="2400" dirty="0">
                <a:latin typeface="Georgia"/>
                <a:cs typeface="Georgia"/>
              </a:rPr>
              <a:t>is a </a:t>
            </a:r>
            <a:r>
              <a:rPr sz="2400" spc="-5" dirty="0">
                <a:latin typeface="Georgia"/>
                <a:cs typeface="Georgia"/>
              </a:rPr>
              <a:t>kind of vertical mobility.  Structural mobility refers to mobility which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brought  about by changes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stratification hierarchy itself. The  structural mobility refers to </a:t>
            </a:r>
            <a:r>
              <a:rPr sz="2400" spc="5" dirty="0">
                <a:latin typeface="Georgia"/>
                <a:cs typeface="Georgia"/>
              </a:rPr>
              <a:t>“</a:t>
            </a:r>
            <a:r>
              <a:rPr sz="2400" i="1" spc="5" dirty="0">
                <a:latin typeface="Georgia"/>
                <a:cs typeface="Georgia"/>
              </a:rPr>
              <a:t>the </a:t>
            </a:r>
            <a:r>
              <a:rPr sz="2400" i="1" spc="-5" dirty="0">
                <a:latin typeface="Georgia"/>
                <a:cs typeface="Georgia"/>
              </a:rPr>
              <a:t>vertical movement of </a:t>
            </a:r>
            <a:r>
              <a:rPr sz="2400" i="1" dirty="0">
                <a:latin typeface="Georgia"/>
                <a:cs typeface="Georgia"/>
              </a:rPr>
              <a:t>a  </a:t>
            </a:r>
            <a:r>
              <a:rPr sz="2400" i="1" spc="-5" dirty="0">
                <a:latin typeface="Georgia"/>
                <a:cs typeface="Georgia"/>
              </a:rPr>
              <a:t>specific group, class, or occupation relative to others in  </a:t>
            </a:r>
            <a:r>
              <a:rPr sz="2400" i="1" dirty="0">
                <a:latin typeface="Georgia"/>
                <a:cs typeface="Georgia"/>
              </a:rPr>
              <a:t>the </a:t>
            </a:r>
            <a:r>
              <a:rPr sz="2400" i="1" spc="-5" dirty="0">
                <a:latin typeface="Georgia"/>
                <a:cs typeface="Georgia"/>
              </a:rPr>
              <a:t>stratification</a:t>
            </a:r>
            <a:r>
              <a:rPr sz="2400" i="1" spc="-20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system”.</a:t>
            </a:r>
            <a:endParaRPr sz="2400">
              <a:latin typeface="Georgia"/>
              <a:cs typeface="Georgia"/>
            </a:endParaRPr>
          </a:p>
          <a:p>
            <a:pPr marL="568960" marR="43180" indent="-55626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BF0000"/>
                </a:solidFill>
                <a:latin typeface="Georgia"/>
                <a:cs typeface="Georgia"/>
              </a:rPr>
              <a:t>e.g. </a:t>
            </a:r>
            <a:r>
              <a:rPr sz="2400" spc="-5" dirty="0">
                <a:latin typeface="Georgia"/>
                <a:cs typeface="Georgia"/>
              </a:rPr>
              <a:t>these are the days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computers and information  technology. Hence, computer engineers and technicians  and information technologists receive greater respect  which was previously reserved for scientists and  advocates.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2741929"/>
            <a:ext cx="49669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Causes </a:t>
            </a:r>
            <a:r>
              <a:rPr spc="-10" dirty="0"/>
              <a:t>of vertical</a:t>
            </a:r>
            <a:r>
              <a:rPr spc="-35" dirty="0"/>
              <a:t> </a:t>
            </a:r>
            <a:r>
              <a:rPr spc="-10" dirty="0"/>
              <a:t>mobility: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590" y="3113785"/>
            <a:ext cx="284480" cy="909319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590" y="4363465"/>
            <a:ext cx="284480" cy="135001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119" y="3167379"/>
            <a:ext cx="7343775" cy="29667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Georgia"/>
                <a:cs typeface="Georgia"/>
              </a:rPr>
              <a:t>The necessity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filling in emptied or vacant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positions.</a:t>
            </a:r>
            <a:endParaRPr sz="2400">
              <a:latin typeface="Georgia"/>
              <a:cs typeface="Georgia"/>
            </a:endParaRPr>
          </a:p>
          <a:p>
            <a:pPr marL="12700" marR="14033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Georgia"/>
                <a:cs typeface="Georgia"/>
              </a:rPr>
              <a:t>Obtaining eligibility by imitating the Life-styles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the  upper</a:t>
            </a:r>
            <a:r>
              <a:rPr sz="2400" spc="-10" dirty="0">
                <a:latin typeface="Georgia"/>
                <a:cs typeface="Georgia"/>
              </a:rPr>
              <a:t> strata.</a:t>
            </a:r>
            <a:endParaRPr sz="2400">
              <a:latin typeface="Georgia"/>
              <a:cs typeface="Georgia"/>
            </a:endParaRPr>
          </a:p>
          <a:p>
            <a:pPr marL="12700" marR="2085975">
              <a:lnSpc>
                <a:spcPct val="120800"/>
              </a:lnSpc>
            </a:pPr>
            <a:r>
              <a:rPr sz="2400" spc="-5" dirty="0">
                <a:latin typeface="Georgia"/>
                <a:cs typeface="Georgia"/>
              </a:rPr>
              <a:t>To fill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the social vacuum created.  Inability to perform the tasks</a:t>
            </a:r>
            <a:r>
              <a:rPr sz="2400" spc="-8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assigned.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Georgia"/>
                <a:cs typeface="Georgia"/>
              </a:rPr>
              <a:t>Effect of widespread changes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the social-cultural and  political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environment.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220" y="1605279"/>
            <a:ext cx="56876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Causes </a:t>
            </a:r>
            <a:r>
              <a:rPr sz="3200" dirty="0"/>
              <a:t>of </a:t>
            </a:r>
            <a:r>
              <a:rPr sz="3200" spc="-5" dirty="0"/>
              <a:t>vertical</a:t>
            </a:r>
            <a:r>
              <a:rPr sz="3200" spc="-45" dirty="0"/>
              <a:t> </a:t>
            </a:r>
            <a:r>
              <a:rPr sz="3200" spc="-5" dirty="0"/>
              <a:t>mobility: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3220" y="2641600"/>
            <a:ext cx="821372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Inability </a:t>
            </a:r>
            <a:r>
              <a:rPr sz="2400" b="1" dirty="0">
                <a:latin typeface="Georgia"/>
                <a:cs typeface="Georgia"/>
              </a:rPr>
              <a:t>to </a:t>
            </a:r>
            <a:r>
              <a:rPr sz="2400" b="1" spc="-5" dirty="0">
                <a:latin typeface="Georgia"/>
                <a:cs typeface="Georgia"/>
              </a:rPr>
              <a:t>perform </a:t>
            </a:r>
            <a:r>
              <a:rPr sz="2400" b="1" dirty="0">
                <a:latin typeface="Georgia"/>
                <a:cs typeface="Georgia"/>
              </a:rPr>
              <a:t>the </a:t>
            </a:r>
            <a:r>
              <a:rPr sz="2400" b="1" spc="-5" dirty="0">
                <a:latin typeface="Georgia"/>
                <a:cs typeface="Georgia"/>
              </a:rPr>
              <a:t>tasks</a:t>
            </a:r>
            <a:r>
              <a:rPr sz="2400" b="1" spc="-15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assigned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35000">
              <a:lnSpc>
                <a:spcPct val="100000"/>
              </a:lnSpc>
            </a:pPr>
            <a:r>
              <a:rPr sz="2400" spc="-5" dirty="0">
                <a:latin typeface="Georgia"/>
                <a:cs typeface="Georgia"/>
              </a:rPr>
              <a:t>The unfitness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many individuals to perform the proper  functions relevant to their stratum often causes vertical  mobility.</a:t>
            </a:r>
            <a:endParaRPr sz="2400">
              <a:latin typeface="Georgia"/>
              <a:cs typeface="Georgia"/>
            </a:endParaRPr>
          </a:p>
          <a:p>
            <a:pPr marL="12700" marR="247015">
              <a:lnSpc>
                <a:spcPct val="100000"/>
              </a:lnSpc>
            </a:pPr>
            <a:r>
              <a:rPr sz="2400" dirty="0">
                <a:latin typeface="Georgia"/>
                <a:cs typeface="Georgia"/>
              </a:rPr>
              <a:t>e.g. </a:t>
            </a:r>
            <a:r>
              <a:rPr sz="2400" spc="-5" dirty="0">
                <a:latin typeface="Georgia"/>
                <a:cs typeface="Georgia"/>
              </a:rPr>
              <a:t>physical and mental sickness, accidents, old age, family  problems, such other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factors.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Georgia"/>
                <a:cs typeface="Georgia"/>
              </a:rPr>
              <a:t>Under such circumstances the </a:t>
            </a:r>
            <a:r>
              <a:rPr sz="2400" dirty="0">
                <a:latin typeface="Georgia"/>
                <a:cs typeface="Georgia"/>
              </a:rPr>
              <a:t>need </a:t>
            </a:r>
            <a:r>
              <a:rPr sz="2400" spc="-5" dirty="0">
                <a:latin typeface="Georgia"/>
                <a:cs typeface="Georgia"/>
              </a:rPr>
              <a:t>arises for replacing these  persons with different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ones.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220" y="1605279"/>
            <a:ext cx="56876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Causes </a:t>
            </a:r>
            <a:r>
              <a:rPr sz="3200" dirty="0"/>
              <a:t>of </a:t>
            </a:r>
            <a:r>
              <a:rPr sz="3200" spc="-5" dirty="0"/>
              <a:t>vertical</a:t>
            </a:r>
            <a:r>
              <a:rPr sz="3200" spc="-45" dirty="0"/>
              <a:t> </a:t>
            </a:r>
            <a:r>
              <a:rPr sz="3200" spc="-5" dirty="0"/>
              <a:t>mobility: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3220" y="2641600"/>
            <a:ext cx="827849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8651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Georgia"/>
                <a:cs typeface="Georgia"/>
              </a:rPr>
              <a:t>The </a:t>
            </a:r>
            <a:r>
              <a:rPr sz="2400" b="1" spc="-5" dirty="0">
                <a:latin typeface="Georgia"/>
                <a:cs typeface="Georgia"/>
              </a:rPr>
              <a:t>Necessity of Filling in Emptied </a:t>
            </a:r>
            <a:r>
              <a:rPr sz="2400" b="1" dirty="0">
                <a:latin typeface="Georgia"/>
                <a:cs typeface="Georgia"/>
              </a:rPr>
              <a:t>or </a:t>
            </a:r>
            <a:r>
              <a:rPr sz="2400" b="1" spc="-5" dirty="0">
                <a:latin typeface="Georgia"/>
                <a:cs typeface="Georgia"/>
              </a:rPr>
              <a:t>vacant  positions: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of the societies </a:t>
            </a:r>
            <a:r>
              <a:rPr sz="2400" spc="-5" dirty="0">
                <a:latin typeface="Times New Roman"/>
                <a:cs typeface="Times New Roman"/>
              </a:rPr>
              <a:t>some upper </a:t>
            </a:r>
            <a:r>
              <a:rPr sz="2400" dirty="0">
                <a:latin typeface="Times New Roman"/>
                <a:cs typeface="Times New Roman"/>
              </a:rPr>
              <a:t>positions are filled in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fixed </a:t>
            </a:r>
            <a:r>
              <a:rPr sz="2400" dirty="0">
                <a:latin typeface="Times New Roman"/>
                <a:cs typeface="Times New Roman"/>
              </a:rPr>
              <a:t>period by </a:t>
            </a: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spc="-5" dirty="0">
                <a:latin typeface="Times New Roman"/>
                <a:cs typeface="Times New Roman"/>
              </a:rPr>
              <a:t>persons. </a:t>
            </a:r>
            <a:r>
              <a:rPr sz="2400" spc="-10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the expiry of their </a:t>
            </a:r>
            <a:r>
              <a:rPr sz="2400" spc="-5" dirty="0">
                <a:latin typeface="Times New Roman"/>
                <a:cs typeface="Times New Roman"/>
              </a:rPr>
              <a:t>term, </a:t>
            </a:r>
            <a:r>
              <a:rPr sz="2400" dirty="0">
                <a:latin typeface="Times New Roman"/>
                <a:cs typeface="Times New Roman"/>
              </a:rPr>
              <a:t>they </a:t>
            </a:r>
            <a:r>
              <a:rPr sz="2400" spc="-5" dirty="0">
                <a:latin typeface="Times New Roman"/>
                <a:cs typeface="Times New Roman"/>
              </a:rPr>
              <a:t>will  </a:t>
            </a:r>
            <a:r>
              <a:rPr sz="2400" dirty="0">
                <a:latin typeface="Times New Roman"/>
                <a:cs typeface="Times New Roman"/>
              </a:rPr>
              <a:t>have to be </a:t>
            </a:r>
            <a:r>
              <a:rPr sz="2400" spc="-5" dirty="0">
                <a:latin typeface="Times New Roman"/>
                <a:cs typeface="Times New Roman"/>
              </a:rPr>
              <a:t>replaced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new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persons.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220" y="1605279"/>
            <a:ext cx="56876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Causes </a:t>
            </a:r>
            <a:r>
              <a:rPr sz="3200" dirty="0"/>
              <a:t>of </a:t>
            </a:r>
            <a:r>
              <a:rPr sz="3200" spc="-5" dirty="0"/>
              <a:t>vertical</a:t>
            </a:r>
            <a:r>
              <a:rPr sz="3200" spc="-45" dirty="0"/>
              <a:t> </a:t>
            </a:r>
            <a:r>
              <a:rPr sz="3200" spc="-5" dirty="0"/>
              <a:t>mobility: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3220" y="2641600"/>
            <a:ext cx="831659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47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Obtaining eligibility by imitating the life-styles of the  upper</a:t>
            </a:r>
            <a:r>
              <a:rPr sz="2400" b="1" spc="-10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strata: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5244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There are various criteria by </a:t>
            </a:r>
            <a:r>
              <a:rPr sz="2400" spc="-5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social </a:t>
            </a:r>
            <a:r>
              <a:rPr sz="2400" dirty="0">
                <a:latin typeface="Times New Roman"/>
                <a:cs typeface="Times New Roman"/>
              </a:rPr>
              <a:t>status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people is  </a:t>
            </a:r>
            <a:r>
              <a:rPr sz="2400" spc="-5" dirty="0">
                <a:latin typeface="Times New Roman"/>
                <a:cs typeface="Times New Roman"/>
              </a:rPr>
              <a:t>evaluated. “Life </a:t>
            </a:r>
            <a:r>
              <a:rPr sz="2400" dirty="0">
                <a:latin typeface="Times New Roman"/>
                <a:cs typeface="Times New Roman"/>
              </a:rPr>
              <a:t>Styles” </a:t>
            </a:r>
            <a:r>
              <a:rPr sz="2400" spc="-5" dirty="0">
                <a:latin typeface="Times New Roman"/>
                <a:cs typeface="Times New Roman"/>
              </a:rPr>
              <a:t>represent, </a:t>
            </a:r>
            <a:r>
              <a:rPr sz="2400" dirty="0">
                <a:latin typeface="Times New Roman"/>
                <a:cs typeface="Times New Roman"/>
              </a:rPr>
              <a:t>and people of the </a:t>
            </a:r>
            <a:r>
              <a:rPr sz="2400" spc="-5" dirty="0">
                <a:latin typeface="Times New Roman"/>
                <a:cs typeface="Times New Roman"/>
              </a:rPr>
              <a:t>lower </a:t>
            </a:r>
            <a:r>
              <a:rPr sz="2400" dirty="0">
                <a:latin typeface="Times New Roman"/>
                <a:cs typeface="Times New Roman"/>
              </a:rPr>
              <a:t>strata to  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upper.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220" y="1605279"/>
            <a:ext cx="56876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Causes </a:t>
            </a:r>
            <a:r>
              <a:rPr sz="3200" dirty="0"/>
              <a:t>of </a:t>
            </a:r>
            <a:r>
              <a:rPr sz="3200" spc="-5" dirty="0"/>
              <a:t>vertical</a:t>
            </a:r>
            <a:r>
              <a:rPr sz="3200" spc="-45" dirty="0"/>
              <a:t> </a:t>
            </a:r>
            <a:r>
              <a:rPr sz="3200" spc="-5" dirty="0"/>
              <a:t>mobility: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3220" y="2641600"/>
            <a:ext cx="833945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Georgia"/>
                <a:cs typeface="Georgia"/>
              </a:rPr>
              <a:t>To </a:t>
            </a:r>
            <a:r>
              <a:rPr sz="2400" b="1" spc="-5" dirty="0">
                <a:latin typeface="Georgia"/>
                <a:cs typeface="Georgia"/>
              </a:rPr>
              <a:t>fill in the social vacuum</a:t>
            </a:r>
            <a:r>
              <a:rPr sz="2400" b="1" spc="-25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created: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Georgia"/>
                <a:cs typeface="Georgia"/>
              </a:rPr>
              <a:t>Because </a:t>
            </a:r>
            <a:r>
              <a:rPr sz="2400" dirty="0">
                <a:latin typeface="Georgia"/>
                <a:cs typeface="Georgia"/>
              </a:rPr>
              <a:t>of a </a:t>
            </a:r>
            <a:r>
              <a:rPr sz="2400" spc="-5" dirty="0">
                <a:latin typeface="Georgia"/>
                <a:cs typeface="Georgia"/>
              </a:rPr>
              <a:t>lower birth rate within the upper strata, </a:t>
            </a:r>
            <a:r>
              <a:rPr sz="2400" dirty="0">
                <a:latin typeface="Georgia"/>
                <a:cs typeface="Georgia"/>
              </a:rPr>
              <a:t>a </a:t>
            </a:r>
            <a:r>
              <a:rPr sz="2400" spc="-5" dirty="0">
                <a:latin typeface="Georgia"/>
                <a:cs typeface="Georgia"/>
              </a:rPr>
              <a:t>social  vacuum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created. This can be filled </a:t>
            </a:r>
            <a:r>
              <a:rPr sz="2400" dirty="0">
                <a:latin typeface="Georgia"/>
                <a:cs typeface="Georgia"/>
              </a:rPr>
              <a:t>in by </a:t>
            </a:r>
            <a:r>
              <a:rPr sz="2400" spc="-5" dirty="0">
                <a:latin typeface="Georgia"/>
                <a:cs typeface="Georgia"/>
              </a:rPr>
              <a:t>the persons  recruited from the lower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layers.</a:t>
            </a:r>
            <a:endParaRPr sz="2400">
              <a:latin typeface="Georgia"/>
              <a:cs typeface="Georgia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Georgia"/>
                <a:cs typeface="Georgia"/>
              </a:rPr>
              <a:t>e.g. </a:t>
            </a:r>
            <a:r>
              <a:rPr sz="2400" dirty="0">
                <a:latin typeface="Georgia"/>
                <a:cs typeface="Georgia"/>
              </a:rPr>
              <a:t>if </a:t>
            </a:r>
            <a:r>
              <a:rPr sz="2400" spc="-5" dirty="0">
                <a:latin typeface="Georgia"/>
                <a:cs typeface="Georgia"/>
              </a:rPr>
              <a:t>the owners </a:t>
            </a:r>
            <a:r>
              <a:rPr sz="2400" dirty="0">
                <a:latin typeface="Georgia"/>
                <a:cs typeface="Georgia"/>
              </a:rPr>
              <a:t>or </a:t>
            </a:r>
            <a:r>
              <a:rPr sz="2400" spc="-5" dirty="0">
                <a:latin typeface="Georgia"/>
                <a:cs typeface="Georgia"/>
              </a:rPr>
              <a:t>founder director or general managers </a:t>
            </a:r>
            <a:r>
              <a:rPr sz="2400" dirty="0">
                <a:latin typeface="Georgia"/>
                <a:cs typeface="Georgia"/>
              </a:rPr>
              <a:t>of  </a:t>
            </a:r>
            <a:r>
              <a:rPr sz="2400" spc="-5" dirty="0">
                <a:latin typeface="Georgia"/>
                <a:cs typeface="Georgia"/>
              </a:rPr>
              <a:t>the private companies </a:t>
            </a:r>
            <a:r>
              <a:rPr sz="2400" dirty="0">
                <a:latin typeface="Georgia"/>
                <a:cs typeface="Georgia"/>
              </a:rPr>
              <a:t>or </a:t>
            </a:r>
            <a:r>
              <a:rPr sz="2400" spc="-5" dirty="0">
                <a:latin typeface="Georgia"/>
                <a:cs typeface="Georgia"/>
              </a:rPr>
              <a:t>industries </a:t>
            </a:r>
            <a:r>
              <a:rPr sz="2400" dirty="0">
                <a:latin typeface="Georgia"/>
                <a:cs typeface="Georgia"/>
              </a:rPr>
              <a:t>are </a:t>
            </a:r>
            <a:r>
              <a:rPr sz="2400" spc="-5" dirty="0">
                <a:latin typeface="Georgia"/>
                <a:cs typeface="Georgia"/>
              </a:rPr>
              <a:t>not having children,  or if they are too </a:t>
            </a:r>
            <a:r>
              <a:rPr sz="2400" spc="-10" dirty="0">
                <a:latin typeface="Georgia"/>
                <a:cs typeface="Georgia"/>
              </a:rPr>
              <a:t>young </a:t>
            </a:r>
            <a:r>
              <a:rPr sz="2400" spc="-5" dirty="0">
                <a:latin typeface="Georgia"/>
                <a:cs typeface="Georgia"/>
              </a:rPr>
              <a:t>to assume high offices, then, the  relatively efficient individuals occupying lower positions get </a:t>
            </a:r>
            <a:r>
              <a:rPr sz="2400" dirty="0">
                <a:latin typeface="Georgia"/>
                <a:cs typeface="Georgia"/>
              </a:rPr>
              <a:t>a  </a:t>
            </a:r>
            <a:r>
              <a:rPr sz="2400" spc="-5" dirty="0">
                <a:latin typeface="Georgia"/>
                <a:cs typeface="Georgia"/>
              </a:rPr>
              <a:t>chance to assume high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posts.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Factors </a:t>
            </a:r>
            <a:r>
              <a:rPr spc="-5" dirty="0"/>
              <a:t>that </a:t>
            </a:r>
            <a:r>
              <a:rPr spc="-10" dirty="0"/>
              <a:t>promote social mobility: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809" y="2507234"/>
            <a:ext cx="327660" cy="3211830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350" spc="1614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050" spc="134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pc="-5" dirty="0"/>
              <a:t>individual factor mobility  occupation and economic activities  religious</a:t>
            </a:r>
            <a:r>
              <a:rPr spc="-15" dirty="0"/>
              <a:t> </a:t>
            </a:r>
            <a:r>
              <a:rPr spc="-5" dirty="0"/>
              <a:t>institutions</a:t>
            </a:r>
          </a:p>
          <a:p>
            <a:pPr marL="12700" marR="1097915">
              <a:lnSpc>
                <a:spcPct val="120700"/>
              </a:lnSpc>
              <a:spcBef>
                <a:spcPts val="5"/>
              </a:spcBef>
            </a:pPr>
            <a:r>
              <a:rPr spc="-5" dirty="0"/>
              <a:t>political institutions  family and marriage  Windfall </a:t>
            </a:r>
            <a:r>
              <a:rPr dirty="0"/>
              <a:t>or </a:t>
            </a:r>
            <a:r>
              <a:rPr spc="-5" dirty="0"/>
              <a:t>the luck</a:t>
            </a:r>
            <a:r>
              <a:rPr spc="-80" dirty="0"/>
              <a:t> </a:t>
            </a:r>
            <a:r>
              <a:rPr spc="-5" dirty="0"/>
              <a:t>factor.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809" y="2029459"/>
            <a:ext cx="8152130" cy="409956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u="heavy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Definition:</a:t>
            </a:r>
            <a:endParaRPr sz="2000">
              <a:latin typeface="Georgia"/>
              <a:cs typeface="Georgia"/>
            </a:endParaRPr>
          </a:p>
          <a:p>
            <a:pPr marL="203835">
              <a:lnSpc>
                <a:spcPct val="100000"/>
              </a:lnSpc>
              <a:spcBef>
                <a:spcPts val="260"/>
              </a:spcBef>
            </a:pPr>
            <a:r>
              <a:rPr sz="2000" b="1" spc="-5" dirty="0">
                <a:latin typeface="Georgia"/>
                <a:cs typeface="Georgia"/>
              </a:rPr>
              <a:t>Wallace and</a:t>
            </a:r>
            <a:r>
              <a:rPr sz="2000" b="1" spc="-1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Wallace:</a:t>
            </a:r>
            <a:endParaRPr sz="2000">
              <a:latin typeface="Georgia"/>
              <a:cs typeface="Georgia"/>
            </a:endParaRPr>
          </a:p>
          <a:p>
            <a:pPr marL="285115" marR="10160" indent="-27305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Georgia"/>
                <a:cs typeface="Georgia"/>
              </a:rPr>
              <a:t>“Social mobility refers </a:t>
            </a:r>
            <a:r>
              <a:rPr sz="2000" dirty="0">
                <a:latin typeface="Georgia"/>
                <a:cs typeface="Georgia"/>
              </a:rPr>
              <a:t>to </a:t>
            </a:r>
            <a:r>
              <a:rPr sz="2000" spc="-5" dirty="0">
                <a:latin typeface="Georgia"/>
                <a:cs typeface="Georgia"/>
              </a:rPr>
              <a:t>the movement of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person or person’s from </a:t>
            </a:r>
            <a:r>
              <a:rPr sz="2000" dirty="0">
                <a:latin typeface="Georgia"/>
                <a:cs typeface="Georgia"/>
              </a:rPr>
              <a:t>one  </a:t>
            </a:r>
            <a:r>
              <a:rPr sz="2000" spc="-5" dirty="0">
                <a:latin typeface="Georgia"/>
                <a:cs typeface="Georgia"/>
              </a:rPr>
              <a:t>social status to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another”.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b="1" u="heavy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W.P</a:t>
            </a:r>
            <a:r>
              <a:rPr sz="2000" b="1" u="heavy" spc="-2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heavy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Scott:</a:t>
            </a:r>
            <a:endParaRPr sz="2000">
              <a:latin typeface="Georgia"/>
              <a:cs typeface="Georgia"/>
            </a:endParaRPr>
          </a:p>
          <a:p>
            <a:pPr marL="285115" marR="236854" indent="-27305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Georgia"/>
                <a:cs typeface="Georgia"/>
              </a:rPr>
              <a:t>“Social mobility refers </a:t>
            </a:r>
            <a:r>
              <a:rPr sz="2000" dirty="0">
                <a:latin typeface="Georgia"/>
                <a:cs typeface="Georgia"/>
              </a:rPr>
              <a:t>to </a:t>
            </a:r>
            <a:r>
              <a:rPr sz="2000" spc="-5" dirty="0">
                <a:latin typeface="Georgia"/>
                <a:cs typeface="Georgia"/>
              </a:rPr>
              <a:t>the movement of </a:t>
            </a:r>
            <a:r>
              <a:rPr sz="2000" dirty="0">
                <a:latin typeface="Georgia"/>
                <a:cs typeface="Georgia"/>
              </a:rPr>
              <a:t>an </a:t>
            </a:r>
            <a:r>
              <a:rPr sz="2000" spc="-5" dirty="0">
                <a:latin typeface="Georgia"/>
                <a:cs typeface="Georgia"/>
              </a:rPr>
              <a:t>individual or group </a:t>
            </a:r>
            <a:r>
              <a:rPr sz="2000" spc="-10" dirty="0">
                <a:latin typeface="Georgia"/>
                <a:cs typeface="Georgia"/>
              </a:rPr>
              <a:t>from  </a:t>
            </a:r>
            <a:r>
              <a:rPr sz="2000" dirty="0">
                <a:latin typeface="Georgia"/>
                <a:cs typeface="Georgia"/>
              </a:rPr>
              <a:t>one </a:t>
            </a:r>
            <a:r>
              <a:rPr sz="2000" spc="-5" dirty="0">
                <a:latin typeface="Georgia"/>
                <a:cs typeface="Georgia"/>
              </a:rPr>
              <a:t>social position, class or social stratum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5" dirty="0">
                <a:latin typeface="Georgia"/>
                <a:cs typeface="Georgia"/>
              </a:rPr>
              <a:t> another”.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b="1" u="heavy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Sociology</a:t>
            </a:r>
            <a:r>
              <a:rPr sz="2000" b="1" u="heavy" spc="-10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heavy" spc="-5" dirty="0">
                <a:solidFill>
                  <a:srgbClr val="006FBF"/>
                </a:solidFill>
                <a:uFill>
                  <a:solidFill>
                    <a:srgbClr val="006FBF"/>
                  </a:solidFill>
                </a:uFill>
                <a:latin typeface="Georgia"/>
                <a:cs typeface="Georgia"/>
              </a:rPr>
              <a:t>Dictionary:</a:t>
            </a:r>
            <a:endParaRPr sz="2000">
              <a:latin typeface="Georgia"/>
              <a:cs typeface="Georgia"/>
            </a:endParaRPr>
          </a:p>
          <a:p>
            <a:pPr marL="285115" marR="221615" indent="-27305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Georgia"/>
                <a:cs typeface="Georgia"/>
              </a:rPr>
              <a:t>Thus </a:t>
            </a:r>
            <a:r>
              <a:rPr sz="2000" dirty="0">
                <a:latin typeface="Georgia"/>
                <a:cs typeface="Georgia"/>
              </a:rPr>
              <a:t>it is clear </a:t>
            </a:r>
            <a:r>
              <a:rPr sz="2000" spc="-5" dirty="0">
                <a:latin typeface="Georgia"/>
                <a:cs typeface="Georgia"/>
              </a:rPr>
              <a:t>that social mobility </a:t>
            </a:r>
            <a:r>
              <a:rPr sz="2000" dirty="0">
                <a:latin typeface="Georgia"/>
                <a:cs typeface="Georgia"/>
              </a:rPr>
              <a:t>mean movement </a:t>
            </a:r>
            <a:r>
              <a:rPr sz="2000" spc="-5" dirty="0">
                <a:latin typeface="Georgia"/>
                <a:cs typeface="Georgia"/>
              </a:rPr>
              <a:t>of </a:t>
            </a:r>
            <a:r>
              <a:rPr sz="2000" dirty="0">
                <a:latin typeface="Georgia"/>
                <a:cs typeface="Georgia"/>
              </a:rPr>
              <a:t>an </a:t>
            </a:r>
            <a:r>
              <a:rPr sz="2000" spc="-5" dirty="0">
                <a:latin typeface="Georgia"/>
                <a:cs typeface="Georgia"/>
              </a:rPr>
              <a:t>individual or  group </a:t>
            </a:r>
            <a:r>
              <a:rPr sz="2000" spc="-10" dirty="0">
                <a:latin typeface="Georgia"/>
                <a:cs typeface="Georgia"/>
              </a:rPr>
              <a:t>form </a:t>
            </a:r>
            <a:r>
              <a:rPr sz="2000" dirty="0">
                <a:latin typeface="Georgia"/>
                <a:cs typeface="Georgia"/>
              </a:rPr>
              <a:t>one </a:t>
            </a:r>
            <a:r>
              <a:rPr sz="2000" spc="-5" dirty="0">
                <a:latin typeface="Georgia"/>
                <a:cs typeface="Georgia"/>
              </a:rPr>
              <a:t>social position or status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another.</a:t>
            </a:r>
            <a:endParaRPr sz="2000">
              <a:latin typeface="Georgia"/>
              <a:cs typeface="Georgia"/>
            </a:endParaRPr>
          </a:p>
          <a:p>
            <a:pPr marL="285115" marR="5080" indent="-273050">
              <a:lnSpc>
                <a:spcPts val="2160"/>
              </a:lnSpc>
              <a:spcBef>
                <a:spcPts val="500"/>
              </a:spcBef>
            </a:pPr>
            <a:r>
              <a:rPr sz="2000" b="1" spc="-5" dirty="0">
                <a:solidFill>
                  <a:srgbClr val="FF0000"/>
                </a:solidFill>
                <a:latin typeface="Georgia"/>
                <a:cs typeface="Georgia"/>
              </a:rPr>
              <a:t>e.g. </a:t>
            </a:r>
            <a:r>
              <a:rPr sz="2000" spc="-5" dirty="0">
                <a:latin typeface="Georgia"/>
                <a:cs typeface="Georgia"/>
              </a:rPr>
              <a:t>Poor people may become rich, </a:t>
            </a:r>
            <a:r>
              <a:rPr sz="2000" dirty="0">
                <a:latin typeface="Georgia"/>
                <a:cs typeface="Georgia"/>
              </a:rPr>
              <a:t>the bank </a:t>
            </a:r>
            <a:r>
              <a:rPr sz="2000" spc="-5" dirty="0">
                <a:latin typeface="Georgia"/>
                <a:cs typeface="Georgia"/>
              </a:rPr>
              <a:t>peon may </a:t>
            </a:r>
            <a:r>
              <a:rPr sz="2000" dirty="0">
                <a:latin typeface="Georgia"/>
                <a:cs typeface="Georgia"/>
              </a:rPr>
              <a:t>become bank  </a:t>
            </a:r>
            <a:r>
              <a:rPr sz="2000" spc="-5" dirty="0">
                <a:latin typeface="Georgia"/>
                <a:cs typeface="Georgia"/>
              </a:rPr>
              <a:t>officers, farmers </a:t>
            </a:r>
            <a:r>
              <a:rPr sz="2000" dirty="0">
                <a:latin typeface="Georgia"/>
                <a:cs typeface="Georgia"/>
              </a:rPr>
              <a:t>may </a:t>
            </a:r>
            <a:r>
              <a:rPr sz="2000" spc="-5" dirty="0">
                <a:latin typeface="Georgia"/>
                <a:cs typeface="Georgia"/>
              </a:rPr>
              <a:t>become ministers, and </a:t>
            </a:r>
            <a:r>
              <a:rPr sz="2000" dirty="0">
                <a:latin typeface="Georgia"/>
                <a:cs typeface="Georgia"/>
              </a:rPr>
              <a:t>a petty </a:t>
            </a:r>
            <a:r>
              <a:rPr sz="2000" spc="-5" dirty="0">
                <a:latin typeface="Georgia"/>
                <a:cs typeface="Georgia"/>
              </a:rPr>
              <a:t>businessman may  become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bankrupt and so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on.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09" y="1673859"/>
            <a:ext cx="4559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Individual </a:t>
            </a:r>
            <a:r>
              <a:rPr sz="24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&amp; </a:t>
            </a:r>
            <a:r>
              <a:rPr sz="24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Group</a:t>
            </a:r>
            <a:r>
              <a:rPr sz="2400" u="heavy" spc="-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Mobility: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86079" y="2656840"/>
            <a:ext cx="8069580" cy="3556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56845" marR="14604" indent="2540" algn="just">
              <a:lnSpc>
                <a:spcPct val="79900"/>
              </a:lnSpc>
              <a:spcBef>
                <a:spcPts val="675"/>
              </a:spcBef>
            </a:pPr>
            <a:r>
              <a:rPr sz="2400" spc="-5" dirty="0">
                <a:latin typeface="Georgia"/>
                <a:cs typeface="Georgia"/>
              </a:rPr>
              <a:t>Mobility can take place at the individuals </a:t>
            </a:r>
            <a:r>
              <a:rPr sz="2400" dirty="0">
                <a:latin typeface="Georgia"/>
                <a:cs typeface="Georgia"/>
              </a:rPr>
              <a:t>as </a:t>
            </a:r>
            <a:r>
              <a:rPr sz="2400" spc="-5" dirty="0">
                <a:latin typeface="Georgia"/>
                <a:cs typeface="Georgia"/>
              </a:rPr>
              <a:t>well </a:t>
            </a:r>
            <a:r>
              <a:rPr sz="2400" dirty="0">
                <a:latin typeface="Georgia"/>
                <a:cs typeface="Georgia"/>
              </a:rPr>
              <a:t>as </a:t>
            </a:r>
            <a:r>
              <a:rPr sz="2400" spc="-5" dirty="0">
                <a:latin typeface="Georgia"/>
                <a:cs typeface="Georgia"/>
              </a:rPr>
              <a:t>group  level. It may take place at the level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individuals, groups,  societies.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b="1" spc="-5" dirty="0">
                <a:latin typeface="Georgia"/>
                <a:cs typeface="Georgia"/>
              </a:rPr>
              <a:t>Individual</a:t>
            </a:r>
            <a:r>
              <a:rPr sz="2000" b="1" spc="-1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156845" marR="5080" indent="-10160">
              <a:lnSpc>
                <a:spcPct val="79900"/>
              </a:lnSpc>
              <a:spcBef>
                <a:spcPts val="600"/>
              </a:spcBef>
            </a:pPr>
            <a:r>
              <a:rPr sz="2400" spc="-5" dirty="0">
                <a:solidFill>
                  <a:srgbClr val="BF0000"/>
                </a:solidFill>
                <a:latin typeface="Georgia"/>
                <a:cs typeface="Georgia"/>
              </a:rPr>
              <a:t>When individuals get into seats of political position. </a:t>
            </a:r>
            <a:r>
              <a:rPr sz="2400" spc="-5" dirty="0">
                <a:latin typeface="Georgia"/>
                <a:cs typeface="Georgia"/>
              </a:rPr>
              <a:t>They  are said to have achieved individual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mobility.</a:t>
            </a:r>
            <a:endParaRPr sz="2400">
              <a:latin typeface="Georgia"/>
              <a:cs typeface="Georgia"/>
            </a:endParaRPr>
          </a:p>
          <a:p>
            <a:pPr marL="3937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latin typeface="Georgia"/>
                <a:cs typeface="Georgia"/>
              </a:rPr>
              <a:t>Group</a:t>
            </a:r>
            <a:r>
              <a:rPr sz="2400" b="1" spc="-15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Mobility:</a:t>
            </a:r>
            <a:endParaRPr sz="2400">
              <a:latin typeface="Georgia"/>
              <a:cs typeface="Georgia"/>
            </a:endParaRPr>
          </a:p>
          <a:p>
            <a:pPr marL="156845" marR="10795" indent="368300" algn="just">
              <a:lnSpc>
                <a:spcPct val="79900"/>
              </a:lnSpc>
              <a:spcBef>
                <a:spcPts val="600"/>
              </a:spcBef>
            </a:pPr>
            <a:r>
              <a:rPr sz="2400" dirty="0">
                <a:latin typeface="Georgia"/>
                <a:cs typeface="Georgia"/>
              </a:rPr>
              <a:t>Like </a:t>
            </a:r>
            <a:r>
              <a:rPr sz="2400" spc="-5" dirty="0">
                <a:latin typeface="Georgia"/>
                <a:cs typeface="Georgia"/>
              </a:rPr>
              <a:t>individuals even groups </a:t>
            </a:r>
            <a:r>
              <a:rPr sz="2400" spc="-10" dirty="0">
                <a:latin typeface="Georgia"/>
                <a:cs typeface="Georgia"/>
              </a:rPr>
              <a:t>also </a:t>
            </a:r>
            <a:r>
              <a:rPr sz="2400" spc="-5" dirty="0">
                <a:latin typeface="Georgia"/>
                <a:cs typeface="Georgia"/>
              </a:rPr>
              <a:t>attain high social  mobility. </a:t>
            </a:r>
            <a:r>
              <a:rPr sz="2400" spc="-5" dirty="0">
                <a:solidFill>
                  <a:srgbClr val="BF0000"/>
                </a:solidFill>
                <a:latin typeface="Georgia"/>
                <a:cs typeface="Georgia"/>
              </a:rPr>
              <a:t>The Jews as </a:t>
            </a:r>
            <a:r>
              <a:rPr sz="2400" dirty="0">
                <a:solidFill>
                  <a:srgbClr val="BF0000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BF0000"/>
                </a:solidFill>
                <a:latin typeface="Georgia"/>
                <a:cs typeface="Georgia"/>
              </a:rPr>
              <a:t>community </a:t>
            </a:r>
            <a:r>
              <a:rPr sz="2400" dirty="0">
                <a:solidFill>
                  <a:srgbClr val="BF0000"/>
                </a:solidFill>
                <a:latin typeface="Georgia"/>
                <a:cs typeface="Georgia"/>
              </a:rPr>
              <a:t>in </a:t>
            </a:r>
            <a:r>
              <a:rPr sz="2400" spc="-5" dirty="0">
                <a:solidFill>
                  <a:srgbClr val="BF0000"/>
                </a:solidFill>
                <a:latin typeface="Georgia"/>
                <a:cs typeface="Georgia"/>
              </a:rPr>
              <a:t>America and Parsis  as </a:t>
            </a:r>
            <a:r>
              <a:rPr sz="2400" dirty="0">
                <a:solidFill>
                  <a:srgbClr val="BF0000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BF0000"/>
                </a:solidFill>
                <a:latin typeface="Georgia"/>
                <a:cs typeface="Georgia"/>
              </a:rPr>
              <a:t>group </a:t>
            </a:r>
            <a:r>
              <a:rPr sz="2400" dirty="0">
                <a:solidFill>
                  <a:srgbClr val="BF0000"/>
                </a:solidFill>
                <a:latin typeface="Georgia"/>
                <a:cs typeface="Georgia"/>
              </a:rPr>
              <a:t>in </a:t>
            </a:r>
            <a:r>
              <a:rPr sz="2400" spc="-5" dirty="0">
                <a:solidFill>
                  <a:srgbClr val="BF0000"/>
                </a:solidFill>
                <a:latin typeface="Georgia"/>
                <a:cs typeface="Georgia"/>
              </a:rPr>
              <a:t>India. </a:t>
            </a:r>
            <a:r>
              <a:rPr sz="2400" spc="-5" dirty="0">
                <a:latin typeface="Georgia"/>
                <a:cs typeface="Georgia"/>
              </a:rPr>
              <a:t>e.g. have been able to attain </a:t>
            </a:r>
            <a:r>
              <a:rPr sz="2400" dirty="0">
                <a:latin typeface="Georgia"/>
                <a:cs typeface="Georgia"/>
              </a:rPr>
              <a:t>a  </a:t>
            </a:r>
            <a:r>
              <a:rPr sz="2400" spc="-5" dirty="0">
                <a:latin typeface="Georgia"/>
                <a:cs typeface="Georgia"/>
              </a:rPr>
              <a:t>relatively high position in their respective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societies.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590" y="2606040"/>
            <a:ext cx="8196580" cy="3517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Types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social</a:t>
            </a:r>
            <a:r>
              <a:rPr sz="2000" b="1" u="heavy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Sorokin has distinguished </a:t>
            </a:r>
            <a:r>
              <a:rPr sz="2000" dirty="0">
                <a:latin typeface="Georgia"/>
                <a:cs typeface="Georgia"/>
              </a:rPr>
              <a:t>between </a:t>
            </a:r>
            <a:r>
              <a:rPr sz="2000" spc="-5" dirty="0">
                <a:latin typeface="Georgia"/>
                <a:cs typeface="Georgia"/>
              </a:rPr>
              <a:t>two types of social mobility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mainly</a:t>
            </a:r>
            <a:endParaRPr sz="2000">
              <a:latin typeface="Georgia"/>
              <a:cs typeface="Georgia"/>
            </a:endParaRPr>
          </a:p>
          <a:p>
            <a:pPr marL="73025" marR="754380" indent="67310">
              <a:lnSpc>
                <a:spcPct val="120800"/>
              </a:lnSpc>
            </a:pPr>
            <a:r>
              <a:rPr sz="2000" b="1" i="1" spc="-5" dirty="0">
                <a:solidFill>
                  <a:srgbClr val="BF0000"/>
                </a:solidFill>
                <a:latin typeface="Georgia"/>
                <a:cs typeface="Georgia"/>
              </a:rPr>
              <a:t>i. vertical social mobility. </a:t>
            </a:r>
            <a:r>
              <a:rPr sz="2000" dirty="0">
                <a:solidFill>
                  <a:srgbClr val="BF0000"/>
                </a:solidFill>
                <a:latin typeface="Georgia"/>
                <a:cs typeface="Georgia"/>
              </a:rPr>
              <a:t>ii. </a:t>
            </a:r>
            <a:r>
              <a:rPr sz="2000" b="1" i="1" spc="-5" dirty="0">
                <a:solidFill>
                  <a:srgbClr val="BF0000"/>
                </a:solidFill>
                <a:latin typeface="Georgia"/>
                <a:cs typeface="Georgia"/>
              </a:rPr>
              <a:t>Horizontal social </a:t>
            </a:r>
            <a:r>
              <a:rPr sz="2000" b="1" i="1" dirty="0">
                <a:solidFill>
                  <a:srgbClr val="BF0000"/>
                </a:solidFill>
                <a:latin typeface="Georgia"/>
                <a:cs typeface="Georgia"/>
              </a:rPr>
              <a:t>mobility</a:t>
            </a:r>
            <a:r>
              <a:rPr sz="2000" dirty="0">
                <a:solidFill>
                  <a:srgbClr val="BF0000"/>
                </a:solidFill>
                <a:latin typeface="Georgia"/>
                <a:cs typeface="Georgia"/>
              </a:rPr>
              <a:t>. 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This typology </a:t>
            </a:r>
            <a:r>
              <a:rPr sz="200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normally followed by the other sociologist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also.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Vertical social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285750" marR="5080" indent="-27305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Vertical social mobility refers </a:t>
            </a:r>
            <a:r>
              <a:rPr sz="2000" dirty="0">
                <a:latin typeface="Georgia"/>
                <a:cs typeface="Georgia"/>
              </a:rPr>
              <a:t>to </a:t>
            </a:r>
            <a:r>
              <a:rPr sz="2000" spc="-5" dirty="0">
                <a:latin typeface="Georgia"/>
                <a:cs typeface="Georgia"/>
              </a:rPr>
              <a:t>the movement of </a:t>
            </a:r>
            <a:r>
              <a:rPr sz="2000" dirty="0">
                <a:latin typeface="Georgia"/>
                <a:cs typeface="Georgia"/>
              </a:rPr>
              <a:t>an </a:t>
            </a:r>
            <a:r>
              <a:rPr sz="2000" spc="-5" dirty="0">
                <a:latin typeface="Georgia"/>
                <a:cs typeface="Georgia"/>
              </a:rPr>
              <a:t>individual or people  or groups from one status to another. </a:t>
            </a:r>
            <a:r>
              <a:rPr sz="2000" dirty="0">
                <a:latin typeface="Georgia"/>
                <a:cs typeface="Georgia"/>
              </a:rPr>
              <a:t>it involves </a:t>
            </a:r>
            <a:r>
              <a:rPr sz="2000" spc="-5" dirty="0">
                <a:latin typeface="Georgia"/>
                <a:cs typeface="Georgia"/>
              </a:rPr>
              <a:t>change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class,  occupations or power positions. </a:t>
            </a:r>
            <a:r>
              <a:rPr sz="2000" b="1" spc="-5" dirty="0">
                <a:solidFill>
                  <a:srgbClr val="BF0000"/>
                </a:solidFill>
                <a:latin typeface="Georgia"/>
                <a:cs typeface="Georgia"/>
              </a:rPr>
              <a:t>e.g. </a:t>
            </a:r>
            <a:r>
              <a:rPr sz="2000" spc="-5" dirty="0">
                <a:latin typeface="Georgia"/>
                <a:cs typeface="Georgia"/>
              </a:rPr>
              <a:t>movement from poor class </a:t>
            </a:r>
            <a:r>
              <a:rPr sz="2000" dirty="0">
                <a:latin typeface="Georgia"/>
                <a:cs typeface="Georgia"/>
              </a:rPr>
              <a:t>to  </a:t>
            </a:r>
            <a:r>
              <a:rPr sz="2000" spc="-5" dirty="0">
                <a:latin typeface="Georgia"/>
                <a:cs typeface="Georgia"/>
              </a:rPr>
              <a:t>middle class. From occupation laborer </a:t>
            </a:r>
            <a:r>
              <a:rPr sz="2000" dirty="0">
                <a:latin typeface="Georgia"/>
                <a:cs typeface="Georgia"/>
              </a:rPr>
              <a:t>to the bank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clerk.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14750" y="4142740"/>
            <a:ext cx="500380" cy="572770"/>
          </a:xfrm>
          <a:custGeom>
            <a:avLst/>
            <a:gdLst/>
            <a:ahLst/>
            <a:cxnLst/>
            <a:rect l="l" t="t" r="r" b="b"/>
            <a:pathLst>
              <a:path w="500379" h="572770">
                <a:moveTo>
                  <a:pt x="374650" y="250190"/>
                </a:moveTo>
                <a:lnTo>
                  <a:pt x="124460" y="250190"/>
                </a:lnTo>
                <a:lnTo>
                  <a:pt x="124460" y="572770"/>
                </a:lnTo>
                <a:lnTo>
                  <a:pt x="374650" y="572770"/>
                </a:lnTo>
                <a:lnTo>
                  <a:pt x="374650" y="250190"/>
                </a:lnTo>
                <a:close/>
              </a:path>
              <a:path w="500379" h="572770">
                <a:moveTo>
                  <a:pt x="250189" y="0"/>
                </a:moveTo>
                <a:lnTo>
                  <a:pt x="0" y="250190"/>
                </a:lnTo>
                <a:lnTo>
                  <a:pt x="500379" y="250190"/>
                </a:lnTo>
                <a:lnTo>
                  <a:pt x="250189" y="0"/>
                </a:lnTo>
                <a:close/>
              </a:path>
            </a:pathLst>
          </a:custGeom>
          <a:solidFill>
            <a:srgbClr val="0FCE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39209" y="4704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39209" y="46812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39209" y="46596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9209" y="46367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39209" y="46151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9209" y="45923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9209" y="45707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39209" y="45478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39209" y="45250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39209" y="45034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39209" y="448055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39209" y="445897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9209" y="443610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9209" y="441452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37940" y="439292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1270" y="10160"/>
                </a:moveTo>
                <a:lnTo>
                  <a:pt x="1270" y="0"/>
                </a:lnTo>
                <a:lnTo>
                  <a:pt x="0" y="0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5079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93490" y="439292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70629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47770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14750" y="438530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0" y="7619"/>
                </a:ln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29990" y="43700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45229" y="435482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7620"/>
                </a:moveTo>
                <a:lnTo>
                  <a:pt x="889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61740" y="43383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1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76979" y="43230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7620"/>
                </a:moveTo>
                <a:lnTo>
                  <a:pt x="889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93490" y="430657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08729" y="42913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25240" y="427482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89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40479" y="42595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55720" y="4243070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0" y="8889"/>
                </a:moveTo>
                <a:lnTo>
                  <a:pt x="8889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72229" y="42278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87470" y="42125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19" y="0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03979" y="419607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19220" y="418084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19" y="0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35729" y="416432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8890"/>
                </a:moveTo>
                <a:lnTo>
                  <a:pt x="762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50970" y="41490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19" y="0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6209" y="41452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82720" y="416179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97959" y="41770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14470" y="41922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29709" y="42087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46220" y="42240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61459" y="42405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77970" y="42557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93209" y="4271009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0"/>
                </a:moveTo>
                <a:lnTo>
                  <a:pt x="7619" y="888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08450" y="42875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20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24959" y="430275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40200" y="43192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20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56709" y="433450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19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71950" y="43510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0"/>
                </a:moveTo>
                <a:lnTo>
                  <a:pt x="7620" y="761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88459" y="436625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350" y="7619"/>
                </a:lnTo>
              </a:path>
            </a:pathLst>
          </a:custGeom>
          <a:ln w="1142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03700" y="4381500"/>
            <a:ext cx="7620" cy="8890"/>
          </a:xfrm>
          <a:custGeom>
            <a:avLst/>
            <a:gdLst/>
            <a:ahLst/>
            <a:cxnLst/>
            <a:rect l="l" t="t" r="r" b="b"/>
            <a:pathLst>
              <a:path w="7620" h="8889">
                <a:moveTo>
                  <a:pt x="0" y="0"/>
                </a:moveTo>
                <a:lnTo>
                  <a:pt x="7620" y="8889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97350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75759" y="439292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52900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30040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08450" y="43929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89400" y="4392929"/>
            <a:ext cx="7620" cy="3810"/>
          </a:xfrm>
          <a:custGeom>
            <a:avLst/>
            <a:gdLst/>
            <a:ahLst/>
            <a:cxnLst/>
            <a:rect l="l" t="t" r="r" b="b"/>
            <a:pathLst>
              <a:path w="7620" h="3810">
                <a:moveTo>
                  <a:pt x="7620" y="0"/>
                </a:moveTo>
                <a:lnTo>
                  <a:pt x="0" y="0"/>
                </a:lnTo>
                <a:lnTo>
                  <a:pt x="0" y="381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89400" y="44081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89400" y="44310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59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89400" y="4452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089400" y="44754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89400" y="4497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89400" y="45199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89400" y="4541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89400" y="4564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89400" y="458724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89400" y="46088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89400" y="46316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89400" y="46532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89400" y="467614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089400" y="469772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72890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51300" y="471550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28440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005579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83990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1129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39540" y="471550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16679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95090" y="471550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72229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49370" y="471550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89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809" y="2608579"/>
            <a:ext cx="8347709" cy="357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Horizontal social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527050" marR="212725" indent="-514350" algn="just">
              <a:lnSpc>
                <a:spcPct val="8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Horizontal mobility </a:t>
            </a:r>
            <a:r>
              <a:rPr sz="200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change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position without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change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status. It  indicates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change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position </a:t>
            </a:r>
            <a:r>
              <a:rPr sz="2000" dirty="0">
                <a:latin typeface="Georgia"/>
                <a:cs typeface="Georgia"/>
              </a:rPr>
              <a:t>with in </a:t>
            </a:r>
            <a:r>
              <a:rPr sz="2000" spc="-5" dirty="0">
                <a:latin typeface="Georgia"/>
                <a:cs typeface="Georgia"/>
              </a:rPr>
              <a:t>the range of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same position  or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status.</a:t>
            </a:r>
            <a:endParaRPr sz="20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10"/>
              </a:spcBef>
            </a:pPr>
            <a:r>
              <a:rPr sz="2000" i="1" spc="-5" dirty="0">
                <a:solidFill>
                  <a:srgbClr val="BF0000"/>
                </a:solidFill>
                <a:latin typeface="Georgia"/>
                <a:cs typeface="Georgia"/>
              </a:rPr>
              <a:t>“It </a:t>
            </a:r>
            <a:r>
              <a:rPr sz="2000" i="1" dirty="0">
                <a:solidFill>
                  <a:srgbClr val="BF0000"/>
                </a:solidFill>
                <a:latin typeface="Georgia"/>
                <a:cs typeface="Georgia"/>
              </a:rPr>
              <a:t>is movement from one </a:t>
            </a:r>
            <a:r>
              <a:rPr sz="2000" i="1" spc="-5" dirty="0">
                <a:solidFill>
                  <a:srgbClr val="BF0000"/>
                </a:solidFill>
                <a:latin typeface="Georgia"/>
                <a:cs typeface="Georgia"/>
              </a:rPr>
              <a:t>status </a:t>
            </a:r>
            <a:r>
              <a:rPr sz="2000" i="1" dirty="0">
                <a:solidFill>
                  <a:srgbClr val="BF0000"/>
                </a:solidFill>
                <a:latin typeface="Georgia"/>
                <a:cs typeface="Georgia"/>
              </a:rPr>
              <a:t>to </a:t>
            </a:r>
            <a:r>
              <a:rPr sz="2000" i="1" spc="-5" dirty="0">
                <a:solidFill>
                  <a:srgbClr val="BF0000"/>
                </a:solidFill>
                <a:latin typeface="Georgia"/>
                <a:cs typeface="Georgia"/>
              </a:rPr>
              <a:t>its</a:t>
            </a:r>
            <a:r>
              <a:rPr sz="2000" i="1" spc="-25" dirty="0">
                <a:solidFill>
                  <a:srgbClr val="BF0000"/>
                </a:solidFill>
                <a:latin typeface="Georgia"/>
                <a:cs typeface="Georgia"/>
              </a:rPr>
              <a:t> </a:t>
            </a:r>
            <a:r>
              <a:rPr sz="2000" i="1" spc="-5" dirty="0">
                <a:solidFill>
                  <a:srgbClr val="BF0000"/>
                </a:solidFill>
                <a:latin typeface="Georgia"/>
                <a:cs typeface="Georgia"/>
              </a:rPr>
              <a:t>equivalent”.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527050" marR="21590" indent="-514350">
              <a:lnSpc>
                <a:spcPct val="80000"/>
              </a:lnSpc>
            </a:pPr>
            <a:r>
              <a:rPr sz="2000" b="1" spc="-5" dirty="0">
                <a:solidFill>
                  <a:srgbClr val="BF0000"/>
                </a:solidFill>
                <a:latin typeface="Georgia"/>
                <a:cs typeface="Georgia"/>
              </a:rPr>
              <a:t>e.g.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college graduate within </a:t>
            </a:r>
            <a:r>
              <a:rPr sz="2000" dirty="0">
                <a:latin typeface="Georgia"/>
                <a:cs typeface="Georgia"/>
              </a:rPr>
              <a:t>a degree </a:t>
            </a:r>
            <a:r>
              <a:rPr sz="2000" spc="-5" dirty="0">
                <a:latin typeface="Georgia"/>
                <a:cs typeface="Georgia"/>
              </a:rPr>
              <a:t>of chemistry working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Govt.  research chemical institute and </a:t>
            </a:r>
            <a:r>
              <a:rPr sz="2000" dirty="0">
                <a:latin typeface="Georgia"/>
                <a:cs typeface="Georgia"/>
              </a:rPr>
              <a:t>after a year he </a:t>
            </a:r>
            <a:r>
              <a:rPr sz="2000" spc="-5" dirty="0">
                <a:latin typeface="Georgia"/>
                <a:cs typeface="Georgia"/>
              </a:rPr>
              <a:t>find </a:t>
            </a:r>
            <a:r>
              <a:rPr sz="2000" dirty="0">
                <a:latin typeface="Georgia"/>
                <a:cs typeface="Georgia"/>
              </a:rPr>
              <a:t>that </a:t>
            </a:r>
            <a:r>
              <a:rPr sz="2000" spc="-5" dirty="0">
                <a:latin typeface="Georgia"/>
                <a:cs typeface="Georgia"/>
              </a:rPr>
              <a:t>the work  </a:t>
            </a:r>
            <a:r>
              <a:rPr sz="2000" dirty="0">
                <a:latin typeface="Georgia"/>
                <a:cs typeface="Georgia"/>
              </a:rPr>
              <a:t>seems </a:t>
            </a:r>
            <a:r>
              <a:rPr sz="2000" spc="-5" dirty="0">
                <a:latin typeface="Georgia"/>
                <a:cs typeface="Georgia"/>
              </a:rPr>
              <a:t>dull </a:t>
            </a:r>
            <a:r>
              <a:rPr sz="2000" dirty="0">
                <a:latin typeface="Georgia"/>
                <a:cs typeface="Georgia"/>
              </a:rPr>
              <a:t>repetitive, </a:t>
            </a:r>
            <a:r>
              <a:rPr sz="2000" spc="-5" dirty="0">
                <a:latin typeface="Georgia"/>
                <a:cs typeface="Georgia"/>
              </a:rPr>
              <a:t>with </a:t>
            </a:r>
            <a:r>
              <a:rPr sz="2000" dirty="0">
                <a:latin typeface="Georgia"/>
                <a:cs typeface="Georgia"/>
              </a:rPr>
              <a:t>no </a:t>
            </a:r>
            <a:r>
              <a:rPr sz="2000" spc="-5" dirty="0">
                <a:latin typeface="Georgia"/>
                <a:cs typeface="Georgia"/>
              </a:rPr>
              <a:t>improvement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sight </a:t>
            </a:r>
            <a:r>
              <a:rPr sz="2000" dirty="0">
                <a:latin typeface="Georgia"/>
                <a:cs typeface="Georgia"/>
              </a:rPr>
              <a:t>then </a:t>
            </a:r>
            <a:r>
              <a:rPr sz="2000" spc="-5" dirty="0">
                <a:latin typeface="Georgia"/>
                <a:cs typeface="Georgia"/>
              </a:rPr>
              <a:t>he become </a:t>
            </a:r>
            <a:r>
              <a:rPr sz="2000" dirty="0">
                <a:latin typeface="Georgia"/>
                <a:cs typeface="Georgia"/>
              </a:rPr>
              <a:t>a  </a:t>
            </a:r>
            <a:r>
              <a:rPr sz="2000" spc="-5" dirty="0">
                <a:latin typeface="Georgia"/>
                <a:cs typeface="Georgia"/>
              </a:rPr>
              <a:t>professor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chemistry </a:t>
            </a:r>
            <a:r>
              <a:rPr sz="2000" dirty="0">
                <a:latin typeface="Georgia"/>
                <a:cs typeface="Georgia"/>
              </a:rPr>
              <a:t>at a nearby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university.</a:t>
            </a:r>
            <a:endParaRPr sz="2000">
              <a:latin typeface="Georgia"/>
              <a:cs typeface="Georgia"/>
            </a:endParaRPr>
          </a:p>
          <a:p>
            <a:pPr marL="527050" marR="5080" indent="-514350">
              <a:lnSpc>
                <a:spcPct val="79800"/>
              </a:lnSpc>
              <a:spcBef>
                <a:spcPts val="505"/>
              </a:spcBef>
            </a:pPr>
            <a:r>
              <a:rPr sz="2000" b="1" spc="-5" dirty="0">
                <a:solidFill>
                  <a:srgbClr val="BF0000"/>
                </a:solidFill>
                <a:latin typeface="Georgia"/>
                <a:cs typeface="Georgia"/>
              </a:rPr>
              <a:t>e.g. </a:t>
            </a:r>
            <a:r>
              <a:rPr sz="2000" dirty="0">
                <a:latin typeface="Georgia"/>
                <a:cs typeface="Georgia"/>
              </a:rPr>
              <a:t>An engineer </a:t>
            </a:r>
            <a:r>
              <a:rPr sz="2000" spc="-5" dirty="0">
                <a:latin typeface="Georgia"/>
                <a:cs typeface="Georgia"/>
              </a:rPr>
              <a:t>working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factory may resign job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join another  factory </a:t>
            </a:r>
            <a:r>
              <a:rPr sz="2000" dirty="0">
                <a:latin typeface="Georgia"/>
                <a:cs typeface="Georgia"/>
              </a:rPr>
              <a:t>as an engineer and </a:t>
            </a:r>
            <a:r>
              <a:rPr sz="2000" spc="-5" dirty="0">
                <a:latin typeface="Georgia"/>
                <a:cs typeface="Georgia"/>
              </a:rPr>
              <a:t>may work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more or </a:t>
            </a:r>
            <a:r>
              <a:rPr sz="2000" dirty="0">
                <a:latin typeface="Georgia"/>
                <a:cs typeface="Georgia"/>
              </a:rPr>
              <a:t>less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same  </a:t>
            </a:r>
            <a:r>
              <a:rPr sz="2000" spc="-5" dirty="0">
                <a:latin typeface="Georgia"/>
                <a:cs typeface="Georgia"/>
              </a:rPr>
              <a:t>capacity or join an engineering college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start working as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professor.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71620" y="2571750"/>
            <a:ext cx="1143000" cy="358140"/>
          </a:xfrm>
          <a:custGeom>
            <a:avLst/>
            <a:gdLst/>
            <a:ahLst/>
            <a:cxnLst/>
            <a:rect l="l" t="t" r="r" b="b"/>
            <a:pathLst>
              <a:path w="1143000" h="358139">
                <a:moveTo>
                  <a:pt x="963929" y="0"/>
                </a:moveTo>
                <a:lnTo>
                  <a:pt x="963929" y="88900"/>
                </a:lnTo>
                <a:lnTo>
                  <a:pt x="0" y="88900"/>
                </a:lnTo>
                <a:lnTo>
                  <a:pt x="0" y="267970"/>
                </a:lnTo>
                <a:lnTo>
                  <a:pt x="963929" y="267970"/>
                </a:lnTo>
                <a:lnTo>
                  <a:pt x="963929" y="358139"/>
                </a:lnTo>
                <a:lnTo>
                  <a:pt x="1143000" y="179070"/>
                </a:lnTo>
                <a:lnTo>
                  <a:pt x="963929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1620" y="2660650"/>
            <a:ext cx="11430" cy="2540"/>
          </a:xfrm>
          <a:custGeom>
            <a:avLst/>
            <a:gdLst/>
            <a:ahLst/>
            <a:cxnLst/>
            <a:rect l="l" t="t" r="r" b="b"/>
            <a:pathLst>
              <a:path w="11429" h="2539">
                <a:moveTo>
                  <a:pt x="0" y="2539"/>
                </a:moveTo>
                <a:lnTo>
                  <a:pt x="0" y="0"/>
                </a:ln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94479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1607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8929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052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337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497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2782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50690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7227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9514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672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3959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6117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8404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06900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849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5135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7294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580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1739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4025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63109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8470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755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2915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200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74870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9645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19320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4090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6377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8535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0822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31079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5267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75529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9712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1997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41570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6442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87290" y="266065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6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08879" y="266065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31740" y="265430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0" y="6350"/>
                </a:moveTo>
                <a:lnTo>
                  <a:pt x="3810" y="6350"/>
                </a:lnTo>
                <a:lnTo>
                  <a:pt x="3810" y="0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35550" y="263271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35550" y="26098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35550" y="25882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80"/>
                </a:moveTo>
                <a:lnTo>
                  <a:pt x="5714" y="5080"/>
                </a:lnTo>
              </a:path>
            </a:pathLst>
          </a:custGeom>
          <a:ln w="1016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35550" y="257175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0" y="5079"/>
                </a:moveTo>
                <a:lnTo>
                  <a:pt x="0" y="0"/>
                </a:lnTo>
                <a:lnTo>
                  <a:pt x="5079" y="5079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48250" y="258445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64759" y="259968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19" y="7620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80000" y="26162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2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95240" y="26314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11750" y="264795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2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26990" y="266318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43500" y="26784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2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8740" y="26949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5250" y="27101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2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90490" y="272668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0" y="0"/>
                </a:moveTo>
                <a:lnTo>
                  <a:pt x="8889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07000" y="27419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0"/>
                </a:moveTo>
                <a:lnTo>
                  <a:pt x="762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99379" y="2757170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9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84140" y="27736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67629" y="2788920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90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2390" y="280542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5879" y="2820670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19">
                <a:moveTo>
                  <a:pt x="8890" y="0"/>
                </a:moveTo>
                <a:lnTo>
                  <a:pt x="0" y="7619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640" y="283717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0" y="762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05400" y="28524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0" y="7619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88890" y="2867660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89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73650" y="288417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0" y="7619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57140" y="2899410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89" y="0"/>
                </a:moveTo>
                <a:lnTo>
                  <a:pt x="0" y="8889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41900" y="29159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7620" y="0"/>
                </a:moveTo>
                <a:lnTo>
                  <a:pt x="0" y="7619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35550" y="291465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35550" y="289306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35550" y="287020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35550" y="28486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2850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99999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7712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5554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3267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1109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8822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66640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4377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2092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9932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7647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5487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3202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10429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8757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6470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4312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62025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98670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580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554220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3135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50850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8690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6405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42459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1960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398009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7515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35229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33070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30784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286250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26339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24052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21894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19607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17449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15162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130040" y="28397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10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107179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84320" y="2839720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42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71620" y="2830829"/>
            <a:ext cx="2540" cy="8890"/>
          </a:xfrm>
          <a:custGeom>
            <a:avLst/>
            <a:gdLst/>
            <a:ahLst/>
            <a:cxnLst/>
            <a:rect l="l" t="t" r="r" b="b"/>
            <a:pathLst>
              <a:path w="2539" h="8889">
                <a:moveTo>
                  <a:pt x="2539" y="8890"/>
                </a:moveTo>
                <a:lnTo>
                  <a:pt x="0" y="8890"/>
                </a:lnTo>
                <a:lnTo>
                  <a:pt x="0" y="0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71620" y="28079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71620" y="2786379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5"/>
                </a:moveTo>
                <a:lnTo>
                  <a:pt x="5714" y="5715"/>
                </a:lnTo>
              </a:path>
            </a:pathLst>
          </a:custGeom>
          <a:ln w="1143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071620" y="27635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071620" y="2741929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-5714" y="5079"/>
                </a:moveTo>
                <a:lnTo>
                  <a:pt x="5714" y="5079"/>
                </a:lnTo>
              </a:path>
            </a:pathLst>
          </a:custGeom>
          <a:ln w="10160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71620" y="271907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71620" y="269621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71620" y="2674620"/>
            <a:ext cx="0" cy="11430"/>
          </a:xfrm>
          <a:custGeom>
            <a:avLst/>
            <a:gdLst/>
            <a:ahLst/>
            <a:cxnLst/>
            <a:rect l="l" t="t" r="r" b="b"/>
            <a:pathLst>
              <a:path h="11430">
                <a:moveTo>
                  <a:pt x="-5714" y="5714"/>
                </a:moveTo>
                <a:lnTo>
                  <a:pt x="5714" y="5714"/>
                </a:lnTo>
              </a:path>
            </a:pathLst>
          </a:custGeom>
          <a:ln w="11429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460" y="2583180"/>
            <a:ext cx="4664075" cy="1021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7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Forms </a:t>
            </a:r>
            <a:r>
              <a:rPr sz="27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of </a:t>
            </a:r>
            <a:r>
              <a:rPr sz="27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Vertical</a:t>
            </a:r>
            <a:r>
              <a:rPr sz="2700" u="heavy" spc="-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7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Mobility </a:t>
            </a:r>
            <a:r>
              <a:rPr sz="2700" spc="-5" dirty="0">
                <a:solidFill>
                  <a:srgbClr val="000000"/>
                </a:solidFill>
              </a:rPr>
              <a:t> Upward</a:t>
            </a:r>
            <a:r>
              <a:rPr sz="2700" spc="-15" dirty="0">
                <a:solidFill>
                  <a:srgbClr val="000000"/>
                </a:solidFill>
              </a:rPr>
              <a:t> </a:t>
            </a:r>
            <a:r>
              <a:rPr sz="2700" spc="-5" dirty="0">
                <a:solidFill>
                  <a:srgbClr val="000000"/>
                </a:solidFill>
              </a:rPr>
              <a:t>Mobility.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330200" y="2524759"/>
            <a:ext cx="317500" cy="300736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300" spc="1530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300" spc="1530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300" spc="1530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300" spc="1530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300" spc="1530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300" spc="1530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460" y="3577590"/>
            <a:ext cx="5065395" cy="2015489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80"/>
              </a:spcBef>
            </a:pPr>
            <a:r>
              <a:rPr sz="2700" b="1" spc="-5" dirty="0">
                <a:latin typeface="Georgia"/>
                <a:cs typeface="Georgia"/>
              </a:rPr>
              <a:t>Downward</a:t>
            </a:r>
            <a:r>
              <a:rPr sz="2700" b="1" spc="-15" dirty="0">
                <a:latin typeface="Georgia"/>
                <a:cs typeface="Georgia"/>
              </a:rPr>
              <a:t> </a:t>
            </a:r>
            <a:r>
              <a:rPr sz="2700" b="1" spc="-5" dirty="0">
                <a:latin typeface="Georgia"/>
                <a:cs typeface="Georgia"/>
              </a:rPr>
              <a:t>Mobility.</a:t>
            </a:r>
            <a:endParaRPr sz="2700">
              <a:latin typeface="Georgia"/>
              <a:cs typeface="Georgia"/>
            </a:endParaRPr>
          </a:p>
          <a:p>
            <a:pPr marL="12700" marR="5080" algn="just">
              <a:lnSpc>
                <a:spcPct val="120800"/>
              </a:lnSpc>
              <a:spcBef>
                <a:spcPts val="5"/>
              </a:spcBef>
            </a:pPr>
            <a:r>
              <a:rPr sz="2700" b="1" spc="-5" dirty="0">
                <a:latin typeface="Georgia"/>
                <a:cs typeface="Georgia"/>
              </a:rPr>
              <a:t>Inter- generational Mobility.  Intra- generational</a:t>
            </a:r>
            <a:r>
              <a:rPr sz="2700" b="1" spc="-85" dirty="0">
                <a:latin typeface="Georgia"/>
                <a:cs typeface="Georgia"/>
              </a:rPr>
              <a:t> </a:t>
            </a:r>
            <a:r>
              <a:rPr sz="2700" b="1" spc="-5" dirty="0">
                <a:latin typeface="Georgia"/>
                <a:cs typeface="Georgia"/>
              </a:rPr>
              <a:t>Mobility.  Structural</a:t>
            </a:r>
            <a:r>
              <a:rPr sz="2700" b="1" spc="-15" dirty="0">
                <a:latin typeface="Georgia"/>
                <a:cs typeface="Georgia"/>
              </a:rPr>
              <a:t> </a:t>
            </a:r>
            <a:r>
              <a:rPr sz="2700" b="1" spc="-5" dirty="0">
                <a:latin typeface="Georgia"/>
                <a:cs typeface="Georgia"/>
              </a:rPr>
              <a:t>Mobility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809" y="2606040"/>
            <a:ext cx="8335009" cy="32651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Georgia"/>
                <a:cs typeface="Georgia"/>
              </a:rPr>
              <a:t>Upward</a:t>
            </a:r>
            <a:r>
              <a:rPr sz="2000" b="1" spc="-1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568960" marR="412750" indent="-556260">
              <a:lnSpc>
                <a:spcPct val="100099"/>
              </a:lnSpc>
              <a:spcBef>
                <a:spcPts val="495"/>
              </a:spcBef>
            </a:pPr>
            <a:r>
              <a:rPr sz="2000" spc="-5" dirty="0">
                <a:latin typeface="Georgia"/>
                <a:cs typeface="Georgia"/>
              </a:rPr>
              <a:t>This type of mobility denotes social ascendance. It </a:t>
            </a:r>
            <a:r>
              <a:rPr sz="2000" dirty="0">
                <a:latin typeface="Georgia"/>
                <a:cs typeface="Georgia"/>
              </a:rPr>
              <a:t>denotes the </a:t>
            </a:r>
            <a:r>
              <a:rPr sz="2000" spc="-5" dirty="0">
                <a:latin typeface="Georgia"/>
                <a:cs typeface="Georgia"/>
              </a:rPr>
              <a:t>said  </a:t>
            </a:r>
            <a:r>
              <a:rPr sz="2000" dirty="0">
                <a:latin typeface="Georgia"/>
                <a:cs typeface="Georgia"/>
              </a:rPr>
              <a:t>movement </a:t>
            </a:r>
            <a:r>
              <a:rPr sz="2000" spc="-10" dirty="0">
                <a:latin typeface="Georgia"/>
                <a:cs typeface="Georgia"/>
              </a:rPr>
              <a:t>from </a:t>
            </a:r>
            <a:r>
              <a:rPr sz="2000" dirty="0">
                <a:latin typeface="Georgia"/>
                <a:cs typeface="Georgia"/>
              </a:rPr>
              <a:t>a lower </a:t>
            </a:r>
            <a:r>
              <a:rPr sz="2000" spc="-5" dirty="0">
                <a:latin typeface="Georgia"/>
                <a:cs typeface="Georgia"/>
              </a:rPr>
              <a:t>social position or </a:t>
            </a:r>
            <a:r>
              <a:rPr sz="2000" dirty="0">
                <a:latin typeface="Georgia"/>
                <a:cs typeface="Georgia"/>
              </a:rPr>
              <a:t>status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higher social  position or status. It reflects social improvements. </a:t>
            </a:r>
            <a:r>
              <a:rPr sz="2000" dirty="0">
                <a:latin typeface="Georgia"/>
                <a:cs typeface="Georgia"/>
              </a:rPr>
              <a:t>e.g. a </a:t>
            </a:r>
            <a:r>
              <a:rPr sz="2000" spc="-5" dirty="0">
                <a:latin typeface="Georgia"/>
                <a:cs typeface="Georgia"/>
              </a:rPr>
              <a:t>retail  </a:t>
            </a:r>
            <a:r>
              <a:rPr sz="2000" dirty="0">
                <a:latin typeface="Georgia"/>
                <a:cs typeface="Georgia"/>
              </a:rPr>
              <a:t>businessman </a:t>
            </a:r>
            <a:r>
              <a:rPr sz="2000" spc="-5" dirty="0">
                <a:latin typeface="Georgia"/>
                <a:cs typeface="Georgia"/>
              </a:rPr>
              <a:t>who </a:t>
            </a:r>
            <a:r>
              <a:rPr sz="2000" dirty="0">
                <a:latin typeface="Georgia"/>
                <a:cs typeface="Georgia"/>
              </a:rPr>
              <a:t>earns lot </a:t>
            </a:r>
            <a:r>
              <a:rPr sz="2000" spc="-5" dirty="0">
                <a:latin typeface="Georgia"/>
                <a:cs typeface="Georgia"/>
              </a:rPr>
              <a:t>of profit may become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whole </a:t>
            </a:r>
            <a:r>
              <a:rPr sz="2000" dirty="0">
                <a:latin typeface="Georgia"/>
                <a:cs typeface="Georgia"/>
              </a:rPr>
              <a:t>sale  </a:t>
            </a:r>
            <a:r>
              <a:rPr sz="2000" spc="-5" dirty="0">
                <a:latin typeface="Georgia"/>
                <a:cs typeface="Georgia"/>
              </a:rPr>
              <a:t>businessman.</a:t>
            </a:r>
            <a:endParaRPr sz="2000">
              <a:latin typeface="Georgia"/>
              <a:cs typeface="Georgia"/>
            </a:endParaRPr>
          </a:p>
          <a:p>
            <a:pPr marL="568960" marR="5080" indent="-55626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In the </a:t>
            </a:r>
            <a:r>
              <a:rPr sz="2000" dirty="0">
                <a:latin typeface="Georgia"/>
                <a:cs typeface="Georgia"/>
              </a:rPr>
              <a:t>same manner the </a:t>
            </a:r>
            <a:r>
              <a:rPr sz="2000" spc="-5" dirty="0">
                <a:latin typeface="Georgia"/>
                <a:cs typeface="Georgia"/>
              </a:rPr>
              <a:t>son of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mason through educational </a:t>
            </a:r>
            <a:r>
              <a:rPr sz="2000" dirty="0">
                <a:latin typeface="Georgia"/>
                <a:cs typeface="Georgia"/>
              </a:rPr>
              <a:t>attainments  may become a </a:t>
            </a:r>
            <a:r>
              <a:rPr sz="2000" spc="-5" dirty="0">
                <a:latin typeface="Georgia"/>
                <a:cs typeface="Georgia"/>
              </a:rPr>
              <a:t>university professor. </a:t>
            </a:r>
            <a:r>
              <a:rPr sz="2000" dirty="0">
                <a:latin typeface="Georgia"/>
                <a:cs typeface="Georgia"/>
              </a:rPr>
              <a:t>Both </a:t>
            </a:r>
            <a:r>
              <a:rPr sz="2000" spc="-5" dirty="0">
                <a:latin typeface="Georgia"/>
                <a:cs typeface="Georgia"/>
              </a:rPr>
              <a:t>are </a:t>
            </a:r>
            <a:r>
              <a:rPr sz="2000" dirty="0">
                <a:latin typeface="Georgia"/>
                <a:cs typeface="Georgia"/>
              </a:rPr>
              <a:t>two </a:t>
            </a:r>
            <a:r>
              <a:rPr sz="2000" spc="-5" dirty="0">
                <a:latin typeface="Georgia"/>
                <a:cs typeface="Georgia"/>
              </a:rPr>
              <a:t>examples of upward  mobility indicates an improvement or </a:t>
            </a:r>
            <a:r>
              <a:rPr sz="2000" dirty="0">
                <a:latin typeface="Georgia"/>
                <a:cs typeface="Georgia"/>
              </a:rPr>
              <a:t>ascendance in </a:t>
            </a:r>
            <a:r>
              <a:rPr sz="2000" spc="-5" dirty="0">
                <a:latin typeface="Georgia"/>
                <a:cs typeface="Georgia"/>
              </a:rPr>
              <a:t>the status of </a:t>
            </a:r>
            <a:r>
              <a:rPr sz="2000" dirty="0">
                <a:latin typeface="Georgia"/>
                <a:cs typeface="Georgia"/>
              </a:rPr>
              <a:t>the  </a:t>
            </a:r>
            <a:r>
              <a:rPr sz="2000" spc="-5" dirty="0">
                <a:latin typeface="Georgia"/>
                <a:cs typeface="Georgia"/>
              </a:rPr>
              <a:t>concerned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persons.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2461259"/>
            <a:ext cx="8147050" cy="26555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Georgia"/>
                <a:cs typeface="Georgia"/>
              </a:rPr>
              <a:t>Downward Mobility:</a:t>
            </a:r>
            <a:endParaRPr sz="2000">
              <a:latin typeface="Georgia"/>
              <a:cs typeface="Georgia"/>
            </a:endParaRPr>
          </a:p>
          <a:p>
            <a:pPr marL="568960" marR="34925" indent="-55626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This type of mobility </a:t>
            </a:r>
            <a:r>
              <a:rPr sz="2000" dirty="0">
                <a:latin typeface="Georgia"/>
                <a:cs typeface="Georgia"/>
              </a:rPr>
              <a:t>denotes </a:t>
            </a:r>
            <a:r>
              <a:rPr sz="2000" spc="-5" dirty="0">
                <a:latin typeface="Georgia"/>
                <a:cs typeface="Georgia"/>
              </a:rPr>
              <a:t>“social descendance” or “social failure” on 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part of individual or group. </a:t>
            </a:r>
            <a:r>
              <a:rPr sz="2000" dirty="0">
                <a:latin typeface="Georgia"/>
                <a:cs typeface="Georgia"/>
              </a:rPr>
              <a:t>Sometimes </a:t>
            </a:r>
            <a:r>
              <a:rPr sz="2000" spc="-5" dirty="0">
                <a:latin typeface="Georgia"/>
                <a:cs typeface="Georgia"/>
              </a:rPr>
              <a:t>individuals who fail </a:t>
            </a:r>
            <a:r>
              <a:rPr sz="2000" dirty="0">
                <a:latin typeface="Georgia"/>
                <a:cs typeface="Georgia"/>
              </a:rPr>
              <a:t>to  </a:t>
            </a:r>
            <a:r>
              <a:rPr sz="2000" spc="-5" dirty="0">
                <a:latin typeface="Georgia"/>
                <a:cs typeface="Georgia"/>
              </a:rPr>
              <a:t>maintain </a:t>
            </a:r>
            <a:r>
              <a:rPr sz="2000" dirty="0">
                <a:latin typeface="Georgia"/>
                <a:cs typeface="Georgia"/>
              </a:rPr>
              <a:t>their </a:t>
            </a:r>
            <a:r>
              <a:rPr sz="2000" spc="-5" dirty="0">
                <a:latin typeface="Georgia"/>
                <a:cs typeface="Georgia"/>
              </a:rPr>
              <a:t>social, political or economic positions, and lose their  statuses.</a:t>
            </a:r>
            <a:endParaRPr sz="2000">
              <a:latin typeface="Georgia"/>
              <a:cs typeface="Georgia"/>
            </a:endParaRPr>
          </a:p>
          <a:p>
            <a:pPr marL="568960" marR="5080" indent="-556260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Georgia"/>
                <a:cs typeface="Georgia"/>
              </a:rPr>
              <a:t>Often they </a:t>
            </a:r>
            <a:r>
              <a:rPr sz="2000" dirty="0">
                <a:latin typeface="Georgia"/>
                <a:cs typeface="Georgia"/>
              </a:rPr>
              <a:t>stand to </a:t>
            </a:r>
            <a:r>
              <a:rPr sz="2000" spc="-5" dirty="0">
                <a:latin typeface="Georgia"/>
                <a:cs typeface="Georgia"/>
              </a:rPr>
              <a:t>lose their position e.g. </a:t>
            </a:r>
            <a:r>
              <a:rPr sz="2000" dirty="0">
                <a:latin typeface="Georgia"/>
                <a:cs typeface="Georgia"/>
              </a:rPr>
              <a:t>big </a:t>
            </a:r>
            <a:r>
              <a:rPr sz="2000" spc="-5" dirty="0">
                <a:latin typeface="Georgia"/>
                <a:cs typeface="Georgia"/>
              </a:rPr>
              <a:t>businessmen who have  </a:t>
            </a:r>
            <a:r>
              <a:rPr sz="2000" dirty="0">
                <a:latin typeface="Georgia"/>
                <a:cs typeface="Georgia"/>
              </a:rPr>
              <a:t>invested </a:t>
            </a:r>
            <a:r>
              <a:rPr sz="2000" spc="-5" dirty="0">
                <a:latin typeface="Georgia"/>
                <a:cs typeface="Georgia"/>
              </a:rPr>
              <a:t>huge money in business </a:t>
            </a:r>
            <a:r>
              <a:rPr sz="2000" dirty="0">
                <a:latin typeface="Georgia"/>
                <a:cs typeface="Georgia"/>
              </a:rPr>
              <a:t>but </a:t>
            </a:r>
            <a:r>
              <a:rPr sz="2000" spc="-5" dirty="0">
                <a:latin typeface="Georgia"/>
                <a:cs typeface="Georgia"/>
              </a:rPr>
              <a:t>face heavy loss. People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high  officers might </a:t>
            </a:r>
            <a:r>
              <a:rPr sz="2000" dirty="0">
                <a:latin typeface="Georgia"/>
                <a:cs typeface="Georgia"/>
              </a:rPr>
              <a:t>be denoted due to </a:t>
            </a:r>
            <a:r>
              <a:rPr sz="2000" spc="-5" dirty="0">
                <a:latin typeface="Georgia"/>
                <a:cs typeface="Georgia"/>
              </a:rPr>
              <a:t>their corrupt practices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on.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590" y="2534920"/>
            <a:ext cx="8192770" cy="36969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Georgia"/>
                <a:cs typeface="Georgia"/>
              </a:rPr>
              <a:t>Inter-generational</a:t>
            </a:r>
            <a:r>
              <a:rPr sz="2000" b="1" spc="-1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569595" marR="5080" indent="-55753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Georgia"/>
                <a:cs typeface="Georgia"/>
              </a:rPr>
              <a:t>It refers </a:t>
            </a:r>
            <a:r>
              <a:rPr sz="2000" dirty="0">
                <a:latin typeface="Georgia"/>
                <a:cs typeface="Georgia"/>
              </a:rPr>
              <a:t>to a </a:t>
            </a:r>
            <a:r>
              <a:rPr sz="2000" spc="-5" dirty="0">
                <a:latin typeface="Georgia"/>
                <a:cs typeface="Georgia"/>
              </a:rPr>
              <a:t>change </a:t>
            </a:r>
            <a:r>
              <a:rPr sz="2000" dirty="0">
                <a:latin typeface="Georgia"/>
                <a:cs typeface="Georgia"/>
              </a:rPr>
              <a:t>in the status </a:t>
            </a:r>
            <a:r>
              <a:rPr sz="2000" spc="-5" dirty="0">
                <a:latin typeface="Georgia"/>
                <a:cs typeface="Georgia"/>
              </a:rPr>
              <a:t>of family members form </a:t>
            </a:r>
            <a:r>
              <a:rPr sz="2000" dirty="0">
                <a:latin typeface="Georgia"/>
                <a:cs typeface="Georgia"/>
              </a:rPr>
              <a:t>one </a:t>
            </a:r>
            <a:r>
              <a:rPr sz="2000" spc="-5" dirty="0">
                <a:latin typeface="Georgia"/>
                <a:cs typeface="Georgia"/>
              </a:rPr>
              <a:t>generation  to </a:t>
            </a:r>
            <a:r>
              <a:rPr sz="2000" dirty="0">
                <a:latin typeface="Georgia"/>
                <a:cs typeface="Georgia"/>
              </a:rPr>
              <a:t>the next. </a:t>
            </a:r>
            <a:r>
              <a:rPr sz="2000" spc="-5" dirty="0">
                <a:latin typeface="Georgia"/>
                <a:cs typeface="Georgia"/>
              </a:rPr>
              <a:t>e.g.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plumber’s son become the Nazim of </a:t>
            </a:r>
            <a:r>
              <a:rPr sz="2000" dirty="0">
                <a:latin typeface="Georgia"/>
                <a:cs typeface="Georgia"/>
              </a:rPr>
              <a:t>their  </a:t>
            </a:r>
            <a:r>
              <a:rPr sz="2000" spc="-5" dirty="0">
                <a:latin typeface="Georgia"/>
                <a:cs typeface="Georgia"/>
              </a:rPr>
              <a:t>community. Bus conductor’s son </a:t>
            </a:r>
            <a:r>
              <a:rPr sz="2000" dirty="0">
                <a:latin typeface="Georgia"/>
                <a:cs typeface="Georgia"/>
              </a:rPr>
              <a:t>becomes the chief </a:t>
            </a:r>
            <a:r>
              <a:rPr sz="2000" spc="-5" dirty="0">
                <a:latin typeface="Georgia"/>
                <a:cs typeface="Georgia"/>
              </a:rPr>
              <a:t>minister of </a:t>
            </a:r>
            <a:r>
              <a:rPr sz="2000" dirty="0">
                <a:latin typeface="Georgia"/>
                <a:cs typeface="Georgia"/>
              </a:rPr>
              <a:t>a  </a:t>
            </a:r>
            <a:r>
              <a:rPr sz="2000" spc="-5" dirty="0">
                <a:latin typeface="Georgia"/>
                <a:cs typeface="Georgia"/>
              </a:rPr>
              <a:t>status.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Georgia"/>
                <a:cs typeface="Georgia"/>
              </a:rPr>
              <a:t>Intra-generational</a:t>
            </a:r>
            <a:r>
              <a:rPr sz="2000" b="1" spc="-20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Mobility:</a:t>
            </a:r>
            <a:endParaRPr sz="2000">
              <a:latin typeface="Georgia"/>
              <a:cs typeface="Georgia"/>
            </a:endParaRPr>
          </a:p>
          <a:p>
            <a:pPr marL="569595" marR="490855" indent="-55753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Georgia"/>
                <a:cs typeface="Georgia"/>
              </a:rPr>
              <a:t>A change in </a:t>
            </a:r>
            <a:r>
              <a:rPr sz="2000" spc="-5" dirty="0">
                <a:latin typeface="Georgia"/>
                <a:cs typeface="Georgia"/>
              </a:rPr>
              <a:t>social status which occurs within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person’s adult career  “Wallace </a:t>
            </a:r>
            <a:r>
              <a:rPr sz="2000" dirty="0">
                <a:latin typeface="Georgia"/>
                <a:cs typeface="Georgia"/>
              </a:rPr>
              <a:t>&amp; Wallace” </a:t>
            </a:r>
            <a:r>
              <a:rPr sz="2000" spc="-5" dirty="0">
                <a:latin typeface="Georgia"/>
                <a:cs typeface="Georgia"/>
              </a:rPr>
              <a:t>e.g.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lecturer </a:t>
            </a:r>
            <a:r>
              <a:rPr sz="2000" dirty="0">
                <a:latin typeface="Georgia"/>
                <a:cs typeface="Georgia"/>
              </a:rPr>
              <a:t>in a </a:t>
            </a:r>
            <a:r>
              <a:rPr sz="2000" spc="-5" dirty="0">
                <a:latin typeface="Georgia"/>
                <a:cs typeface="Georgia"/>
              </a:rPr>
              <a:t>pre-university college  becoming </a:t>
            </a: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professor at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university after his doctoral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degree.</a:t>
            </a:r>
            <a:endParaRPr sz="2000">
              <a:latin typeface="Georgia"/>
              <a:cs typeface="Georgia"/>
            </a:endParaRPr>
          </a:p>
          <a:p>
            <a:pPr marL="569595" marR="570865" indent="-557530">
              <a:lnSpc>
                <a:spcPct val="100000"/>
              </a:lnSpc>
              <a:spcBef>
                <a:spcPts val="509"/>
              </a:spcBef>
            </a:pPr>
            <a:r>
              <a:rPr sz="200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person working </a:t>
            </a:r>
            <a:r>
              <a:rPr sz="2000" dirty="0">
                <a:latin typeface="Georgia"/>
                <a:cs typeface="Georgia"/>
              </a:rPr>
              <a:t>as a </a:t>
            </a:r>
            <a:r>
              <a:rPr sz="2000" spc="-5" dirty="0">
                <a:latin typeface="Georgia"/>
                <a:cs typeface="Georgia"/>
              </a:rPr>
              <a:t>supervisor </a:t>
            </a:r>
            <a:r>
              <a:rPr sz="2000" dirty="0">
                <a:latin typeface="Georgia"/>
                <a:cs typeface="Georgia"/>
              </a:rPr>
              <a:t>in a </a:t>
            </a:r>
            <a:r>
              <a:rPr sz="2000" spc="-5" dirty="0">
                <a:latin typeface="Georgia"/>
                <a:cs typeface="Georgia"/>
              </a:rPr>
              <a:t>factory becoming its Assistant  Manager after </a:t>
            </a:r>
            <a:r>
              <a:rPr sz="2000" dirty="0">
                <a:latin typeface="Georgia"/>
                <a:cs typeface="Georgia"/>
              </a:rPr>
              <a:t>getting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promotion.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1245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SOCIAL MOBILITY</vt:lpstr>
      <vt:lpstr>PowerPoint Presentation</vt:lpstr>
      <vt:lpstr>Individual &amp; Group Mobility:</vt:lpstr>
      <vt:lpstr>PowerPoint Presentation</vt:lpstr>
      <vt:lpstr>PowerPoint Presentation</vt:lpstr>
      <vt:lpstr>Forms of Vertical Mobility  Upward Mobility.</vt:lpstr>
      <vt:lpstr>PowerPoint Presentation</vt:lpstr>
      <vt:lpstr>PowerPoint Presentation</vt:lpstr>
      <vt:lpstr>PowerPoint Presentation</vt:lpstr>
      <vt:lpstr>structural Mobility:</vt:lpstr>
      <vt:lpstr>Causes of vertical mobility:</vt:lpstr>
      <vt:lpstr>Causes of vertical mobility:</vt:lpstr>
      <vt:lpstr>Causes of vertical mobility:</vt:lpstr>
      <vt:lpstr>Causes of vertical mobility:</vt:lpstr>
      <vt:lpstr>Causes of vertical mobility:</vt:lpstr>
      <vt:lpstr>Factors that promote social mobility: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MOBILITY</dc:title>
  <dc:creator>Mohsin Niazi</dc:creator>
  <cp:lastModifiedBy>Mohsin Niazi</cp:lastModifiedBy>
  <cp:revision>3</cp:revision>
  <dcterms:created xsi:type="dcterms:W3CDTF">2020-03-17T04:20:18Z</dcterms:created>
  <dcterms:modified xsi:type="dcterms:W3CDTF">2020-03-17T04:22:49Z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2013-01-16T00:00:00Z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2020-03-17T00:00:00Z</vt:filetime>
  </property>
</Properties>
</file>