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55706" autoAdjust="0"/>
  </p:normalViewPr>
  <p:slideViewPr>
    <p:cSldViewPr>
      <p:cViewPr varScale="1">
        <p:scale>
          <a:sx n="50" d="100"/>
          <a:sy n="50" d="100"/>
        </p:scale>
        <p:origin x="-1176" y="-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FCFAA1-9245-4561-8EE4-29396C176D4D}" type="datetimeFigureOut">
              <a:rPr lang="en-US" smtClean="0"/>
              <a:t>09-Nov-20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764E70-D278-4C8C-974D-4E2BA854567E}" type="slidenum">
              <a:rPr lang="en-US" smtClean="0"/>
              <a:t>‹#›</a:t>
            </a:fld>
            <a:endParaRPr lang="en-US"/>
          </a:p>
        </p:txBody>
      </p:sp>
    </p:spTree>
    <p:extLst>
      <p:ext uri="{BB962C8B-B14F-4D97-AF65-F5344CB8AC3E}">
        <p14:creationId xmlns:p14="http://schemas.microsoft.com/office/powerpoint/2010/main" val="174462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CAB29B58-C5D2-46A9-8922-6DBB6EE20F80}" type="slidenum">
              <a:rPr lang="en-US" altLang="en-US" sz="1200"/>
              <a:pPr/>
              <a:t>3</a:t>
            </a:fld>
            <a:endParaRPr lang="en-US" altLang="en-US" sz="120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29754945-5D00-43FB-B948-7B05DBE09839}" type="slidenum">
              <a:rPr lang="en-US" altLang="en-US" sz="1200"/>
              <a:pPr/>
              <a:t>4</a:t>
            </a:fld>
            <a:endParaRPr lang="en-US" altLang="en-US" sz="120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r>
              <a:rPr lang="en-US" altLang="en-US" smtClean="0"/>
              <a:t>Behaviorists emphasized conditioning behavior and altering the environment to elicit selected responses from the learner</a:t>
            </a:r>
          </a:p>
          <a:p>
            <a:r>
              <a:rPr lang="en-US" altLang="en-US" b="1" smtClean="0"/>
              <a:t>Thorndike’s Laws</a:t>
            </a:r>
            <a:r>
              <a:rPr lang="en-US" altLang="en-US" smtClean="0"/>
              <a:t>: Readiness, Exercise, Effect</a:t>
            </a:r>
          </a:p>
          <a:p>
            <a:r>
              <a:rPr lang="en-US" altLang="en-US" b="1" smtClean="0"/>
              <a:t>Classical Conditioning</a:t>
            </a:r>
            <a:r>
              <a:rPr lang="en-US" altLang="en-US" smtClean="0"/>
              <a:t>: learning consists of eliciting a response by means of previously neutral or inadequate stimuli</a:t>
            </a:r>
          </a:p>
          <a:p>
            <a:r>
              <a:rPr lang="en-US" altLang="en-US" b="1" smtClean="0"/>
              <a:t>Operant Conditioning</a:t>
            </a:r>
            <a:r>
              <a:rPr lang="en-US" altLang="en-US" smtClean="0"/>
              <a:t>:no observable or measurable stimuli explain the appearance of the response</a:t>
            </a:r>
          </a:p>
          <a:p>
            <a:r>
              <a:rPr lang="en-US" altLang="en-US" b="1" smtClean="0"/>
              <a:t>Gagne’s Hierarchy</a:t>
            </a:r>
            <a:r>
              <a:rPr lang="en-US" altLang="en-US" smtClean="0"/>
              <a:t>: Signal learning, Stimulus-Response, Motor Chains, Verbal Association, Multiple Discriminations, Concepts, Rules, Problem Solving</a:t>
            </a:r>
          </a:p>
          <a:p>
            <a:r>
              <a:rPr lang="en-US" altLang="en-US" b="1" smtClean="0"/>
              <a:t>Gagne’s Five Learning Outcomes</a:t>
            </a:r>
            <a:r>
              <a:rPr lang="en-US" altLang="en-US" smtClean="0"/>
              <a:t>: Intellectual Skills, Information, Cognitive Strategies, Motor Skills, Attitudes</a:t>
            </a:r>
          </a:p>
          <a:p>
            <a:endParaRPr lang="en-US" altLang="en-US" smtClean="0"/>
          </a:p>
          <a:p>
            <a:r>
              <a:rPr lang="en-US" altLang="en-US" smtClean="0"/>
              <a:t>Curriculum should be organized so that students experience success in mastering the subject matter</a:t>
            </a:r>
          </a:p>
          <a:p>
            <a:r>
              <a:rPr lang="en-US" altLang="en-US" smtClean="0"/>
              <a:t>The Behaviorists are highly prescriptive and diagnostic in their approach and they rely on step by step, structured methods for learning.</a:t>
            </a:r>
          </a:p>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6059ABE0-C2C5-406A-A53B-F3C17BB0430F}" type="slidenum">
              <a:rPr lang="en-US" altLang="en-US" sz="1200"/>
              <a:pPr/>
              <a:t>5</a:t>
            </a:fld>
            <a:endParaRPr lang="en-US" altLang="en-US" sz="12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r>
              <a:rPr lang="en-US" altLang="en-US" smtClean="0"/>
              <a:t>See chart on Page 108</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4EBF4D7-DFC4-46CF-BFFF-263EFA3E1AA6}" type="slidenum">
              <a:rPr lang="en-US" altLang="en-US" sz="1200"/>
              <a:pPr/>
              <a:t>6</a:t>
            </a:fld>
            <a:endParaRPr lang="en-US" altLang="en-US" sz="1200"/>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r>
              <a:rPr lang="en-US" altLang="en-US" smtClean="0"/>
              <a:t>Growth and development occur in progressive stages</a:t>
            </a:r>
          </a:p>
          <a:p>
            <a:r>
              <a:rPr lang="en-US" altLang="en-US" b="1" smtClean="0"/>
              <a:t>Piaget</a:t>
            </a:r>
            <a:r>
              <a:rPr lang="en-US" altLang="en-US" smtClean="0"/>
              <a:t>: Sensorimotor, Preoperational, Concrete Operations, Formal Operations</a:t>
            </a:r>
          </a:p>
          <a:p>
            <a:r>
              <a:rPr lang="en-US" altLang="en-US" b="1" smtClean="0"/>
              <a:t>Guilford:</a:t>
            </a:r>
            <a:r>
              <a:rPr lang="en-US" altLang="en-US" smtClean="0"/>
              <a:t> Structure of the Intellect</a:t>
            </a:r>
          </a:p>
          <a:p>
            <a:r>
              <a:rPr lang="en-US" altLang="en-US" b="1" smtClean="0"/>
              <a:t>Gardner</a:t>
            </a:r>
            <a:r>
              <a:rPr lang="en-US" altLang="en-US" smtClean="0"/>
              <a:t>: Multiple Intelligences</a:t>
            </a:r>
          </a:p>
          <a:p>
            <a:r>
              <a:rPr lang="en-US" altLang="en-US" b="1" smtClean="0"/>
              <a:t>Dewey:</a:t>
            </a:r>
            <a:r>
              <a:rPr lang="en-US" altLang="en-US" smtClean="0"/>
              <a:t> Learning Principles</a:t>
            </a:r>
          </a:p>
          <a:p>
            <a:r>
              <a:rPr lang="en-US" altLang="en-US" b="1" smtClean="0"/>
              <a:t>Kohlberg</a:t>
            </a:r>
            <a:r>
              <a:rPr lang="en-US" altLang="en-US" smtClean="0"/>
              <a:t>: Moral Development</a:t>
            </a:r>
          </a:p>
          <a:p>
            <a:r>
              <a:rPr lang="en-US" altLang="en-US" b="1" smtClean="0"/>
              <a:t>Ennis</a:t>
            </a:r>
            <a:r>
              <a:rPr lang="en-US" altLang="en-US" smtClean="0"/>
              <a:t>, et al: Critical Thinking</a:t>
            </a:r>
          </a:p>
          <a:p>
            <a:r>
              <a:rPr lang="en-US" altLang="en-US" b="1" smtClean="0"/>
              <a:t>Brunner</a:t>
            </a:r>
            <a:r>
              <a:rPr lang="en-US" altLang="en-US" smtClean="0"/>
              <a:t>: Spiral Curriculum</a:t>
            </a:r>
          </a:p>
          <a:p>
            <a:endParaRPr lang="en-US" altLang="en-US" smtClean="0"/>
          </a:p>
          <a:p>
            <a:r>
              <a:rPr lang="en-US" altLang="en-US" smtClean="0"/>
              <a:t>Learning Styles</a:t>
            </a:r>
          </a:p>
          <a:p>
            <a:r>
              <a:rPr lang="en-US" altLang="en-US" smtClean="0"/>
              <a:t>Emotional Intelligence</a:t>
            </a:r>
          </a:p>
          <a:p>
            <a:r>
              <a:rPr lang="en-US" altLang="en-US" smtClean="0"/>
              <a:t>Constructivism</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B9485679-32C0-4814-96F9-912298FB79FB}" type="slidenum">
              <a:rPr lang="en-US" altLang="en-US" sz="1200"/>
              <a:pPr/>
              <a:t>7</a:t>
            </a:fld>
            <a:endParaRPr lang="en-US" altLang="en-US" sz="120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r>
              <a:rPr lang="en-US" altLang="en-US" smtClean="0"/>
              <a:t>Focus on the process of thinking, what is going on inside a person’s head.</a:t>
            </a:r>
          </a:p>
          <a:p>
            <a:r>
              <a:rPr lang="en-US" altLang="en-US" b="1" smtClean="0"/>
              <a:t>Structure of Intellect</a:t>
            </a:r>
            <a:r>
              <a:rPr lang="en-US" altLang="en-US" smtClean="0"/>
              <a:t>: Guilford</a:t>
            </a:r>
          </a:p>
          <a:p>
            <a:r>
              <a:rPr lang="en-US" altLang="en-US" b="1" smtClean="0"/>
              <a:t>Multiple Intelligences</a:t>
            </a:r>
            <a:r>
              <a:rPr lang="en-US" altLang="en-US" smtClean="0"/>
              <a:t>: Gardner six(eight) types of intelligences</a:t>
            </a:r>
          </a:p>
          <a:p>
            <a:r>
              <a:rPr lang="en-US" altLang="en-US" b="1" smtClean="0"/>
              <a:t>Learning Styles</a:t>
            </a:r>
            <a:r>
              <a:rPr lang="en-US" altLang="en-US" smtClean="0"/>
              <a:t>: people have preferences for ways of thinking and approaches to learning: Felder and Silverman</a:t>
            </a:r>
          </a:p>
          <a:p>
            <a:r>
              <a:rPr lang="en-US" altLang="en-US" b="1" smtClean="0"/>
              <a:t>Emotional Intelligence</a:t>
            </a:r>
            <a:r>
              <a:rPr lang="en-US" altLang="en-US" smtClean="0"/>
              <a:t>: Goleman and Salovey</a:t>
            </a:r>
          </a:p>
          <a:p>
            <a:r>
              <a:rPr lang="en-US" altLang="en-US" b="1" smtClean="0"/>
              <a:t>Constructivism:</a:t>
            </a:r>
            <a:r>
              <a:rPr lang="en-US" altLang="en-US" smtClean="0"/>
              <a:t> the individual is active in the process: individuals participate in the creation of their meaning; the task for the learner is to engage themselves in internalizing and reshaping of transforming information via active consideration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DB5351C2-AAB1-4455-8CC3-DF0BE13E2379}" type="slidenum">
              <a:rPr lang="en-US" altLang="en-US" sz="1200"/>
              <a:pPr/>
              <a:t>8</a:t>
            </a:fld>
            <a:endParaRPr lang="en-US" altLang="en-US" sz="120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r>
              <a:rPr lang="en-US" altLang="en-US" smtClean="0"/>
              <a:t>Dewey’s concept of problem solving (see page 117)</a:t>
            </a:r>
          </a:p>
          <a:p>
            <a:r>
              <a:rPr lang="en-US" altLang="en-US" b="1" smtClean="0"/>
              <a:t>Critical Thinking</a:t>
            </a:r>
            <a:r>
              <a:rPr lang="en-US" altLang="en-US" smtClean="0"/>
              <a:t>: Ennis’ (13 attributes of critical thinkers), Lipman(ordinary thinking and critical thinking), Sternberg(mental processes that enhance critical thinking)</a:t>
            </a:r>
          </a:p>
          <a:p>
            <a:r>
              <a:rPr lang="en-US" altLang="en-US" b="1" smtClean="0"/>
              <a:t>Creative Thinking</a:t>
            </a:r>
            <a:r>
              <a:rPr lang="en-US" altLang="en-US" smtClean="0"/>
              <a:t>: The essence of creativity is novelty (Rogers)</a:t>
            </a:r>
          </a:p>
          <a:p>
            <a:r>
              <a:rPr lang="en-US" altLang="en-US" b="1" smtClean="0"/>
              <a:t>Intuitive Thinking</a:t>
            </a:r>
            <a:r>
              <a:rPr lang="en-US" altLang="en-US" smtClean="0"/>
              <a:t>: Bruner- engaging in hunches, playing with ideas, and understanding discoveries to add to the storehouse of new knowledge.</a:t>
            </a:r>
          </a:p>
          <a:p>
            <a:r>
              <a:rPr lang="en-US" altLang="en-US" b="1" smtClean="0"/>
              <a:t>Discovery Learning</a:t>
            </a:r>
            <a:r>
              <a:rPr lang="en-US" altLang="en-US" smtClean="0"/>
              <a:t>: Phenix, Taba- the formation of coding systems whereby students discover the relationships that exist among the data presented.</a:t>
            </a:r>
          </a:p>
          <a:p>
            <a:endParaRPr lang="en-US" altLang="en-US" smtClean="0"/>
          </a:p>
          <a:p>
            <a:r>
              <a:rPr lang="en-US" altLang="en-US" smtClean="0"/>
              <a:t>The cognitive approach constitutes a logical method for organizing and interpreting learning; the approach is rooted in the tradition of subject matter; educators have been trained in cognitive approaches and better understand them.</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5E849ECF-7DE4-413B-AD50-632144F7F15D}" type="slidenum">
              <a:rPr lang="en-US" altLang="en-US" sz="1200"/>
              <a:pPr/>
              <a:t>9</a:t>
            </a:fld>
            <a:endParaRPr lang="en-US" altLang="en-US" sz="120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endParaRPr lang="en-US"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59D3C05-ECA6-465B-9744-1159359A1F48}" type="datetimeFigureOut">
              <a:rPr lang="en-US" smtClean="0"/>
              <a:t>09-Nov-20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950376-36DA-4F26-8644-511AA662951C}" type="slidenum">
              <a:rPr lang="en-US" smtClean="0"/>
              <a:t>‹#›</a:t>
            </a:fld>
            <a:endParaRPr lang="en-US"/>
          </a:p>
        </p:txBody>
      </p:sp>
    </p:spTree>
    <p:extLst>
      <p:ext uri="{BB962C8B-B14F-4D97-AF65-F5344CB8AC3E}">
        <p14:creationId xmlns:p14="http://schemas.microsoft.com/office/powerpoint/2010/main" val="950828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9D3C05-ECA6-465B-9744-1159359A1F48}" type="datetimeFigureOut">
              <a:rPr lang="en-US" smtClean="0"/>
              <a:t>09-Nov-20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950376-36DA-4F26-8644-511AA662951C}" type="slidenum">
              <a:rPr lang="en-US" smtClean="0"/>
              <a:t>‹#›</a:t>
            </a:fld>
            <a:endParaRPr lang="en-US"/>
          </a:p>
        </p:txBody>
      </p:sp>
    </p:spTree>
    <p:extLst>
      <p:ext uri="{BB962C8B-B14F-4D97-AF65-F5344CB8AC3E}">
        <p14:creationId xmlns:p14="http://schemas.microsoft.com/office/powerpoint/2010/main" val="130181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9D3C05-ECA6-465B-9744-1159359A1F48}" type="datetimeFigureOut">
              <a:rPr lang="en-US" smtClean="0"/>
              <a:t>09-Nov-20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950376-36DA-4F26-8644-511AA662951C}" type="slidenum">
              <a:rPr lang="en-US" smtClean="0"/>
              <a:t>‹#›</a:t>
            </a:fld>
            <a:endParaRPr lang="en-US"/>
          </a:p>
        </p:txBody>
      </p:sp>
    </p:spTree>
    <p:extLst>
      <p:ext uri="{BB962C8B-B14F-4D97-AF65-F5344CB8AC3E}">
        <p14:creationId xmlns:p14="http://schemas.microsoft.com/office/powerpoint/2010/main" val="3578334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9D3C05-ECA6-465B-9744-1159359A1F48}" type="datetimeFigureOut">
              <a:rPr lang="en-US" smtClean="0"/>
              <a:t>09-Nov-20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950376-36DA-4F26-8644-511AA662951C}" type="slidenum">
              <a:rPr lang="en-US" smtClean="0"/>
              <a:t>‹#›</a:t>
            </a:fld>
            <a:endParaRPr lang="en-US"/>
          </a:p>
        </p:txBody>
      </p:sp>
    </p:spTree>
    <p:extLst>
      <p:ext uri="{BB962C8B-B14F-4D97-AF65-F5344CB8AC3E}">
        <p14:creationId xmlns:p14="http://schemas.microsoft.com/office/powerpoint/2010/main" val="3205793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9D3C05-ECA6-465B-9744-1159359A1F48}" type="datetimeFigureOut">
              <a:rPr lang="en-US" smtClean="0"/>
              <a:t>09-Nov-20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950376-36DA-4F26-8644-511AA662951C}" type="slidenum">
              <a:rPr lang="en-US" smtClean="0"/>
              <a:t>‹#›</a:t>
            </a:fld>
            <a:endParaRPr lang="en-US"/>
          </a:p>
        </p:txBody>
      </p:sp>
    </p:spTree>
    <p:extLst>
      <p:ext uri="{BB962C8B-B14F-4D97-AF65-F5344CB8AC3E}">
        <p14:creationId xmlns:p14="http://schemas.microsoft.com/office/powerpoint/2010/main" val="3873978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59D3C05-ECA6-465B-9744-1159359A1F48}" type="datetimeFigureOut">
              <a:rPr lang="en-US" smtClean="0"/>
              <a:t>09-Nov-20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950376-36DA-4F26-8644-511AA662951C}" type="slidenum">
              <a:rPr lang="en-US" smtClean="0"/>
              <a:t>‹#›</a:t>
            </a:fld>
            <a:endParaRPr lang="en-US"/>
          </a:p>
        </p:txBody>
      </p:sp>
    </p:spTree>
    <p:extLst>
      <p:ext uri="{BB962C8B-B14F-4D97-AF65-F5344CB8AC3E}">
        <p14:creationId xmlns:p14="http://schemas.microsoft.com/office/powerpoint/2010/main" val="4039894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59D3C05-ECA6-465B-9744-1159359A1F48}" type="datetimeFigureOut">
              <a:rPr lang="en-US" smtClean="0"/>
              <a:t>09-Nov-20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950376-36DA-4F26-8644-511AA662951C}" type="slidenum">
              <a:rPr lang="en-US" smtClean="0"/>
              <a:t>‹#›</a:t>
            </a:fld>
            <a:endParaRPr lang="en-US"/>
          </a:p>
        </p:txBody>
      </p:sp>
    </p:spTree>
    <p:extLst>
      <p:ext uri="{BB962C8B-B14F-4D97-AF65-F5344CB8AC3E}">
        <p14:creationId xmlns:p14="http://schemas.microsoft.com/office/powerpoint/2010/main" val="3876438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59D3C05-ECA6-465B-9744-1159359A1F48}" type="datetimeFigureOut">
              <a:rPr lang="en-US" smtClean="0"/>
              <a:t>09-Nov-20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950376-36DA-4F26-8644-511AA662951C}" type="slidenum">
              <a:rPr lang="en-US" smtClean="0"/>
              <a:t>‹#›</a:t>
            </a:fld>
            <a:endParaRPr lang="en-US"/>
          </a:p>
        </p:txBody>
      </p:sp>
    </p:spTree>
    <p:extLst>
      <p:ext uri="{BB962C8B-B14F-4D97-AF65-F5344CB8AC3E}">
        <p14:creationId xmlns:p14="http://schemas.microsoft.com/office/powerpoint/2010/main" val="3587179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9D3C05-ECA6-465B-9744-1159359A1F48}" type="datetimeFigureOut">
              <a:rPr lang="en-US" smtClean="0"/>
              <a:t>09-Nov-20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950376-36DA-4F26-8644-511AA662951C}" type="slidenum">
              <a:rPr lang="en-US" smtClean="0"/>
              <a:t>‹#›</a:t>
            </a:fld>
            <a:endParaRPr lang="en-US"/>
          </a:p>
        </p:txBody>
      </p:sp>
    </p:spTree>
    <p:extLst>
      <p:ext uri="{BB962C8B-B14F-4D97-AF65-F5344CB8AC3E}">
        <p14:creationId xmlns:p14="http://schemas.microsoft.com/office/powerpoint/2010/main" val="1684782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9D3C05-ECA6-465B-9744-1159359A1F48}" type="datetimeFigureOut">
              <a:rPr lang="en-US" smtClean="0"/>
              <a:t>09-Nov-20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950376-36DA-4F26-8644-511AA662951C}" type="slidenum">
              <a:rPr lang="en-US" smtClean="0"/>
              <a:t>‹#›</a:t>
            </a:fld>
            <a:endParaRPr lang="en-US"/>
          </a:p>
        </p:txBody>
      </p:sp>
    </p:spTree>
    <p:extLst>
      <p:ext uri="{BB962C8B-B14F-4D97-AF65-F5344CB8AC3E}">
        <p14:creationId xmlns:p14="http://schemas.microsoft.com/office/powerpoint/2010/main" val="2002620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9D3C05-ECA6-465B-9744-1159359A1F48}" type="datetimeFigureOut">
              <a:rPr lang="en-US" smtClean="0"/>
              <a:t>09-Nov-20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950376-36DA-4F26-8644-511AA662951C}" type="slidenum">
              <a:rPr lang="en-US" smtClean="0"/>
              <a:t>‹#›</a:t>
            </a:fld>
            <a:endParaRPr lang="en-US"/>
          </a:p>
        </p:txBody>
      </p:sp>
    </p:spTree>
    <p:extLst>
      <p:ext uri="{BB962C8B-B14F-4D97-AF65-F5344CB8AC3E}">
        <p14:creationId xmlns:p14="http://schemas.microsoft.com/office/powerpoint/2010/main" val="4125353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9D3C05-ECA6-465B-9744-1159359A1F48}" type="datetimeFigureOut">
              <a:rPr lang="en-US" smtClean="0"/>
              <a:t>09-Nov-20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950376-36DA-4F26-8644-511AA662951C}" type="slidenum">
              <a:rPr lang="en-US" smtClean="0"/>
              <a:t>‹#›</a:t>
            </a:fld>
            <a:endParaRPr lang="en-US"/>
          </a:p>
        </p:txBody>
      </p:sp>
    </p:spTree>
    <p:extLst>
      <p:ext uri="{BB962C8B-B14F-4D97-AF65-F5344CB8AC3E}">
        <p14:creationId xmlns:p14="http://schemas.microsoft.com/office/powerpoint/2010/main" val="1473662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Psychological Foundations of curriculum</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2526283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0682"/>
            <a:ext cx="8839200" cy="6186309"/>
          </a:xfrm>
          <a:prstGeom prst="rect">
            <a:avLst/>
          </a:prstGeom>
        </p:spPr>
        <p:txBody>
          <a:bodyPr wrap="square">
            <a:spAutoFit/>
          </a:bodyPr>
          <a:lstStyle/>
          <a:p>
            <a:r>
              <a:rPr lang="en-US" altLang="en-US" sz="3600" b="1" dirty="0" smtClean="0"/>
              <a:t>Maslow’s Hierarchy of Needs</a:t>
            </a:r>
            <a:r>
              <a:rPr lang="en-US" altLang="en-US" sz="3600" dirty="0" smtClean="0"/>
              <a:t>: Survival, Safety, Love and Belonging, Esteem, Knowing and Understanding, Self-Actualization</a:t>
            </a:r>
          </a:p>
          <a:p>
            <a:r>
              <a:rPr lang="en-US" altLang="en-US" sz="3600" b="1" dirty="0" smtClean="0"/>
              <a:t>Maslow</a:t>
            </a:r>
            <a:r>
              <a:rPr lang="en-US" altLang="en-US" sz="3600" dirty="0" smtClean="0"/>
              <a:t> defined </a:t>
            </a:r>
            <a:r>
              <a:rPr lang="en-US" altLang="en-US" sz="3600" b="1" dirty="0" smtClean="0"/>
              <a:t>humanistic psychology</a:t>
            </a:r>
            <a:r>
              <a:rPr lang="en-US" altLang="en-US" sz="3600" dirty="0" smtClean="0"/>
              <a:t>: centering attention on the experiencing person, thus focusing on the experience as the primary phenomenon in learning; emphasizing human qualities rather than mechanistic or behavioristic terms; showing ultimate concern for the dignity and worth of people.</a:t>
            </a:r>
          </a:p>
        </p:txBody>
      </p:sp>
    </p:spTree>
    <p:extLst>
      <p:ext uri="{BB962C8B-B14F-4D97-AF65-F5344CB8AC3E}">
        <p14:creationId xmlns:p14="http://schemas.microsoft.com/office/powerpoint/2010/main" val="35077121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685800"/>
            <a:ext cx="6934200" cy="5016758"/>
          </a:xfrm>
          <a:prstGeom prst="rect">
            <a:avLst/>
          </a:prstGeom>
        </p:spPr>
        <p:txBody>
          <a:bodyPr wrap="square">
            <a:spAutoFit/>
          </a:bodyPr>
          <a:lstStyle/>
          <a:p>
            <a:r>
              <a:rPr lang="en-US" altLang="en-US" sz="3200" b="1" dirty="0" smtClean="0"/>
              <a:t>Rogers: </a:t>
            </a:r>
            <a:r>
              <a:rPr lang="en-US" altLang="en-US" sz="3200" dirty="0" smtClean="0"/>
              <a:t>counseling procedures and methods for</a:t>
            </a:r>
            <a:r>
              <a:rPr lang="en-US" altLang="en-US" sz="3200" b="1" dirty="0" smtClean="0"/>
              <a:t> facilitating</a:t>
            </a:r>
            <a:r>
              <a:rPr lang="en-US" altLang="en-US" sz="3200" dirty="0" smtClean="0"/>
              <a:t> learning; reality is based on what the individual learner perceives; curriculum is concerned with process, psychological meaning, and changing environmental situations.</a:t>
            </a:r>
          </a:p>
          <a:p>
            <a:endParaRPr lang="en-US" altLang="en-US" sz="2800" dirty="0" smtClean="0"/>
          </a:p>
          <a:p>
            <a:r>
              <a:rPr lang="en-US" altLang="en-US" sz="3200" b="1" dirty="0" err="1" smtClean="0"/>
              <a:t>Rath</a:t>
            </a:r>
            <a:r>
              <a:rPr lang="en-US" altLang="en-US" sz="3200" b="1" dirty="0" smtClean="0"/>
              <a:t>:</a:t>
            </a:r>
            <a:r>
              <a:rPr lang="en-US" altLang="en-US" sz="3200" dirty="0" smtClean="0"/>
              <a:t> Value Clarification-learners explore their own preferences and make their own choices</a:t>
            </a:r>
            <a:endParaRPr lang="en-US" altLang="en-US" sz="3200" dirty="0" smtClean="0"/>
          </a:p>
        </p:txBody>
      </p:sp>
    </p:spTree>
    <p:extLst>
      <p:ext uri="{BB962C8B-B14F-4D97-AF65-F5344CB8AC3E}">
        <p14:creationId xmlns:p14="http://schemas.microsoft.com/office/powerpoint/2010/main" val="1933113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10600" cy="792162"/>
          </a:xfrm>
        </p:spPr>
        <p:txBody>
          <a:bodyPr>
            <a:normAutofit fontScale="90000"/>
          </a:bodyPr>
          <a:lstStyle/>
          <a:p>
            <a:r>
              <a:rPr lang="en-US" dirty="0"/>
              <a:t>Psychological </a:t>
            </a:r>
            <a:r>
              <a:rPr lang="en-US" dirty="0" smtClean="0"/>
              <a:t>Foundations </a:t>
            </a:r>
            <a:r>
              <a:rPr lang="en-US" dirty="0"/>
              <a:t>of </a:t>
            </a:r>
            <a:r>
              <a:rPr lang="en-US" dirty="0" smtClean="0"/>
              <a:t>curriculum</a:t>
            </a:r>
            <a:endParaRPr lang="en-US" dirty="0"/>
          </a:p>
        </p:txBody>
      </p:sp>
      <p:sp>
        <p:nvSpPr>
          <p:cNvPr id="3" name="Content Placeholder 2"/>
          <p:cNvSpPr>
            <a:spLocks noGrp="1"/>
          </p:cNvSpPr>
          <p:nvPr>
            <p:ph idx="1"/>
          </p:nvPr>
        </p:nvSpPr>
        <p:spPr>
          <a:xfrm>
            <a:off x="152400" y="990600"/>
            <a:ext cx="8839200" cy="4525963"/>
          </a:xfrm>
        </p:spPr>
        <p:txBody>
          <a:bodyPr>
            <a:noAutofit/>
          </a:bodyPr>
          <a:lstStyle/>
          <a:p>
            <a:r>
              <a:rPr lang="en-US" sz="2000" dirty="0"/>
              <a:t>Education is for the child. The child is the center of the educational process.</a:t>
            </a:r>
          </a:p>
          <a:p>
            <a:r>
              <a:rPr lang="en-US" sz="2000" dirty="0"/>
              <a:t>Through education, efforts are made for bringing desirable changes in the behavior of the learners.</a:t>
            </a:r>
          </a:p>
          <a:p>
            <a:r>
              <a:rPr lang="en-US" sz="2000" dirty="0"/>
              <a:t>Psychology as a science of behavior is linked with the process of imparting education.</a:t>
            </a:r>
          </a:p>
          <a:p>
            <a:r>
              <a:rPr lang="en-US" sz="2000" dirty="0"/>
              <a:t>It helps curriculum developers in deciding what content and learning experiences can be included in the curriculum.</a:t>
            </a:r>
          </a:p>
          <a:p>
            <a:r>
              <a:rPr lang="en-US" sz="2000" dirty="0"/>
              <a:t>It provides bases for curriculum development in such a way that curriculum could be developed according to the children in a particular grade and their needs.</a:t>
            </a:r>
          </a:p>
          <a:p>
            <a:r>
              <a:rPr lang="en-US" sz="2000" dirty="0"/>
              <a:t>The psychology of individual differences among children influences the plan and development of the curriculum. So, the curriculum should have enough variety and elasticity to allow individual differences, needs, and interests.</a:t>
            </a:r>
          </a:p>
          <a:p>
            <a:r>
              <a:rPr lang="en-US" sz="2000" dirty="0"/>
              <a:t>So, we can conclude that curriculum development is guided by the ideas put forward by psychologists (Piaget, Erickson, Bruner, etc.) from time to time. Hence curriculum development has sufficient psychological bases</a:t>
            </a:r>
            <a:r>
              <a:rPr lang="en-US" sz="2000" dirty="0" smtClean="0"/>
              <a:t>.</a:t>
            </a:r>
            <a:endParaRPr lang="en-US" sz="2000" dirty="0"/>
          </a:p>
        </p:txBody>
      </p:sp>
    </p:spTree>
    <p:extLst>
      <p:ext uri="{BB962C8B-B14F-4D97-AF65-F5344CB8AC3E}">
        <p14:creationId xmlns:p14="http://schemas.microsoft.com/office/powerpoint/2010/main" val="3766035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p:txBody>
          <a:bodyPr>
            <a:normAutofit fontScale="90000"/>
          </a:bodyPr>
          <a:lstStyle/>
          <a:p>
            <a:r>
              <a:rPr lang="en-US" altLang="en-US" dirty="0" smtClean="0"/>
              <a:t>Psychological Foundations of Curriculum</a:t>
            </a:r>
          </a:p>
        </p:txBody>
      </p:sp>
      <p:sp>
        <p:nvSpPr>
          <p:cNvPr id="3075" name="Rectangle 3"/>
          <p:cNvSpPr>
            <a:spLocks noGrp="1" noChangeArrowheads="1"/>
          </p:cNvSpPr>
          <p:nvPr>
            <p:ph type="body" idx="4294967295"/>
          </p:nvPr>
        </p:nvSpPr>
        <p:spPr/>
        <p:txBody>
          <a:bodyPr/>
          <a:lstStyle/>
          <a:p>
            <a:r>
              <a:rPr lang="en-US" altLang="en-US" b="1" dirty="0" smtClean="0"/>
              <a:t>Three Theoretical School of Learning</a:t>
            </a:r>
          </a:p>
          <a:p>
            <a:r>
              <a:rPr lang="en-US" altLang="en-US" dirty="0" smtClean="0"/>
              <a:t>Behaviorism</a:t>
            </a:r>
          </a:p>
          <a:p>
            <a:r>
              <a:rPr lang="en-US" altLang="en-US" dirty="0" smtClean="0"/>
              <a:t>Developmental Psychology</a:t>
            </a:r>
          </a:p>
          <a:p>
            <a:r>
              <a:rPr lang="en-US" altLang="en-US" dirty="0" smtClean="0"/>
              <a:t>Phenomenology and Humanistic Psychology</a:t>
            </a:r>
          </a:p>
        </p:txBody>
      </p:sp>
    </p:spTree>
    <p:extLst>
      <p:ext uri="{BB962C8B-B14F-4D97-AF65-F5344CB8AC3E}">
        <p14:creationId xmlns:p14="http://schemas.microsoft.com/office/powerpoint/2010/main" val="880617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p:txBody>
          <a:bodyPr/>
          <a:lstStyle/>
          <a:p>
            <a:r>
              <a:rPr lang="en-US" altLang="en-US" smtClean="0"/>
              <a:t>Behaviorism</a:t>
            </a:r>
          </a:p>
        </p:txBody>
      </p:sp>
      <p:sp>
        <p:nvSpPr>
          <p:cNvPr id="4099" name="Rectangle 3"/>
          <p:cNvSpPr>
            <a:spLocks noGrp="1" noChangeArrowheads="1"/>
          </p:cNvSpPr>
          <p:nvPr>
            <p:ph type="body" idx="4294967295"/>
          </p:nvPr>
        </p:nvSpPr>
        <p:spPr/>
        <p:txBody>
          <a:bodyPr/>
          <a:lstStyle/>
          <a:p>
            <a:r>
              <a:rPr lang="en-US" altLang="en-US" smtClean="0"/>
              <a:t>Thorndike</a:t>
            </a:r>
          </a:p>
          <a:p>
            <a:r>
              <a:rPr lang="en-US" altLang="en-US" smtClean="0"/>
              <a:t>Pavlov</a:t>
            </a:r>
          </a:p>
          <a:p>
            <a:r>
              <a:rPr lang="en-US" altLang="en-US" smtClean="0"/>
              <a:t>Skinner</a:t>
            </a:r>
          </a:p>
          <a:p>
            <a:r>
              <a:rPr lang="en-US" altLang="en-US" smtClean="0"/>
              <a:t>Gagne</a:t>
            </a:r>
          </a:p>
        </p:txBody>
      </p:sp>
    </p:spTree>
    <p:extLst>
      <p:ext uri="{BB962C8B-B14F-4D97-AF65-F5344CB8AC3E}">
        <p14:creationId xmlns:p14="http://schemas.microsoft.com/office/powerpoint/2010/main" val="129075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p:txBody>
          <a:bodyPr>
            <a:normAutofit fontScale="90000"/>
          </a:bodyPr>
          <a:lstStyle/>
          <a:p>
            <a:r>
              <a:rPr lang="en-US" altLang="en-US" smtClean="0"/>
              <a:t>Behaviorist Instructional Approaches</a:t>
            </a:r>
          </a:p>
        </p:txBody>
      </p:sp>
      <p:sp>
        <p:nvSpPr>
          <p:cNvPr id="5123" name="Rectangle 3"/>
          <p:cNvSpPr>
            <a:spLocks noGrp="1" noChangeArrowheads="1"/>
          </p:cNvSpPr>
          <p:nvPr>
            <p:ph type="body" idx="4294967295"/>
          </p:nvPr>
        </p:nvSpPr>
        <p:spPr/>
        <p:txBody>
          <a:bodyPr/>
          <a:lstStyle/>
          <a:p>
            <a:r>
              <a:rPr lang="en-US" altLang="en-US" smtClean="0"/>
              <a:t>Direct Instruction- Rosenshine</a:t>
            </a:r>
          </a:p>
          <a:p>
            <a:r>
              <a:rPr lang="en-US" altLang="en-US" smtClean="0"/>
              <a:t>Mastery learning- Block and Anderson</a:t>
            </a:r>
          </a:p>
          <a:p>
            <a:r>
              <a:rPr lang="en-US" altLang="en-US" smtClean="0"/>
              <a:t>Guided Instruction- Hunter</a:t>
            </a:r>
          </a:p>
          <a:p>
            <a:r>
              <a:rPr lang="en-US" altLang="en-US" smtClean="0"/>
              <a:t>Systematic Instruction- Good and Brophy</a:t>
            </a:r>
          </a:p>
        </p:txBody>
      </p:sp>
    </p:spTree>
    <p:extLst>
      <p:ext uri="{BB962C8B-B14F-4D97-AF65-F5344CB8AC3E}">
        <p14:creationId xmlns:p14="http://schemas.microsoft.com/office/powerpoint/2010/main" val="37525621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body" idx="4294967295"/>
          </p:nvPr>
        </p:nvSpPr>
        <p:spPr/>
        <p:txBody>
          <a:bodyPr/>
          <a:lstStyle/>
          <a:p>
            <a:r>
              <a:rPr lang="en-US" altLang="en-US" smtClean="0"/>
              <a:t>Piaget</a:t>
            </a:r>
          </a:p>
          <a:p>
            <a:r>
              <a:rPr lang="en-US" altLang="en-US" smtClean="0"/>
              <a:t>Guilford</a:t>
            </a:r>
          </a:p>
          <a:p>
            <a:r>
              <a:rPr lang="en-US" altLang="en-US" smtClean="0"/>
              <a:t>Dewey</a:t>
            </a:r>
          </a:p>
          <a:p>
            <a:r>
              <a:rPr lang="en-US" altLang="en-US" smtClean="0"/>
              <a:t>Kohlberg</a:t>
            </a:r>
          </a:p>
          <a:p>
            <a:r>
              <a:rPr lang="en-US" altLang="en-US" smtClean="0"/>
              <a:t>Ennis; Lipman; Sternberg</a:t>
            </a:r>
          </a:p>
          <a:p>
            <a:r>
              <a:rPr lang="en-US" altLang="en-US" smtClean="0"/>
              <a:t>Bruner; Phenix</a:t>
            </a:r>
          </a:p>
        </p:txBody>
      </p:sp>
      <p:sp>
        <p:nvSpPr>
          <p:cNvPr id="6147" name="Rectangle 3"/>
          <p:cNvSpPr>
            <a:spLocks noGrp="1" noChangeArrowheads="1"/>
          </p:cNvSpPr>
          <p:nvPr>
            <p:ph type="title" idx="4294967295"/>
          </p:nvPr>
        </p:nvSpPr>
        <p:spPr/>
        <p:txBody>
          <a:bodyPr/>
          <a:lstStyle/>
          <a:p>
            <a:r>
              <a:rPr lang="en-US" altLang="en-US" smtClean="0"/>
              <a:t>Developmental</a:t>
            </a:r>
          </a:p>
        </p:txBody>
      </p:sp>
    </p:spTree>
    <p:extLst>
      <p:ext uri="{BB962C8B-B14F-4D97-AF65-F5344CB8AC3E}">
        <p14:creationId xmlns:p14="http://schemas.microsoft.com/office/powerpoint/2010/main" val="1417433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body" idx="4294967295"/>
          </p:nvPr>
        </p:nvSpPr>
        <p:spPr/>
        <p:txBody>
          <a:bodyPr/>
          <a:lstStyle/>
          <a:p>
            <a:r>
              <a:rPr lang="en-US" altLang="en-US" smtClean="0"/>
              <a:t>Structure of Intellect</a:t>
            </a:r>
          </a:p>
          <a:p>
            <a:r>
              <a:rPr lang="en-US" altLang="en-US" smtClean="0"/>
              <a:t>Multiple Intelligences</a:t>
            </a:r>
          </a:p>
          <a:p>
            <a:r>
              <a:rPr lang="en-US" altLang="en-US" smtClean="0"/>
              <a:t>Learning Styles</a:t>
            </a:r>
          </a:p>
          <a:p>
            <a:r>
              <a:rPr lang="en-US" altLang="en-US" smtClean="0"/>
              <a:t>Emotional Intelligence</a:t>
            </a:r>
          </a:p>
          <a:p>
            <a:r>
              <a:rPr lang="en-US" altLang="en-US" smtClean="0"/>
              <a:t>Constructivism</a:t>
            </a:r>
          </a:p>
        </p:txBody>
      </p:sp>
      <p:sp>
        <p:nvSpPr>
          <p:cNvPr id="7171" name="Rectangle 3"/>
          <p:cNvSpPr>
            <a:spLocks noGrp="1" noChangeArrowheads="1"/>
          </p:cNvSpPr>
          <p:nvPr>
            <p:ph type="title" idx="4294967295"/>
          </p:nvPr>
        </p:nvSpPr>
        <p:spPr/>
        <p:txBody>
          <a:bodyPr/>
          <a:lstStyle/>
          <a:p>
            <a:r>
              <a:rPr lang="en-US" altLang="en-US" smtClean="0"/>
              <a:t>Thinking and Learning</a:t>
            </a:r>
          </a:p>
        </p:txBody>
      </p:sp>
    </p:spTree>
    <p:extLst>
      <p:ext uri="{BB962C8B-B14F-4D97-AF65-F5344CB8AC3E}">
        <p14:creationId xmlns:p14="http://schemas.microsoft.com/office/powerpoint/2010/main" val="20793605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body" idx="4294967295"/>
          </p:nvPr>
        </p:nvSpPr>
        <p:spPr/>
        <p:txBody>
          <a:bodyPr/>
          <a:lstStyle/>
          <a:p>
            <a:r>
              <a:rPr lang="en-US" altLang="en-US" smtClean="0"/>
              <a:t>Reflective Thinking</a:t>
            </a:r>
          </a:p>
          <a:p>
            <a:r>
              <a:rPr lang="en-US" altLang="en-US" smtClean="0"/>
              <a:t>Critical Thinking</a:t>
            </a:r>
          </a:p>
          <a:p>
            <a:r>
              <a:rPr lang="en-US" altLang="en-US" smtClean="0"/>
              <a:t>Intuitive Thinking</a:t>
            </a:r>
          </a:p>
          <a:p>
            <a:r>
              <a:rPr lang="en-US" altLang="en-US" smtClean="0"/>
              <a:t>Discovery Learning</a:t>
            </a:r>
          </a:p>
        </p:txBody>
      </p:sp>
      <p:sp>
        <p:nvSpPr>
          <p:cNvPr id="8195" name="Rectangle 3"/>
          <p:cNvSpPr>
            <a:spLocks noGrp="1" noChangeArrowheads="1"/>
          </p:cNvSpPr>
          <p:nvPr>
            <p:ph type="title" idx="4294967295"/>
          </p:nvPr>
        </p:nvSpPr>
        <p:spPr/>
        <p:txBody>
          <a:bodyPr>
            <a:normAutofit fontScale="90000"/>
          </a:bodyPr>
          <a:lstStyle/>
          <a:p>
            <a:r>
              <a:rPr lang="en-US" altLang="en-US" smtClean="0"/>
              <a:t>Problem Solving and Creative Thinking</a:t>
            </a:r>
          </a:p>
        </p:txBody>
      </p:sp>
    </p:spTree>
    <p:extLst>
      <p:ext uri="{BB962C8B-B14F-4D97-AF65-F5344CB8AC3E}">
        <p14:creationId xmlns:p14="http://schemas.microsoft.com/office/powerpoint/2010/main" val="22511208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4294967295"/>
          </p:nvPr>
        </p:nvSpPr>
        <p:spPr/>
        <p:txBody>
          <a:bodyPr/>
          <a:lstStyle/>
          <a:p>
            <a:r>
              <a:rPr lang="en-US" altLang="en-US" smtClean="0"/>
              <a:t>Maslow</a:t>
            </a:r>
          </a:p>
          <a:p>
            <a:r>
              <a:rPr lang="en-US" altLang="en-US" smtClean="0"/>
              <a:t>Rogers</a:t>
            </a:r>
          </a:p>
          <a:p>
            <a:r>
              <a:rPr lang="en-US" altLang="en-US" smtClean="0"/>
              <a:t>Raths</a:t>
            </a:r>
          </a:p>
        </p:txBody>
      </p:sp>
      <p:sp>
        <p:nvSpPr>
          <p:cNvPr id="9219" name="Rectangle 3"/>
          <p:cNvSpPr>
            <a:spLocks noGrp="1" noChangeArrowheads="1"/>
          </p:cNvSpPr>
          <p:nvPr>
            <p:ph type="title" idx="4294967295"/>
          </p:nvPr>
        </p:nvSpPr>
        <p:spPr/>
        <p:txBody>
          <a:bodyPr/>
          <a:lstStyle/>
          <a:p>
            <a:r>
              <a:rPr lang="en-US" altLang="en-US" smtClean="0"/>
              <a:t>Humanistic</a:t>
            </a:r>
          </a:p>
        </p:txBody>
      </p:sp>
    </p:spTree>
    <p:extLst>
      <p:ext uri="{BB962C8B-B14F-4D97-AF65-F5344CB8AC3E}">
        <p14:creationId xmlns:p14="http://schemas.microsoft.com/office/powerpoint/2010/main" val="6168674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786</Words>
  <Application>Microsoft Office PowerPoint</Application>
  <PresentationFormat>On-screen Show (4:3)</PresentationFormat>
  <Paragraphs>93</Paragraphs>
  <Slides>11</Slides>
  <Notes>7</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Psychological Foundations of curriculum</vt:lpstr>
      <vt:lpstr>Psychological Foundations of curriculum</vt:lpstr>
      <vt:lpstr>Psychological Foundations of Curriculum</vt:lpstr>
      <vt:lpstr>Behaviorism</vt:lpstr>
      <vt:lpstr>Behaviorist Instructional Approaches</vt:lpstr>
      <vt:lpstr>Developmental</vt:lpstr>
      <vt:lpstr>Thinking and Learning</vt:lpstr>
      <vt:lpstr>Problem Solving and Creative Thinking</vt:lpstr>
      <vt:lpstr>Humanistic</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Psychological Foundations of curriculum</dc:title>
  <dc:creator>Dr. Malik</dc:creator>
  <cp:lastModifiedBy>Dr. Malik</cp:lastModifiedBy>
  <cp:revision>2</cp:revision>
  <dcterms:created xsi:type="dcterms:W3CDTF">2020-11-09T13:23:24Z</dcterms:created>
  <dcterms:modified xsi:type="dcterms:W3CDTF">2020-11-09T13:27:21Z</dcterms:modified>
</cp:coreProperties>
</file>