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07" r:id="rId1"/>
  </p:sldMasterIdLst>
  <p:notesMasterIdLst>
    <p:notesMasterId r:id="rId17"/>
  </p:notesMasterIdLst>
  <p:handoutMasterIdLst>
    <p:handoutMasterId r:id="rId18"/>
  </p:handoutMasterIdLst>
  <p:sldIdLst>
    <p:sldId id="259" r:id="rId2"/>
    <p:sldId id="322" r:id="rId3"/>
    <p:sldId id="323" r:id="rId4"/>
    <p:sldId id="325" r:id="rId5"/>
    <p:sldId id="326" r:id="rId6"/>
    <p:sldId id="327" r:id="rId7"/>
    <p:sldId id="328" r:id="rId8"/>
    <p:sldId id="329" r:id="rId9"/>
    <p:sldId id="331" r:id="rId10"/>
    <p:sldId id="330" r:id="rId11"/>
    <p:sldId id="336" r:id="rId12"/>
    <p:sldId id="332" r:id="rId13"/>
    <p:sldId id="338" r:id="rId14"/>
    <p:sldId id="333" r:id="rId15"/>
    <p:sldId id="337" r:id="rId16"/>
  </p:sldIdLst>
  <p:sldSz cx="9144000" cy="6858000" type="screen4x3"/>
  <p:notesSz cx="6858000" cy="9180513"/>
  <p:custDataLst>
    <p:tags r:id="rId19"/>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FFFFCC"/>
    <a:srgbClr val="66CCFF"/>
    <a:srgbClr val="FFFF66"/>
    <a:srgbClr val="000099"/>
    <a:srgbClr val="FF9999"/>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147" autoAdjust="0"/>
  </p:normalViewPr>
  <p:slideViewPr>
    <p:cSldViewPr>
      <p:cViewPr varScale="1">
        <p:scale>
          <a:sx n="52" d="100"/>
          <a:sy n="52" d="100"/>
        </p:scale>
        <p:origin x="192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03"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04" name="Rectangle 4"/>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05" name="Rectangle 5"/>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923EDCA-6A2D-4F39-BCE2-4AA77152AE2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87C2254-FA69-44A6-B661-672A60458FEC}" type="datetimeFigureOut">
              <a:rPr lang="en-US"/>
              <a:pPr>
                <a:defRPr/>
              </a:pPr>
              <a:t>2/4/2020</a:t>
            </a:fld>
            <a:endParaRPr lang="en-US"/>
          </a:p>
        </p:txBody>
      </p:sp>
      <p:sp>
        <p:nvSpPr>
          <p:cNvPr id="4" name="Slide Image Placeholder 3"/>
          <p:cNvSpPr>
            <a:spLocks noGrp="1" noRot="1" noChangeAspect="1"/>
          </p:cNvSpPr>
          <p:nvPr>
            <p:ph type="sldImg" idx="2"/>
          </p:nvPr>
        </p:nvSpPr>
        <p:spPr>
          <a:xfrm>
            <a:off x="1135063" y="688975"/>
            <a:ext cx="4587875" cy="34417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60863"/>
            <a:ext cx="5486400" cy="413067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20138"/>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720138"/>
            <a:ext cx="2971800" cy="458787"/>
          </a:xfrm>
          <a:prstGeom prst="rect">
            <a:avLst/>
          </a:prstGeom>
        </p:spPr>
        <p:txBody>
          <a:bodyPr vert="horz" lIns="91440" tIns="45720" rIns="91440" bIns="45720" rtlCol="0" anchor="b"/>
          <a:lstStyle>
            <a:lvl1pPr algn="r">
              <a:defRPr sz="1200"/>
            </a:lvl1pPr>
          </a:lstStyle>
          <a:p>
            <a:pPr>
              <a:defRPr/>
            </a:pPr>
            <a:fld id="{4E514D1A-A207-4092-A5A8-24C4C0A96B6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a:lstStyle/>
          <a:p>
            <a:pPr>
              <a:defRPr/>
            </a:pPr>
            <a:fld id="{483FD64B-97BD-444E-9440-1E8B655E8831}" type="slidenum">
              <a:rPr lang="en-US" smtClean="0"/>
              <a:pPr>
                <a:defRPr/>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spd="slow">
    <p:pull/>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8C9D115-B770-42BC-9F68-F1FB373F9B83}" type="slidenum">
              <a:rPr lang="en-US" smtClean="0"/>
              <a:pPr>
                <a:defRPr/>
              </a:pPr>
              <a:t>‹#›</a:t>
            </a:fld>
            <a:endParaRPr lang="en-US"/>
          </a:p>
        </p:txBody>
      </p:sp>
    </p:spTree>
  </p:cSld>
  <p:clrMapOvr>
    <a:masterClrMapping/>
  </p:clrMapOvr>
  <p:transition spd="slow">
    <p:pull/>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78EB5D6-762B-4A2E-A91B-7FE26F37E2BC}" type="slidenum">
              <a:rPr lang="en-US" smtClean="0"/>
              <a:pPr>
                <a:defRPr/>
              </a:pPr>
              <a:t>‹#›</a:t>
            </a:fld>
            <a:endParaRPr lang="en-US"/>
          </a:p>
        </p:txBody>
      </p:sp>
    </p:spTree>
  </p:cSld>
  <p:clrMapOvr>
    <a:masterClrMapping/>
  </p:clrMapOvr>
  <p:transition spd="slow">
    <p:pull/>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67393B4-9303-4672-AD0F-664BD8803A0D}" type="slidenum">
              <a:rPr lang="en-US" smtClean="0"/>
              <a:pPr>
                <a:defRPr/>
              </a:pPr>
              <a:t>‹#›</a:t>
            </a:fld>
            <a:endParaRPr lang="en-US"/>
          </a:p>
        </p:txBody>
      </p:sp>
    </p:spTree>
  </p:cSld>
  <p:clrMapOvr>
    <a:masterClrMapping/>
  </p:clrMapOvr>
  <p:transition spd="slow">
    <p:pull/>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0A659D-ED38-46A7-812E-05205BB0F6F0}" type="slidenum">
              <a:rPr lang="en-US" smtClean="0"/>
              <a:pPr>
                <a:defRPr/>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spd="slow">
    <p:pull/>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B3F2E52-B4F6-46C8-82A4-9C0D4354D1A0}" type="slidenum">
              <a:rPr lang="en-US" smtClean="0"/>
              <a:pPr>
                <a:defRPr/>
              </a:pPr>
              <a:t>‹#›</a:t>
            </a:fld>
            <a:endParaRPr lang="en-US"/>
          </a:p>
        </p:txBody>
      </p:sp>
    </p:spTree>
  </p:cSld>
  <p:clrMapOvr>
    <a:masterClrMapping/>
  </p:clrMapOvr>
  <p:transition spd="slow">
    <p:pull/>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159D1D1-2122-4D0C-8DE6-F0906BAF84A2}" type="slidenum">
              <a:rPr lang="en-US" smtClean="0"/>
              <a:pPr>
                <a:defRPr/>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spd="slow">
    <p:pull/>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5349283-F825-4D25-9590-D4909AC77382}" type="slidenum">
              <a:rPr lang="en-US" smtClean="0"/>
              <a:pPr>
                <a:defRPr/>
              </a:pPr>
              <a:t>‹#›</a:t>
            </a:fld>
            <a:endParaRPr lang="en-US"/>
          </a:p>
        </p:txBody>
      </p:sp>
    </p:spTree>
  </p:cSld>
  <p:clrMapOvr>
    <a:masterClrMapping/>
  </p:clrMapOvr>
  <p:transition spd="slow">
    <p:pull/>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BCBE8-30B0-4476-8762-9236B142003A}" type="datetimeFigureOut">
              <a:rPr lang="en-US" smtClean="0"/>
              <a:pPr/>
              <a:t>2/4/2020</a:t>
            </a:fld>
            <a:endParaRPr lang="en-US" sz="1100" dirty="0">
              <a:solidFill>
                <a:schemeClr val="tx2"/>
              </a:solidFill>
            </a:endParaRPr>
          </a:p>
        </p:txBody>
      </p:sp>
      <p:sp>
        <p:nvSpPr>
          <p:cNvPr id="3" name="Footer Placeholder 2"/>
          <p:cNvSpPr>
            <a:spLocks noGrp="1"/>
          </p:cNvSpPr>
          <p:nvPr>
            <p:ph type="ftr" sz="quarter" idx="11"/>
          </p:nvPr>
        </p:nvSpPr>
        <p:spPr/>
        <p:txBody>
          <a:bodyPr/>
          <a:lstStyle/>
          <a:p>
            <a:pPr algn="r" eaLnBrk="1" latinLnBrk="0" hangingPunct="1"/>
            <a:endParaRPr kumimoji="0" lang="en-US" sz="1100" dirty="0">
              <a:solidFill>
                <a:schemeClr val="tx2"/>
              </a:solidFill>
            </a:endParaRPr>
          </a:p>
        </p:txBody>
      </p:sp>
      <p:sp>
        <p:nvSpPr>
          <p:cNvPr id="4" name="Slide Number Placeholder 3"/>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transition spd="slow">
    <p:pull/>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5365A18-9AB7-46F0-B346-55FD27FE1CC1}" type="slidenum">
              <a:rPr lang="en-US" smtClean="0"/>
              <a:pPr>
                <a:defRPr/>
              </a:pPr>
              <a:t>‹#›</a:t>
            </a:fld>
            <a:endParaRPr lang="en-US"/>
          </a:p>
        </p:txBody>
      </p:sp>
    </p:spTree>
  </p:cSld>
  <p:clrMapOvr>
    <a:masterClrMapping/>
  </p:clrMapOvr>
  <p:transition spd="slow">
    <p:pull/>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pPr>
              <a:defRPr/>
            </a:pPr>
            <a:endParaRPr lang="en-US"/>
          </a:p>
        </p:txBody>
      </p:sp>
      <p:sp>
        <p:nvSpPr>
          <p:cNvPr id="6" name="Footer Placeholder 5"/>
          <p:cNvSpPr>
            <a:spLocks noGrp="1"/>
          </p:cNvSpPr>
          <p:nvPr>
            <p:ph type="ftr" sz="quarter" idx="11"/>
          </p:nvPr>
        </p:nvSpPr>
        <p:spPr>
          <a:xfrm>
            <a:off x="914400" y="55499"/>
            <a:ext cx="5562600" cy="365125"/>
          </a:xfrm>
        </p:spPr>
        <p:txBody>
          <a:bodyPr/>
          <a:lstStyle/>
          <a:p>
            <a:pPr>
              <a:defRPr/>
            </a:pPr>
            <a:endParaRPr lang="en-US"/>
          </a:p>
        </p:txBody>
      </p:sp>
      <p:sp>
        <p:nvSpPr>
          <p:cNvPr id="7" name="Slide Number Placeholder 6"/>
          <p:cNvSpPr>
            <a:spLocks noGrp="1"/>
          </p:cNvSpPr>
          <p:nvPr>
            <p:ph type="sldNum" sz="quarter" idx="12"/>
          </p:nvPr>
        </p:nvSpPr>
        <p:spPr>
          <a:xfrm>
            <a:off x="8610600" y="55499"/>
            <a:ext cx="457200" cy="365125"/>
          </a:xfrm>
        </p:spPr>
        <p:txBody>
          <a:bodyPr/>
          <a:lstStyle/>
          <a:p>
            <a:pPr>
              <a:defRPr/>
            </a:pPr>
            <a:fld id="{4FBAA4F7-9DFD-40C8-9779-910F70ADB015}" type="slidenum">
              <a:rPr lang="en-US" smtClean="0"/>
              <a:pPr>
                <a:defRPr/>
              </a:pPr>
              <a:t>‹#›</a:t>
            </a:fld>
            <a:endParaRPr lang="en-US"/>
          </a:p>
        </p:txBody>
      </p:sp>
    </p:spTree>
  </p:cSld>
  <p:clrMapOvr>
    <a:masterClrMapping/>
  </p:clrMapOvr>
  <p:transition spd="slow">
    <p:pull/>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F6BCBE8-30B0-4476-8762-9236B142003A}" type="datetimeFigureOut">
              <a:rPr lang="en-US" smtClean="0"/>
              <a:pPr/>
              <a:t>2/4/2020</a:t>
            </a:fld>
            <a:endParaRPr lang="en-US" sz="1100" dirty="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pPr algn="r" eaLnBrk="1" latinLnBrk="0" hangingPunct="1"/>
            <a:endParaRPr kumimoji="0" lang="en-US" sz="1100" dirty="0">
              <a:solidFill>
                <a:schemeClr val="tx2"/>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pic>
        <p:nvPicPr>
          <p:cNvPr id="18" name="Picture 2"/>
          <p:cNvPicPr>
            <a:picLocks noChangeAspect="1" noChangeArrowheads="1"/>
          </p:cNvPicPr>
          <p:nvPr userDrawn="1"/>
        </p:nvPicPr>
        <p:blipFill>
          <a:blip r:embed="rId13"/>
          <a:srcRect/>
          <a:stretch>
            <a:fillRect/>
          </a:stretch>
        </p:blipFill>
        <p:spPr bwMode="auto">
          <a:xfrm>
            <a:off x="0" y="6284913"/>
            <a:ext cx="762000" cy="573087"/>
          </a:xfrm>
          <a:prstGeom prst="rect">
            <a:avLst/>
          </a:prstGeom>
          <a:noFill/>
          <a:ln w="9525">
            <a:noFill/>
            <a:miter lim="800000"/>
            <a:headEnd/>
            <a:tailEnd/>
          </a:ln>
        </p:spPr>
      </p:pic>
      <p:pic>
        <p:nvPicPr>
          <p:cNvPr id="19" name="Picture 2" descr="C:\Users\Dr P K  Jain\Desktop\new logo.jpg"/>
          <p:cNvPicPr>
            <a:picLocks noChangeAspect="1" noChangeArrowheads="1"/>
          </p:cNvPicPr>
          <p:nvPr userDrawn="1"/>
        </p:nvPicPr>
        <p:blipFill>
          <a:blip r:embed="rId14"/>
          <a:srcRect/>
          <a:stretch>
            <a:fillRect/>
          </a:stretch>
        </p:blipFill>
        <p:spPr bwMode="auto">
          <a:xfrm>
            <a:off x="8382000" y="6234113"/>
            <a:ext cx="762000" cy="623887"/>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p:transition spd="slow">
    <p:pull/>
  </p:transition>
  <p:timing>
    <p:tnLst>
      <p:par>
        <p:cTn id="1" dur="indefinite" restart="never" nodeType="tmRoot"/>
      </p:par>
    </p:tnLst>
  </p:timing>
  <p:hf hdr="0" ft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09600" y="914400"/>
            <a:ext cx="7772400" cy="461963"/>
          </a:xfrm>
          <a:prstGeom prst="rect">
            <a:avLst/>
          </a:prstGeom>
          <a:noFill/>
          <a:ln w="12700" cap="sq">
            <a:noFill/>
            <a:miter lim="800000"/>
            <a:headEnd type="none" w="sm" len="sm"/>
            <a:tailEnd type="none" w="sm" len="sm"/>
          </a:ln>
        </p:spPr>
        <p:txBody>
          <a:bodyPr>
            <a:spAutoFit/>
          </a:bodyPr>
          <a:lstStyle/>
          <a:p>
            <a:pPr lvl="1" algn="ctr">
              <a:spcBef>
                <a:spcPts val="500"/>
              </a:spcBef>
              <a:spcAft>
                <a:spcPts val="500"/>
              </a:spcAft>
              <a:defRPr/>
            </a:pPr>
            <a:endParaRPr lang="en-US" b="1" dirty="0">
              <a:solidFill>
                <a:srgbClr val="FFFF00"/>
              </a:solidFill>
              <a:latin typeface="+mj-lt"/>
            </a:endParaRPr>
          </a:p>
        </p:txBody>
      </p:sp>
      <p:sp>
        <p:nvSpPr>
          <p:cNvPr id="2" name="Rectangle 1"/>
          <p:cNvSpPr/>
          <p:nvPr/>
        </p:nvSpPr>
        <p:spPr>
          <a:xfrm>
            <a:off x="609600" y="966941"/>
            <a:ext cx="7768472" cy="769441"/>
          </a:xfrm>
          <a:prstGeom prst="rect">
            <a:avLst/>
          </a:prstGeom>
        </p:spPr>
        <p:txBody>
          <a:bodyPr wrap="none">
            <a:spAutoFit/>
          </a:bodyPr>
          <a:lstStyle/>
          <a:p>
            <a:pPr algn="ctr">
              <a:defRPr/>
            </a:pPr>
            <a:r>
              <a:rPr lang="en-US" sz="4400" dirty="0">
                <a:solidFill>
                  <a:schemeClr val="accent2"/>
                </a:solidFill>
                <a:latin typeface="Arial Black" panose="020B0A04020102020204" pitchFamily="34" charset="0"/>
              </a:rPr>
              <a:t>Essential plant nutrients</a:t>
            </a:r>
          </a:p>
        </p:txBody>
      </p:sp>
      <p:sp>
        <p:nvSpPr>
          <p:cNvPr id="4" name="Text Box 2"/>
          <p:cNvSpPr txBox="1">
            <a:spLocks noChangeArrowheads="1"/>
          </p:cNvSpPr>
          <p:nvPr/>
        </p:nvSpPr>
        <p:spPr bwMode="auto">
          <a:xfrm>
            <a:off x="1219200" y="914400"/>
            <a:ext cx="7772400" cy="461665"/>
          </a:xfrm>
          <a:prstGeom prst="rect">
            <a:avLst/>
          </a:prstGeom>
          <a:noFill/>
          <a:ln w="12700" cap="sq">
            <a:noFill/>
            <a:miter lim="800000"/>
            <a:headEnd type="none" w="sm" len="sm"/>
            <a:tailEnd type="none" w="sm" len="sm"/>
          </a:ln>
        </p:spPr>
        <p:txBody>
          <a:bodyPr wrap="square">
            <a:spAutoFit/>
          </a:bodyPr>
          <a:lstStyle/>
          <a:p>
            <a:pPr lvl="1" algn="ctr">
              <a:spcBef>
                <a:spcPts val="500"/>
              </a:spcBef>
              <a:spcAft>
                <a:spcPts val="500"/>
              </a:spcAft>
              <a:defRPr/>
            </a:pPr>
            <a:endParaRPr lang="en-US" b="1" dirty="0">
              <a:solidFill>
                <a:srgbClr val="FFFF00"/>
              </a:solidFill>
              <a:latin typeface="+mj-lt"/>
            </a:endParaRPr>
          </a:p>
        </p:txBody>
      </p:sp>
      <p:sp>
        <p:nvSpPr>
          <p:cNvPr id="6" name="Text Box 2"/>
          <p:cNvSpPr txBox="1">
            <a:spLocks noChangeArrowheads="1"/>
          </p:cNvSpPr>
          <p:nvPr/>
        </p:nvSpPr>
        <p:spPr bwMode="auto">
          <a:xfrm>
            <a:off x="762000" y="3581400"/>
            <a:ext cx="7772400" cy="461963"/>
          </a:xfrm>
          <a:prstGeom prst="rect">
            <a:avLst/>
          </a:prstGeom>
          <a:noFill/>
          <a:ln w="12700" cap="sq">
            <a:noFill/>
            <a:miter lim="800000"/>
            <a:headEnd type="none" w="sm" len="sm"/>
            <a:tailEnd type="none" w="sm" len="sm"/>
          </a:ln>
        </p:spPr>
        <p:txBody>
          <a:bodyPr>
            <a:spAutoFit/>
          </a:bodyPr>
          <a:lstStyle/>
          <a:p>
            <a:pPr lvl="1" algn="ctr">
              <a:spcBef>
                <a:spcPts val="500"/>
              </a:spcBef>
              <a:spcAft>
                <a:spcPts val="500"/>
              </a:spcAft>
              <a:defRPr/>
            </a:pPr>
            <a:endParaRPr lang="en-US" b="1" dirty="0">
              <a:solidFill>
                <a:srgbClr val="FFFF00"/>
              </a:solidFill>
              <a:latin typeface="+mj-lt"/>
            </a:endParaRPr>
          </a:p>
        </p:txBody>
      </p:sp>
      <p:sp>
        <p:nvSpPr>
          <p:cNvPr id="7" name="TextBox 6"/>
          <p:cNvSpPr txBox="1"/>
          <p:nvPr/>
        </p:nvSpPr>
        <p:spPr>
          <a:xfrm>
            <a:off x="1828800" y="2819400"/>
            <a:ext cx="3581400" cy="1692771"/>
          </a:xfrm>
          <a:prstGeom prst="rect">
            <a:avLst/>
          </a:prstGeom>
          <a:noFill/>
        </p:spPr>
        <p:txBody>
          <a:bodyPr wrap="square">
            <a:spAutoFit/>
          </a:bodyPr>
          <a:lstStyle/>
          <a:p>
            <a:pPr algn="just">
              <a:defRPr/>
            </a:pPr>
            <a:r>
              <a:rPr lang="en-US" sz="2800" dirty="0" smtClean="0">
                <a:cs typeface="Times New Roman" pitchFamily="18" charset="0"/>
              </a:rPr>
              <a:t>Dr. Amjed Ali</a:t>
            </a:r>
          </a:p>
          <a:p>
            <a:pPr algn="just">
              <a:defRPr/>
            </a:pPr>
            <a:r>
              <a:rPr lang="en-US" sz="2800" dirty="0" smtClean="0">
                <a:cs typeface="Times New Roman" pitchFamily="18" charset="0"/>
              </a:rPr>
              <a:t>Assistant Professor,</a:t>
            </a:r>
          </a:p>
          <a:p>
            <a:pPr algn="just">
              <a:defRPr/>
            </a:pPr>
            <a:r>
              <a:rPr lang="en-US" sz="2800" dirty="0" smtClean="0">
                <a:cs typeface="Times New Roman" pitchFamily="18" charset="0"/>
              </a:rPr>
              <a:t>COA</a:t>
            </a:r>
            <a:r>
              <a:rPr lang="en-US" sz="2800" dirty="0" smtClean="0">
                <a:cs typeface="Times New Roman" pitchFamily="18" charset="0"/>
              </a:rPr>
              <a:t>, UOS, 2020</a:t>
            </a:r>
            <a:endParaRPr lang="en-US" sz="2800" dirty="0" smtClean="0">
              <a:cs typeface="Times New Roman" pitchFamily="18" charset="0"/>
            </a:endParaRPr>
          </a:p>
          <a:p>
            <a:pPr algn="just">
              <a:defRPr/>
            </a:pPr>
            <a:endParaRPr lang="en-IN" sz="2000" dirty="0">
              <a:cs typeface="Times New Roman" pitchFamily="18" charset="0"/>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14400"/>
            <a:ext cx="8305800" cy="461963"/>
          </a:xfrm>
          <a:prstGeom prst="rect">
            <a:avLst/>
          </a:prstGeom>
          <a:noFill/>
        </p:spPr>
        <p:txBody>
          <a:bodyPr>
            <a:spAutoFit/>
          </a:bodyPr>
          <a:lstStyle/>
          <a:p>
            <a:pPr>
              <a:defRPr/>
            </a:pPr>
            <a:r>
              <a:rPr lang="en-US" b="1" dirty="0">
                <a:solidFill>
                  <a:srgbClr val="00B0F0"/>
                </a:solidFill>
                <a:latin typeface="+mn-lt"/>
              </a:rPr>
              <a:t>Relative concentration of essential elements in plants</a:t>
            </a:r>
          </a:p>
        </p:txBody>
      </p:sp>
      <p:sp>
        <p:nvSpPr>
          <p:cNvPr id="3" name="Rectangle 2"/>
          <p:cNvSpPr/>
          <p:nvPr/>
        </p:nvSpPr>
        <p:spPr>
          <a:xfrm>
            <a:off x="2514600" y="3581400"/>
            <a:ext cx="5943600" cy="1631950"/>
          </a:xfrm>
          <a:prstGeom prst="rect">
            <a:avLst/>
          </a:prstGeom>
        </p:spPr>
        <p:txBody>
          <a:bodyPr>
            <a:spAutoFit/>
          </a:bodyPr>
          <a:lstStyle/>
          <a:p>
            <a:pPr algn="just">
              <a:defRPr/>
            </a:pPr>
            <a:r>
              <a:rPr lang="en-US" sz="2000" dirty="0" err="1">
                <a:latin typeface="+mj-lt"/>
              </a:rPr>
              <a:t>Aluminium</a:t>
            </a:r>
            <a:r>
              <a:rPr lang="en-US" sz="2000" dirty="0">
                <a:latin typeface="+mj-lt"/>
              </a:rPr>
              <a:t> and manganese toxicity are the most frequent ones, in direct relation with acid soils. The concentration of different essential elements sufficient for plant growth are given in Table (Next slide).</a:t>
            </a:r>
          </a:p>
        </p:txBody>
      </p:sp>
      <p:sp>
        <p:nvSpPr>
          <p:cNvPr id="5" name="TextBox 4"/>
          <p:cNvSpPr txBox="1"/>
          <p:nvPr/>
        </p:nvSpPr>
        <p:spPr>
          <a:xfrm>
            <a:off x="1066800" y="1905000"/>
            <a:ext cx="5410200" cy="1323975"/>
          </a:xfrm>
          <a:prstGeom prst="rect">
            <a:avLst/>
          </a:prstGeom>
          <a:noFill/>
        </p:spPr>
        <p:txBody>
          <a:bodyPr>
            <a:spAutoFit/>
          </a:bodyPr>
          <a:lstStyle/>
          <a:p>
            <a:pPr algn="just">
              <a:defRPr/>
            </a:pPr>
            <a:r>
              <a:rPr lang="en-US" sz="2000" dirty="0">
                <a:latin typeface="+mj-lt"/>
              </a:rPr>
              <a:t>Some microelements can be toxic for plants at levels only somewhat higher than normal. In the majority of the cases this happens when the pH is low to very low. </a:t>
            </a:r>
          </a:p>
        </p:txBody>
      </p:sp>
      <p:sp>
        <p:nvSpPr>
          <p:cNvPr id="6" name="Rectangle 5"/>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3000"/>
                                        <p:tgtEl>
                                          <p:spTgt spid="5"/>
                                        </p:tgtEl>
                                      </p:cBhvr>
                                    </p:animEffect>
                                  </p:childTnLst>
                                </p:cTn>
                              </p:par>
                            </p:childTnLst>
                          </p:cTn>
                        </p:par>
                        <p:par>
                          <p:cTn id="12" fill="hold">
                            <p:stCondLst>
                              <p:cond delay="6000"/>
                            </p:stCondLst>
                            <p:childTnLst>
                              <p:par>
                                <p:cTn id="13" presetID="10"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0" y="1905000"/>
          <a:ext cx="7467601" cy="3538540"/>
        </p:xfrm>
        <a:graphic>
          <a:graphicData uri="http://schemas.openxmlformats.org/drawingml/2006/table">
            <a:tbl>
              <a:tblPr/>
              <a:tblGrid>
                <a:gridCol w="2408772">
                  <a:extLst>
                    <a:ext uri="{9D8B030D-6E8A-4147-A177-3AD203B41FA5}">
                      <a16:colId xmlns:a16="http://schemas.microsoft.com/office/drawing/2014/main" val="20000"/>
                    </a:ext>
                  </a:extLst>
                </a:gridCol>
                <a:gridCol w="1686952">
                  <a:extLst>
                    <a:ext uri="{9D8B030D-6E8A-4147-A177-3AD203B41FA5}">
                      <a16:colId xmlns:a16="http://schemas.microsoft.com/office/drawing/2014/main" val="20001"/>
                    </a:ext>
                  </a:extLst>
                </a:gridCol>
                <a:gridCol w="1686952">
                  <a:extLst>
                    <a:ext uri="{9D8B030D-6E8A-4147-A177-3AD203B41FA5}">
                      <a16:colId xmlns:a16="http://schemas.microsoft.com/office/drawing/2014/main" val="20002"/>
                    </a:ext>
                  </a:extLst>
                </a:gridCol>
                <a:gridCol w="1684925">
                  <a:extLst>
                    <a:ext uri="{9D8B030D-6E8A-4147-A177-3AD203B41FA5}">
                      <a16:colId xmlns:a16="http://schemas.microsoft.com/office/drawing/2014/main" val="20003"/>
                    </a:ext>
                  </a:extLst>
                </a:gridCol>
              </a:tblGrid>
              <a:tr h="914399">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1" i="0" u="none" strike="noStrike" cap="none" normalizeH="0" baseline="0" dirty="0" smtClean="0">
                          <a:ln>
                            <a:noFill/>
                          </a:ln>
                          <a:solidFill>
                            <a:srgbClr val="002060"/>
                          </a:solidFill>
                          <a:effectLst/>
                          <a:latin typeface="Arial" pitchFamily="34" charset="0"/>
                        </a:rPr>
                        <a:t>Element</a:t>
                      </a:r>
                      <a:endParaRPr kumimoji="0" lang="en-US" sz="2000" b="1"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1" i="0" u="none" strike="noStrike" cap="none" normalizeH="0" baseline="0" dirty="0" smtClean="0">
                          <a:ln>
                            <a:noFill/>
                          </a:ln>
                          <a:solidFill>
                            <a:srgbClr val="002060"/>
                          </a:solidFill>
                          <a:effectLst/>
                          <a:latin typeface="Arial" pitchFamily="34" charset="0"/>
                        </a:rPr>
                        <a:t>Symbol</a:t>
                      </a:r>
                      <a:endParaRPr kumimoji="0" lang="en-US" sz="2000" b="1"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1" i="0" u="none" strike="noStrike" cap="none" normalizeH="0" baseline="0" smtClean="0">
                          <a:ln>
                            <a:noFill/>
                          </a:ln>
                          <a:solidFill>
                            <a:srgbClr val="002060"/>
                          </a:solidFill>
                          <a:effectLst/>
                          <a:latin typeface="Arial" pitchFamily="34" charset="0"/>
                        </a:rPr>
                        <a:t>mg/kg</a:t>
                      </a:r>
                      <a:endParaRPr kumimoji="0" lang="en-US" sz="2000" b="1"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1" i="0" u="none" strike="noStrike" cap="none" normalizeH="0" baseline="0" dirty="0" smtClean="0">
                          <a:ln>
                            <a:noFill/>
                          </a:ln>
                          <a:solidFill>
                            <a:srgbClr val="002060"/>
                          </a:solidFill>
                          <a:effectLst/>
                          <a:latin typeface="Arial" pitchFamily="34" charset="0"/>
                        </a:rPr>
                        <a:t>percent</a:t>
                      </a:r>
                      <a:endParaRPr kumimoji="0" lang="en-US" sz="2000" b="1"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extLst>
                  <a:ext uri="{0D108BD9-81ED-4DB2-BD59-A6C34878D82A}">
                    <a16:rowId xmlns:a16="http://schemas.microsoft.com/office/drawing/2014/main" val="10000"/>
                  </a:ext>
                </a:extLst>
              </a:tr>
              <a:tr h="309563">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Chlorine</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err="1" smtClean="0">
                          <a:ln>
                            <a:noFill/>
                          </a:ln>
                          <a:solidFill>
                            <a:srgbClr val="000000"/>
                          </a:solidFill>
                          <a:effectLst/>
                          <a:latin typeface="Arial" pitchFamily="34" charset="0"/>
                        </a:rPr>
                        <a:t>Cl</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100</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1"/>
                  </a:ext>
                </a:extLst>
              </a:tr>
              <a:tr h="309563">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Iron</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Fe</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100</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2"/>
                  </a:ext>
                </a:extLst>
              </a:tr>
              <a:tr h="309563">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Boron</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B</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20</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3"/>
                  </a:ext>
                </a:extLst>
              </a:tr>
              <a:tr h="309563">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Manganese</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err="1" smtClean="0">
                          <a:ln>
                            <a:noFill/>
                          </a:ln>
                          <a:solidFill>
                            <a:srgbClr val="000000"/>
                          </a:solidFill>
                          <a:effectLst/>
                          <a:latin typeface="Arial" pitchFamily="34" charset="0"/>
                        </a:rPr>
                        <a:t>Mn</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50</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4"/>
                  </a:ext>
                </a:extLst>
              </a:tr>
              <a:tr h="309563">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Zinc</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Zn</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20</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5"/>
                  </a:ext>
                </a:extLst>
              </a:tr>
              <a:tr h="309563">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Copper</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Cu</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6</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6"/>
                  </a:ext>
                </a:extLst>
              </a:tr>
              <a:tr h="309563">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Molybdenum</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Mo</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0.1</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7"/>
                  </a:ext>
                </a:extLst>
              </a:tr>
              <a:tr h="309563">
                <a:tc>
                  <a:txBody>
                    <a:bodyPr/>
                    <a:lstStyle/>
                    <a:p>
                      <a:pPr marL="0" marR="0" lvl="0" indent="0" algn="just"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Nickel</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just"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Ni</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just"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0.1</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just"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8"/>
                  </a:ext>
                </a:extLst>
              </a:tr>
            </a:tbl>
          </a:graphicData>
        </a:graphic>
      </p:graphicFrame>
      <p:sp>
        <p:nvSpPr>
          <p:cNvPr id="24640" name="Rectangle 3"/>
          <p:cNvSpPr>
            <a:spLocks noChangeArrowheads="1"/>
          </p:cNvSpPr>
          <p:nvPr/>
        </p:nvSpPr>
        <p:spPr bwMode="auto">
          <a:xfrm>
            <a:off x="0" y="914400"/>
            <a:ext cx="9144000" cy="446088"/>
          </a:xfrm>
          <a:prstGeom prst="rect">
            <a:avLst/>
          </a:prstGeom>
          <a:noFill/>
          <a:ln w="9525">
            <a:noFill/>
            <a:miter lim="800000"/>
            <a:headEnd/>
            <a:tailEnd/>
          </a:ln>
        </p:spPr>
        <p:txBody>
          <a:bodyPr>
            <a:spAutoFit/>
          </a:bodyPr>
          <a:lstStyle/>
          <a:p>
            <a:r>
              <a:rPr lang="en-US" sz="2300" b="1">
                <a:solidFill>
                  <a:srgbClr val="00B0F0"/>
                </a:solidFill>
              </a:rPr>
              <a:t>Typical concentrations of nutrient elements sufficient for plant growth</a:t>
            </a:r>
          </a:p>
        </p:txBody>
      </p:sp>
      <p:sp>
        <p:nvSpPr>
          <p:cNvPr id="4" name="Rectangle 3"/>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640"/>
                                        </p:tgtEl>
                                        <p:attrNameLst>
                                          <p:attrName>style.visibility</p:attrName>
                                        </p:attrNameLst>
                                      </p:cBhvr>
                                      <p:to>
                                        <p:strVal val="visible"/>
                                      </p:to>
                                    </p:set>
                                    <p:animEffect transition="in" filter="fade">
                                      <p:cBhvr>
                                        <p:cTn id="7" dur="3000"/>
                                        <p:tgtEl>
                                          <p:spTgt spid="24640"/>
                                        </p:tgtEl>
                                      </p:cBhvr>
                                    </p:animEffect>
                                  </p:childTnLst>
                                </p:cTn>
                              </p:par>
                            </p:childTnLst>
                          </p:cTn>
                        </p:par>
                        <p:par>
                          <p:cTn id="8" fill="hold">
                            <p:stCondLst>
                              <p:cond delay="30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4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914400" y="762000"/>
            <a:ext cx="7467600" cy="769938"/>
          </a:xfrm>
          <a:prstGeom prst="rect">
            <a:avLst/>
          </a:prstGeom>
          <a:noFill/>
          <a:ln w="9525">
            <a:noFill/>
            <a:miter lim="800000"/>
            <a:headEnd/>
            <a:tailEnd/>
          </a:ln>
        </p:spPr>
        <p:txBody>
          <a:bodyPr>
            <a:spAutoFit/>
          </a:bodyPr>
          <a:lstStyle/>
          <a:p>
            <a:pPr algn="ctr"/>
            <a:r>
              <a:rPr lang="en-US" sz="2200" b="1">
                <a:solidFill>
                  <a:srgbClr val="00B0F0"/>
                </a:solidFill>
              </a:rPr>
              <a:t>Classification of plant nutrients based on biochemical behaviour and physiological functions</a:t>
            </a:r>
          </a:p>
        </p:txBody>
      </p:sp>
      <p:sp>
        <p:nvSpPr>
          <p:cNvPr id="5" name="TextBox 4"/>
          <p:cNvSpPr txBox="1"/>
          <p:nvPr/>
        </p:nvSpPr>
        <p:spPr>
          <a:xfrm>
            <a:off x="609600" y="1752600"/>
            <a:ext cx="8229600" cy="707886"/>
          </a:xfrm>
          <a:prstGeom prst="rect">
            <a:avLst/>
          </a:prstGeom>
          <a:noFill/>
        </p:spPr>
        <p:txBody>
          <a:bodyPr>
            <a:spAutoFit/>
          </a:bodyPr>
          <a:lstStyle/>
          <a:p>
            <a:pPr algn="just">
              <a:defRPr/>
            </a:pPr>
            <a:r>
              <a:rPr lang="en-US" sz="2000" dirty="0" err="1">
                <a:latin typeface="+mj-lt"/>
              </a:rPr>
              <a:t>Mengel</a:t>
            </a:r>
            <a:r>
              <a:rPr lang="en-US" sz="2000" dirty="0">
                <a:latin typeface="+mj-lt"/>
              </a:rPr>
              <a:t> and </a:t>
            </a:r>
            <a:r>
              <a:rPr lang="en-US" sz="2000" dirty="0" err="1">
                <a:latin typeface="+mj-lt"/>
              </a:rPr>
              <a:t>Kirkby</a:t>
            </a:r>
            <a:r>
              <a:rPr lang="en-US" sz="2000" dirty="0">
                <a:latin typeface="+mj-lt"/>
              </a:rPr>
              <a:t> (1987) have divided essential plant nutrients into four </a:t>
            </a:r>
            <a:r>
              <a:rPr lang="en-US" sz="2000" dirty="0" smtClean="0">
                <a:latin typeface="+mj-lt"/>
              </a:rPr>
              <a:t>groups. </a:t>
            </a:r>
            <a:endParaRPr lang="en-US" sz="2000" dirty="0">
              <a:latin typeface="+mj-lt"/>
            </a:endParaRPr>
          </a:p>
        </p:txBody>
      </p:sp>
      <p:sp>
        <p:nvSpPr>
          <p:cNvPr id="7" name="TextBox 6"/>
          <p:cNvSpPr txBox="1"/>
          <p:nvPr/>
        </p:nvSpPr>
        <p:spPr>
          <a:xfrm>
            <a:off x="1219200" y="2590800"/>
            <a:ext cx="7620000" cy="708025"/>
          </a:xfrm>
          <a:prstGeom prst="rect">
            <a:avLst/>
          </a:prstGeom>
          <a:noFill/>
        </p:spPr>
        <p:txBody>
          <a:bodyPr>
            <a:spAutoFit/>
          </a:bodyPr>
          <a:lstStyle/>
          <a:p>
            <a:pPr algn="just">
              <a:defRPr/>
            </a:pPr>
            <a:r>
              <a:rPr lang="en-US" sz="2000" dirty="0">
                <a:latin typeface="+mj-lt"/>
              </a:rPr>
              <a:t>Group I includes C, H, O, N and S, which are major constituents of the organic plant materials (carbohydrates, proteins, fats, etc.). </a:t>
            </a:r>
          </a:p>
        </p:txBody>
      </p:sp>
      <p:sp>
        <p:nvSpPr>
          <p:cNvPr id="8" name="TextBox 7"/>
          <p:cNvSpPr txBox="1"/>
          <p:nvPr/>
        </p:nvSpPr>
        <p:spPr>
          <a:xfrm>
            <a:off x="1295400" y="3886200"/>
            <a:ext cx="6705600" cy="1938992"/>
          </a:xfrm>
          <a:prstGeom prst="rect">
            <a:avLst/>
          </a:prstGeom>
          <a:noFill/>
        </p:spPr>
        <p:txBody>
          <a:bodyPr wrap="square">
            <a:spAutoFit/>
          </a:bodyPr>
          <a:lstStyle/>
          <a:p>
            <a:pPr algn="just">
              <a:defRPr/>
            </a:pPr>
            <a:r>
              <a:rPr lang="en-US" sz="2000" dirty="0">
                <a:latin typeface="+mj-lt"/>
              </a:rPr>
              <a:t>Group II includes P and B, which are involved in biochemical reactions such as </a:t>
            </a:r>
            <a:r>
              <a:rPr lang="en-US" sz="2000" dirty="0" err="1">
                <a:latin typeface="+mj-lt"/>
              </a:rPr>
              <a:t>esterification</a:t>
            </a:r>
            <a:r>
              <a:rPr lang="en-US" sz="2000" dirty="0" smtClean="0">
                <a:latin typeface="+mj-lt"/>
              </a:rPr>
              <a:t>.(</a:t>
            </a:r>
            <a:r>
              <a:rPr lang="en-US" sz="2000" dirty="0" smtClean="0"/>
              <a:t>mainly the reaction between alcohols and carboxylic acids to make esters. It also looks briefly at making esters from the reactions between </a:t>
            </a:r>
            <a:r>
              <a:rPr lang="en-US" sz="2000" dirty="0" err="1" smtClean="0"/>
              <a:t>acyl</a:t>
            </a:r>
            <a:r>
              <a:rPr lang="en-US" sz="2000" dirty="0" smtClean="0"/>
              <a:t> chlorides (acid chlorides) and alcohols, and between acid anhydrides and alcohols)</a:t>
            </a:r>
            <a:endParaRPr lang="en-US" sz="2000" dirty="0">
              <a:latin typeface="+mj-lt"/>
            </a:endParaRPr>
          </a:p>
        </p:txBody>
      </p:sp>
      <p:sp>
        <p:nvSpPr>
          <p:cNvPr id="9" name="Rectangle 8"/>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3000"/>
                                        <p:tgtEl>
                                          <p:spTgt spid="25602"/>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3000"/>
                                        <p:tgtEl>
                                          <p:spTgt spid="5"/>
                                        </p:tgtEl>
                                      </p:cBhvr>
                                    </p:animEffect>
                                  </p:childTnLst>
                                </p:cTn>
                              </p:par>
                            </p:childTnLst>
                          </p:cTn>
                        </p:par>
                        <p:par>
                          <p:cTn id="12" fill="hold">
                            <p:stCondLst>
                              <p:cond delay="6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3000"/>
                                        <p:tgtEl>
                                          <p:spTgt spid="7"/>
                                        </p:tgtEl>
                                      </p:cBhvr>
                                    </p:animEffect>
                                  </p:childTnLst>
                                </p:cTn>
                              </p:par>
                            </p:childTnLst>
                          </p:cTn>
                        </p:par>
                        <p:par>
                          <p:cTn id="16" fill="hold">
                            <p:stCondLst>
                              <p:cond delay="90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5"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13</a:t>
            </a:fld>
            <a:endParaRPr kumimoji="0" lang="en-US" sz="1200">
              <a:solidFill>
                <a:schemeClr val="tx2"/>
              </a:solidFill>
            </a:endParaRPr>
          </a:p>
        </p:txBody>
      </p:sp>
      <p:sp>
        <p:nvSpPr>
          <p:cNvPr id="3" name="TextBox 8"/>
          <p:cNvSpPr txBox="1">
            <a:spLocks noChangeArrowheads="1"/>
          </p:cNvSpPr>
          <p:nvPr/>
        </p:nvSpPr>
        <p:spPr bwMode="auto">
          <a:xfrm>
            <a:off x="914400" y="1143000"/>
            <a:ext cx="6553200" cy="1323975"/>
          </a:xfrm>
          <a:prstGeom prst="rect">
            <a:avLst/>
          </a:prstGeom>
          <a:noFill/>
          <a:ln w="9525">
            <a:noFill/>
            <a:miter lim="800000"/>
            <a:headEnd/>
            <a:tailEnd/>
          </a:ln>
        </p:spPr>
        <p:txBody>
          <a:bodyPr>
            <a:spAutoFit/>
          </a:bodyPr>
          <a:lstStyle/>
          <a:p>
            <a:pPr algn="just"/>
            <a:r>
              <a:rPr lang="en-US" sz="2000" dirty="0"/>
              <a:t>Group III includes K, Ca, Mg, </a:t>
            </a:r>
            <a:r>
              <a:rPr lang="en-US" sz="2000" dirty="0" err="1"/>
              <a:t>Mn</a:t>
            </a:r>
            <a:r>
              <a:rPr lang="en-US" sz="2000" dirty="0"/>
              <a:t> and Cl. These elements are present in the free ionic state or are adsorbed to </a:t>
            </a:r>
            <a:r>
              <a:rPr lang="en-US" sz="2000" dirty="0" err="1"/>
              <a:t>indiffusible</a:t>
            </a:r>
            <a:r>
              <a:rPr lang="en-US" sz="2000" dirty="0"/>
              <a:t> organic anions (e.g. absorption of Ca</a:t>
            </a:r>
            <a:r>
              <a:rPr lang="en-US" sz="2000" baseline="30000" dirty="0"/>
              <a:t>2+</a:t>
            </a:r>
            <a:r>
              <a:rPr lang="en-US" sz="2000" dirty="0"/>
              <a:t> by the carboxylic group of </a:t>
            </a:r>
            <a:r>
              <a:rPr lang="en-US" sz="2000" dirty="0" err="1"/>
              <a:t>pectins</a:t>
            </a:r>
            <a:r>
              <a:rPr lang="en-US" sz="2000" dirty="0"/>
              <a:t>). </a:t>
            </a:r>
          </a:p>
        </p:txBody>
      </p:sp>
      <p:sp>
        <p:nvSpPr>
          <p:cNvPr id="4" name="Rectangle 3"/>
          <p:cNvSpPr/>
          <p:nvPr/>
        </p:nvSpPr>
        <p:spPr>
          <a:xfrm>
            <a:off x="914400" y="3657600"/>
            <a:ext cx="5867400" cy="1323439"/>
          </a:xfrm>
          <a:prstGeom prst="rect">
            <a:avLst/>
          </a:prstGeom>
        </p:spPr>
        <p:txBody>
          <a:bodyPr wrap="square">
            <a:spAutoFit/>
          </a:bodyPr>
          <a:lstStyle/>
          <a:p>
            <a:pPr algn="just">
              <a:defRPr/>
            </a:pPr>
            <a:r>
              <a:rPr lang="en-US" sz="2000" dirty="0">
                <a:latin typeface="+mn-lt"/>
              </a:rPr>
              <a:t>Group IV includes Fe, Cu, Zn and Mo. These elements are predominantly presented as chelates in the plant. </a:t>
            </a:r>
            <a:r>
              <a:rPr lang="en-US" sz="2000" dirty="0" smtClean="0">
                <a:latin typeface="+mn-lt"/>
              </a:rPr>
              <a:t>(</a:t>
            </a:r>
            <a:r>
              <a:rPr lang="en-US" sz="2000" b="1" dirty="0" err="1" smtClean="0"/>
              <a:t>Chelation</a:t>
            </a:r>
            <a:r>
              <a:rPr lang="en-US" sz="2000" dirty="0" smtClean="0"/>
              <a:t> describes a particular way that ions and molecules bind metal ions).</a:t>
            </a:r>
            <a:endParaRPr lang="en-US" sz="2000" dirty="0">
              <a:latin typeface="+mn-lt"/>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752600"/>
          <a:ext cx="8458199" cy="4465320"/>
        </p:xfrm>
        <a:graphic>
          <a:graphicData uri="http://schemas.openxmlformats.org/drawingml/2006/table">
            <a:tbl>
              <a:tblPr>
                <a:tableStyleId>{5C22544A-7EE6-4342-B048-85BDC9FD1C3A}</a:tableStyleId>
              </a:tblPr>
              <a:tblGrid>
                <a:gridCol w="741946">
                  <a:extLst>
                    <a:ext uri="{9D8B030D-6E8A-4147-A177-3AD203B41FA5}">
                      <a16:colId xmlns:a16="http://schemas.microsoft.com/office/drawing/2014/main" val="20000"/>
                    </a:ext>
                  </a:extLst>
                </a:gridCol>
                <a:gridCol w="1038726">
                  <a:extLst>
                    <a:ext uri="{9D8B030D-6E8A-4147-A177-3AD203B41FA5}">
                      <a16:colId xmlns:a16="http://schemas.microsoft.com/office/drawing/2014/main" val="20001"/>
                    </a:ext>
                  </a:extLst>
                </a:gridCol>
                <a:gridCol w="1929063">
                  <a:extLst>
                    <a:ext uri="{9D8B030D-6E8A-4147-A177-3AD203B41FA5}">
                      <a16:colId xmlns:a16="http://schemas.microsoft.com/office/drawing/2014/main" val="20002"/>
                    </a:ext>
                  </a:extLst>
                </a:gridCol>
                <a:gridCol w="4748464">
                  <a:extLst>
                    <a:ext uri="{9D8B030D-6E8A-4147-A177-3AD203B41FA5}">
                      <a16:colId xmlns:a16="http://schemas.microsoft.com/office/drawing/2014/main" val="20003"/>
                    </a:ext>
                  </a:extLst>
                </a:gridCol>
              </a:tblGrid>
              <a:tr h="535749">
                <a:tc>
                  <a:txBody>
                    <a:bodyPr/>
                    <a:lstStyle/>
                    <a:p>
                      <a:pPr algn="l">
                        <a:lnSpc>
                          <a:spcPct val="150000"/>
                        </a:lnSpc>
                        <a:spcAft>
                          <a:spcPts val="600"/>
                        </a:spcAft>
                      </a:pPr>
                      <a:r>
                        <a:rPr lang="en-US" sz="1600" b="1" dirty="0">
                          <a:solidFill>
                            <a:srgbClr val="002060"/>
                          </a:solidFill>
                          <a:effectLst/>
                        </a:rPr>
                        <a:t>Group</a:t>
                      </a:r>
                      <a:endParaRPr lang="en-US" sz="1600" b="1" dirty="0">
                        <a:solidFill>
                          <a:srgbClr val="002060"/>
                        </a:solidFill>
                        <a:effectLst/>
                        <a:latin typeface="Calibri"/>
                        <a:ea typeface="Calibri"/>
                        <a:cs typeface="Times New Roman"/>
                      </a:endParaRPr>
                    </a:p>
                  </a:txBody>
                  <a:tcPr marL="41893" marR="41893" marT="0" marB="0">
                    <a:solidFill>
                      <a:srgbClr val="66CCFF"/>
                    </a:solidFill>
                  </a:tcPr>
                </a:tc>
                <a:tc>
                  <a:txBody>
                    <a:bodyPr/>
                    <a:lstStyle/>
                    <a:p>
                      <a:pPr algn="l">
                        <a:lnSpc>
                          <a:spcPct val="150000"/>
                        </a:lnSpc>
                        <a:spcAft>
                          <a:spcPts val="600"/>
                        </a:spcAft>
                      </a:pPr>
                      <a:r>
                        <a:rPr lang="en-US" sz="1600" b="1" dirty="0">
                          <a:solidFill>
                            <a:srgbClr val="002060"/>
                          </a:solidFill>
                          <a:effectLst/>
                        </a:rPr>
                        <a:t>Nutrients</a:t>
                      </a:r>
                      <a:endParaRPr lang="en-US" sz="1600" b="1" dirty="0">
                        <a:solidFill>
                          <a:srgbClr val="002060"/>
                        </a:solidFill>
                        <a:effectLst/>
                        <a:latin typeface="Calibri"/>
                        <a:ea typeface="Calibri"/>
                        <a:cs typeface="Times New Roman"/>
                      </a:endParaRPr>
                    </a:p>
                  </a:txBody>
                  <a:tcPr marL="41893" marR="41893" marT="0" marB="0">
                    <a:solidFill>
                      <a:srgbClr val="66CCFF"/>
                    </a:solidFill>
                  </a:tcPr>
                </a:tc>
                <a:tc>
                  <a:txBody>
                    <a:bodyPr/>
                    <a:lstStyle/>
                    <a:p>
                      <a:pPr algn="l">
                        <a:lnSpc>
                          <a:spcPct val="150000"/>
                        </a:lnSpc>
                        <a:spcAft>
                          <a:spcPts val="600"/>
                        </a:spcAft>
                      </a:pPr>
                      <a:r>
                        <a:rPr lang="en-US" sz="1600" b="1" dirty="0">
                          <a:solidFill>
                            <a:srgbClr val="002060"/>
                          </a:solidFill>
                          <a:effectLst/>
                        </a:rPr>
                        <a:t>Form in which taken up by plants</a:t>
                      </a:r>
                      <a:endParaRPr lang="en-US" sz="1600" b="1" dirty="0">
                        <a:solidFill>
                          <a:srgbClr val="002060"/>
                        </a:solidFill>
                        <a:effectLst/>
                        <a:latin typeface="Calibri"/>
                        <a:ea typeface="Calibri"/>
                        <a:cs typeface="Times New Roman"/>
                      </a:endParaRPr>
                    </a:p>
                  </a:txBody>
                  <a:tcPr marL="41893" marR="41893" marT="0" marB="0">
                    <a:solidFill>
                      <a:srgbClr val="66CCFF"/>
                    </a:solidFill>
                  </a:tcPr>
                </a:tc>
                <a:tc>
                  <a:txBody>
                    <a:bodyPr/>
                    <a:lstStyle/>
                    <a:p>
                      <a:pPr algn="l">
                        <a:lnSpc>
                          <a:spcPct val="150000"/>
                        </a:lnSpc>
                        <a:spcAft>
                          <a:spcPts val="600"/>
                        </a:spcAft>
                      </a:pPr>
                      <a:r>
                        <a:rPr lang="en-US" sz="1600" b="1" dirty="0">
                          <a:solidFill>
                            <a:srgbClr val="002060"/>
                          </a:solidFill>
                          <a:effectLst/>
                        </a:rPr>
                        <a:t>Biochemical/physiological functions</a:t>
                      </a:r>
                      <a:endParaRPr lang="en-US" sz="1600" b="1" dirty="0">
                        <a:solidFill>
                          <a:srgbClr val="002060"/>
                        </a:solidFill>
                        <a:effectLst/>
                        <a:latin typeface="Calibri"/>
                        <a:ea typeface="Calibri"/>
                        <a:cs typeface="Times New Roman"/>
                      </a:endParaRPr>
                    </a:p>
                  </a:txBody>
                  <a:tcPr marL="41893" marR="41893" marT="0" marB="0">
                    <a:solidFill>
                      <a:srgbClr val="66CCFF"/>
                    </a:solidFill>
                  </a:tcPr>
                </a:tc>
                <a:extLst>
                  <a:ext uri="{0D108BD9-81ED-4DB2-BD59-A6C34878D82A}">
                    <a16:rowId xmlns:a16="http://schemas.microsoft.com/office/drawing/2014/main" val="10000"/>
                  </a:ext>
                </a:extLst>
              </a:tr>
              <a:tr h="267874">
                <a:tc rowSpan="5">
                  <a:txBody>
                    <a:bodyPr/>
                    <a:lstStyle/>
                    <a:p>
                      <a:pPr algn="just">
                        <a:lnSpc>
                          <a:spcPct val="150000"/>
                        </a:lnSpc>
                        <a:spcAft>
                          <a:spcPts val="600"/>
                        </a:spcAft>
                      </a:pPr>
                      <a:r>
                        <a:rPr lang="en-US" sz="1800" b="1" dirty="0">
                          <a:effectLst/>
                        </a:rPr>
                        <a:t>I</a:t>
                      </a:r>
                      <a:endParaRPr lang="en-US" sz="1800" b="1" dirty="0">
                        <a:effectLst/>
                        <a:latin typeface="Calibri"/>
                        <a:ea typeface="Calibri"/>
                        <a:cs typeface="Times New Roman"/>
                      </a:endParaRPr>
                    </a:p>
                  </a:txBody>
                  <a:tcPr marL="41893" marR="41893" marT="0" marB="0">
                    <a:solidFill>
                      <a:schemeClr val="accent1">
                        <a:lumMod val="75000"/>
                      </a:schemeClr>
                    </a:solidFill>
                  </a:tcPr>
                </a:tc>
                <a:tc>
                  <a:txBody>
                    <a:bodyPr/>
                    <a:lstStyle/>
                    <a:p>
                      <a:pPr algn="just">
                        <a:lnSpc>
                          <a:spcPct val="150000"/>
                        </a:lnSpc>
                        <a:spcAft>
                          <a:spcPts val="600"/>
                        </a:spcAft>
                      </a:pPr>
                      <a:r>
                        <a:rPr lang="en-US" sz="1600" dirty="0">
                          <a:effectLst/>
                        </a:rPr>
                        <a:t>C</a:t>
                      </a:r>
                      <a:endParaRPr lang="en-US" sz="1600" dirty="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50000"/>
                        </a:lnSpc>
                        <a:spcAft>
                          <a:spcPts val="600"/>
                        </a:spcAft>
                      </a:pPr>
                      <a:r>
                        <a:rPr lang="en-US" sz="1600">
                          <a:effectLst/>
                        </a:rPr>
                        <a:t>CO</a:t>
                      </a:r>
                      <a:r>
                        <a:rPr lang="en-US" sz="1600" baseline="-25000">
                          <a:effectLst/>
                        </a:rPr>
                        <a:t>2</a:t>
                      </a:r>
                      <a:r>
                        <a:rPr lang="en-US" sz="1600">
                          <a:effectLst/>
                        </a:rPr>
                        <a:t>, HCO</a:t>
                      </a:r>
                      <a:r>
                        <a:rPr lang="en-US" sz="1600" baseline="-25000">
                          <a:effectLst/>
                        </a:rPr>
                        <a:t>3</a:t>
                      </a:r>
                      <a:r>
                        <a:rPr lang="en-US" sz="1600" baseline="30000">
                          <a:effectLst/>
                        </a:rPr>
                        <a:t>-</a:t>
                      </a:r>
                      <a:endParaRPr lang="en-US" sz="1600">
                        <a:effectLst/>
                        <a:latin typeface="Calibri"/>
                        <a:ea typeface="Calibri"/>
                        <a:cs typeface="Times New Roman"/>
                      </a:endParaRPr>
                    </a:p>
                  </a:txBody>
                  <a:tcPr marL="41893" marR="41893" marT="0" marB="0">
                    <a:solidFill>
                      <a:schemeClr val="accent1">
                        <a:lumMod val="75000"/>
                      </a:schemeClr>
                    </a:solidFill>
                  </a:tcPr>
                </a:tc>
                <a:tc rowSpan="5">
                  <a:txBody>
                    <a:bodyPr/>
                    <a:lstStyle/>
                    <a:p>
                      <a:pPr algn="just">
                        <a:lnSpc>
                          <a:spcPct val="150000"/>
                        </a:lnSpc>
                        <a:spcAft>
                          <a:spcPts val="600"/>
                        </a:spcAft>
                      </a:pPr>
                      <a:r>
                        <a:rPr lang="en-US" sz="1600" dirty="0">
                          <a:effectLst/>
                        </a:rPr>
                        <a:t>Major constituents of organic material, essential elements of atomic groups which are involved in enzymatic process, etc.</a:t>
                      </a:r>
                      <a:endParaRPr lang="en-US" sz="1600" dirty="0">
                        <a:effectLst/>
                        <a:latin typeface="Calibri"/>
                        <a:ea typeface="Calibri"/>
                        <a:cs typeface="Times New Roman"/>
                      </a:endParaRPr>
                    </a:p>
                  </a:txBody>
                  <a:tcPr marL="41893" marR="41893" marT="0" marB="0">
                    <a:solidFill>
                      <a:schemeClr val="accent1">
                        <a:lumMod val="75000"/>
                      </a:schemeClr>
                    </a:solidFill>
                  </a:tcPr>
                </a:tc>
                <a:extLst>
                  <a:ext uri="{0D108BD9-81ED-4DB2-BD59-A6C34878D82A}">
                    <a16:rowId xmlns:a16="http://schemas.microsoft.com/office/drawing/2014/main" val="10001"/>
                  </a:ext>
                </a:extLst>
              </a:tr>
              <a:tr h="267874">
                <a:tc vMerge="1">
                  <a:txBody>
                    <a:bodyPr/>
                    <a:lstStyle/>
                    <a:p>
                      <a:endParaRPr lang="en-US"/>
                    </a:p>
                  </a:txBody>
                  <a:tcPr/>
                </a:tc>
                <a:tc>
                  <a:txBody>
                    <a:bodyPr/>
                    <a:lstStyle/>
                    <a:p>
                      <a:pPr algn="just">
                        <a:lnSpc>
                          <a:spcPct val="150000"/>
                        </a:lnSpc>
                        <a:spcAft>
                          <a:spcPts val="600"/>
                        </a:spcAft>
                      </a:pPr>
                      <a:r>
                        <a:rPr lang="en-US" sz="1600" dirty="0">
                          <a:effectLst/>
                        </a:rPr>
                        <a:t>H</a:t>
                      </a:r>
                      <a:endParaRPr lang="en-US" sz="1600" dirty="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50000"/>
                        </a:lnSpc>
                        <a:spcAft>
                          <a:spcPts val="600"/>
                        </a:spcAft>
                      </a:pPr>
                      <a:r>
                        <a:rPr lang="en-US" sz="1600" dirty="0">
                          <a:effectLst/>
                        </a:rPr>
                        <a:t>H</a:t>
                      </a:r>
                      <a:r>
                        <a:rPr lang="en-US" sz="1600" baseline="-25000" dirty="0">
                          <a:effectLst/>
                        </a:rPr>
                        <a:t>2</a:t>
                      </a:r>
                      <a:r>
                        <a:rPr lang="en-US" sz="1600" dirty="0">
                          <a:effectLst/>
                        </a:rPr>
                        <a:t>O</a:t>
                      </a:r>
                      <a:endParaRPr lang="en-US" sz="1600" dirty="0">
                        <a:effectLst/>
                        <a:latin typeface="Calibri"/>
                        <a:ea typeface="Calibri"/>
                        <a:cs typeface="Times New Roman"/>
                      </a:endParaRPr>
                    </a:p>
                  </a:txBody>
                  <a:tcPr marL="41893" marR="41893" marT="0" marB="0">
                    <a:solidFill>
                      <a:schemeClr val="accent1">
                        <a:lumMod val="75000"/>
                      </a:schemeClr>
                    </a:solidFill>
                  </a:tcPr>
                </a:tc>
                <a:tc vMerge="1">
                  <a:txBody>
                    <a:bodyPr/>
                    <a:lstStyle/>
                    <a:p>
                      <a:endParaRPr lang="en-US"/>
                    </a:p>
                  </a:txBody>
                  <a:tcPr/>
                </a:tc>
                <a:extLst>
                  <a:ext uri="{0D108BD9-81ED-4DB2-BD59-A6C34878D82A}">
                    <a16:rowId xmlns:a16="http://schemas.microsoft.com/office/drawing/2014/main" val="10002"/>
                  </a:ext>
                </a:extLst>
              </a:tr>
              <a:tr h="267874">
                <a:tc vMerge="1">
                  <a:txBody>
                    <a:bodyPr/>
                    <a:lstStyle/>
                    <a:p>
                      <a:endParaRPr lang="en-US"/>
                    </a:p>
                  </a:txBody>
                  <a:tcPr/>
                </a:tc>
                <a:tc>
                  <a:txBody>
                    <a:bodyPr/>
                    <a:lstStyle/>
                    <a:p>
                      <a:pPr algn="just">
                        <a:lnSpc>
                          <a:spcPct val="150000"/>
                        </a:lnSpc>
                        <a:spcAft>
                          <a:spcPts val="600"/>
                        </a:spcAft>
                      </a:pPr>
                      <a:r>
                        <a:rPr lang="en-US" sz="1600" dirty="0">
                          <a:effectLst/>
                        </a:rPr>
                        <a:t>O</a:t>
                      </a:r>
                      <a:endParaRPr lang="en-US" sz="1600" dirty="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50000"/>
                        </a:lnSpc>
                        <a:spcAft>
                          <a:spcPts val="600"/>
                        </a:spcAft>
                      </a:pPr>
                      <a:r>
                        <a:rPr lang="en-US" sz="1600" dirty="0">
                          <a:effectLst/>
                        </a:rPr>
                        <a:t>O</a:t>
                      </a:r>
                      <a:r>
                        <a:rPr lang="en-US" sz="1600" baseline="-25000" dirty="0">
                          <a:effectLst/>
                        </a:rPr>
                        <a:t>2</a:t>
                      </a:r>
                      <a:endParaRPr lang="en-US" sz="1600" dirty="0">
                        <a:effectLst/>
                        <a:latin typeface="Calibri"/>
                        <a:ea typeface="Calibri"/>
                        <a:cs typeface="Times New Roman"/>
                      </a:endParaRPr>
                    </a:p>
                  </a:txBody>
                  <a:tcPr marL="41893" marR="41893" marT="0" marB="0">
                    <a:solidFill>
                      <a:schemeClr val="accent1">
                        <a:lumMod val="75000"/>
                      </a:schemeClr>
                    </a:solidFill>
                  </a:tcPr>
                </a:tc>
                <a:tc vMerge="1">
                  <a:txBody>
                    <a:bodyPr/>
                    <a:lstStyle/>
                    <a:p>
                      <a:endParaRPr lang="en-US"/>
                    </a:p>
                  </a:txBody>
                  <a:tcPr/>
                </a:tc>
                <a:extLst>
                  <a:ext uri="{0D108BD9-81ED-4DB2-BD59-A6C34878D82A}">
                    <a16:rowId xmlns:a16="http://schemas.microsoft.com/office/drawing/2014/main" val="10003"/>
                  </a:ext>
                </a:extLst>
              </a:tr>
              <a:tr h="535749">
                <a:tc vMerge="1">
                  <a:txBody>
                    <a:bodyPr/>
                    <a:lstStyle/>
                    <a:p>
                      <a:endParaRPr lang="en-US"/>
                    </a:p>
                  </a:txBody>
                  <a:tcPr/>
                </a:tc>
                <a:tc>
                  <a:txBody>
                    <a:bodyPr/>
                    <a:lstStyle/>
                    <a:p>
                      <a:pPr algn="just">
                        <a:lnSpc>
                          <a:spcPct val="150000"/>
                        </a:lnSpc>
                        <a:spcAft>
                          <a:spcPts val="600"/>
                        </a:spcAft>
                      </a:pPr>
                      <a:r>
                        <a:rPr lang="en-US" sz="1600" dirty="0">
                          <a:effectLst/>
                        </a:rPr>
                        <a:t>N</a:t>
                      </a:r>
                      <a:endParaRPr lang="en-US" sz="1600" dirty="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50000"/>
                        </a:lnSpc>
                        <a:spcAft>
                          <a:spcPts val="600"/>
                        </a:spcAft>
                      </a:pPr>
                      <a:r>
                        <a:rPr lang="en-US" sz="1600" dirty="0">
                          <a:effectLst/>
                        </a:rPr>
                        <a:t>NH</a:t>
                      </a:r>
                      <a:r>
                        <a:rPr lang="en-US" sz="1600" baseline="-25000" dirty="0">
                          <a:effectLst/>
                        </a:rPr>
                        <a:t>4</a:t>
                      </a:r>
                      <a:r>
                        <a:rPr lang="en-US" sz="1600" baseline="30000" dirty="0">
                          <a:effectLst/>
                        </a:rPr>
                        <a:t>+</a:t>
                      </a:r>
                      <a:r>
                        <a:rPr lang="en-US" sz="1600" dirty="0">
                          <a:effectLst/>
                        </a:rPr>
                        <a:t>, NO</a:t>
                      </a:r>
                      <a:r>
                        <a:rPr lang="en-US" sz="1600" baseline="-25000" dirty="0">
                          <a:effectLst/>
                        </a:rPr>
                        <a:t>3</a:t>
                      </a:r>
                      <a:r>
                        <a:rPr lang="en-US" sz="1600" baseline="30000" dirty="0">
                          <a:effectLst/>
                        </a:rPr>
                        <a:t>-</a:t>
                      </a:r>
                      <a:r>
                        <a:rPr lang="en-US" sz="1600" dirty="0">
                          <a:effectLst/>
                        </a:rPr>
                        <a:t>, N</a:t>
                      </a:r>
                      <a:r>
                        <a:rPr lang="en-US" sz="1600" baseline="-25000" dirty="0">
                          <a:effectLst/>
                        </a:rPr>
                        <a:t>2</a:t>
                      </a:r>
                      <a:r>
                        <a:rPr lang="en-US" sz="1600" dirty="0">
                          <a:effectLst/>
                        </a:rPr>
                        <a:t> (in fixation)</a:t>
                      </a:r>
                      <a:endParaRPr lang="en-US" sz="1600" dirty="0">
                        <a:effectLst/>
                        <a:latin typeface="Calibri"/>
                        <a:ea typeface="Calibri"/>
                        <a:cs typeface="Times New Roman"/>
                      </a:endParaRPr>
                    </a:p>
                  </a:txBody>
                  <a:tcPr marL="41893" marR="41893" marT="0" marB="0">
                    <a:solidFill>
                      <a:schemeClr val="accent1">
                        <a:lumMod val="75000"/>
                      </a:schemeClr>
                    </a:solidFill>
                  </a:tcPr>
                </a:tc>
                <a:tc vMerge="1">
                  <a:txBody>
                    <a:bodyPr/>
                    <a:lstStyle/>
                    <a:p>
                      <a:endParaRPr lang="en-US"/>
                    </a:p>
                  </a:txBody>
                  <a:tcPr/>
                </a:tc>
                <a:extLst>
                  <a:ext uri="{0D108BD9-81ED-4DB2-BD59-A6C34878D82A}">
                    <a16:rowId xmlns:a16="http://schemas.microsoft.com/office/drawing/2014/main" val="10004"/>
                  </a:ext>
                </a:extLst>
              </a:tr>
              <a:tr h="807792">
                <a:tc vMerge="1">
                  <a:txBody>
                    <a:bodyPr/>
                    <a:lstStyle/>
                    <a:p>
                      <a:endParaRPr lang="en-US"/>
                    </a:p>
                  </a:txBody>
                  <a:tcPr/>
                </a:tc>
                <a:tc>
                  <a:txBody>
                    <a:bodyPr/>
                    <a:lstStyle/>
                    <a:p>
                      <a:pPr algn="just">
                        <a:lnSpc>
                          <a:spcPct val="150000"/>
                        </a:lnSpc>
                        <a:spcAft>
                          <a:spcPts val="600"/>
                        </a:spcAft>
                      </a:pPr>
                      <a:r>
                        <a:rPr lang="en-US" sz="1600">
                          <a:effectLst/>
                        </a:rPr>
                        <a:t>S</a:t>
                      </a:r>
                      <a:endParaRPr lang="en-US" sz="160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50000"/>
                        </a:lnSpc>
                        <a:spcAft>
                          <a:spcPts val="600"/>
                        </a:spcAft>
                      </a:pPr>
                      <a:r>
                        <a:rPr lang="en-US" sz="1600" dirty="0" smtClean="0">
                          <a:effectLst/>
                        </a:rPr>
                        <a:t>SO</a:t>
                      </a:r>
                      <a:r>
                        <a:rPr lang="en-US" sz="1600" baseline="-25000" dirty="0" smtClean="0">
                          <a:effectLst/>
                        </a:rPr>
                        <a:t>4</a:t>
                      </a:r>
                      <a:r>
                        <a:rPr lang="en-US" sz="1600" baseline="30000" dirty="0" smtClean="0">
                          <a:effectLst/>
                        </a:rPr>
                        <a:t>-2</a:t>
                      </a:r>
                      <a:r>
                        <a:rPr lang="en-US" sz="1600" dirty="0" smtClean="0">
                          <a:effectLst/>
                        </a:rPr>
                        <a:t>, SO</a:t>
                      </a:r>
                      <a:r>
                        <a:rPr lang="en-US" sz="1600" baseline="-25000" dirty="0" smtClean="0">
                          <a:effectLst/>
                        </a:rPr>
                        <a:t>2</a:t>
                      </a:r>
                      <a:r>
                        <a:rPr lang="en-US" sz="1600" dirty="0" smtClean="0">
                          <a:effectLst/>
                        </a:rPr>
                        <a:t>  (</a:t>
                      </a:r>
                      <a:r>
                        <a:rPr lang="en-US" sz="1600" dirty="0">
                          <a:effectLst/>
                        </a:rPr>
                        <a:t>gaseous absorption </a:t>
                      </a:r>
                    </a:p>
                    <a:p>
                      <a:pPr algn="l">
                        <a:lnSpc>
                          <a:spcPct val="150000"/>
                        </a:lnSpc>
                        <a:spcAft>
                          <a:spcPts val="600"/>
                        </a:spcAft>
                      </a:pPr>
                      <a:r>
                        <a:rPr lang="en-US" sz="1600" dirty="0">
                          <a:effectLst/>
                        </a:rPr>
                        <a:t>in leaves</a:t>
                      </a:r>
                      <a:endParaRPr lang="en-US" sz="1600" dirty="0">
                        <a:effectLst/>
                        <a:latin typeface="Calibri"/>
                        <a:ea typeface="Calibri"/>
                        <a:cs typeface="Times New Roman"/>
                      </a:endParaRPr>
                    </a:p>
                  </a:txBody>
                  <a:tcPr marL="41893" marR="41893" marT="0" marB="0">
                    <a:solidFill>
                      <a:schemeClr val="accent1">
                        <a:lumMod val="75000"/>
                      </a:schemeClr>
                    </a:solidFill>
                  </a:tcPr>
                </a:tc>
                <a:tc vMerge="1">
                  <a:txBody>
                    <a:bodyPr/>
                    <a:lstStyle/>
                    <a:p>
                      <a:endParaRPr lang="en-US"/>
                    </a:p>
                  </a:txBody>
                  <a:tcPr/>
                </a:tc>
                <a:extLst>
                  <a:ext uri="{0D108BD9-81ED-4DB2-BD59-A6C34878D82A}">
                    <a16:rowId xmlns:a16="http://schemas.microsoft.com/office/drawing/2014/main" val="10005"/>
                  </a:ext>
                </a:extLst>
              </a:tr>
              <a:tr h="267874">
                <a:tc rowSpan="2">
                  <a:txBody>
                    <a:bodyPr/>
                    <a:lstStyle/>
                    <a:p>
                      <a:pPr algn="just">
                        <a:lnSpc>
                          <a:spcPct val="150000"/>
                        </a:lnSpc>
                        <a:spcAft>
                          <a:spcPts val="600"/>
                        </a:spcAft>
                      </a:pPr>
                      <a:r>
                        <a:rPr lang="en-US" sz="1800" b="1">
                          <a:effectLst/>
                        </a:rPr>
                        <a:t>II</a:t>
                      </a:r>
                      <a:endParaRPr lang="en-US" sz="1800" b="1">
                        <a:effectLst/>
                        <a:latin typeface="Calibri"/>
                        <a:ea typeface="Calibri"/>
                        <a:cs typeface="Times New Roman"/>
                      </a:endParaRPr>
                    </a:p>
                  </a:txBody>
                  <a:tcPr marL="41893" marR="41893" marT="0" marB="0">
                    <a:solidFill>
                      <a:schemeClr val="accent6">
                        <a:lumMod val="75000"/>
                      </a:schemeClr>
                    </a:solidFill>
                  </a:tcPr>
                </a:tc>
                <a:tc>
                  <a:txBody>
                    <a:bodyPr/>
                    <a:lstStyle/>
                    <a:p>
                      <a:pPr algn="just">
                        <a:lnSpc>
                          <a:spcPct val="150000"/>
                        </a:lnSpc>
                        <a:spcAft>
                          <a:spcPts val="600"/>
                        </a:spcAft>
                      </a:pPr>
                      <a:r>
                        <a:rPr lang="en-US" sz="1600">
                          <a:effectLst/>
                        </a:rPr>
                        <a:t>P</a:t>
                      </a:r>
                      <a:endParaRPr lang="en-US" sz="1600">
                        <a:effectLst/>
                        <a:latin typeface="Calibri"/>
                        <a:ea typeface="Calibri"/>
                        <a:cs typeface="Times New Roman"/>
                      </a:endParaRPr>
                    </a:p>
                  </a:txBody>
                  <a:tcPr marL="41893" marR="41893" marT="0" marB="0">
                    <a:solidFill>
                      <a:schemeClr val="accent6">
                        <a:lumMod val="75000"/>
                      </a:schemeClr>
                    </a:solidFill>
                  </a:tcPr>
                </a:tc>
                <a:tc>
                  <a:txBody>
                    <a:bodyPr/>
                    <a:lstStyle/>
                    <a:p>
                      <a:pPr algn="l">
                        <a:lnSpc>
                          <a:spcPct val="150000"/>
                        </a:lnSpc>
                        <a:spcAft>
                          <a:spcPts val="600"/>
                        </a:spcAft>
                      </a:pPr>
                      <a:r>
                        <a:rPr lang="en-US" sz="1600">
                          <a:effectLst/>
                        </a:rPr>
                        <a:t>H</a:t>
                      </a:r>
                      <a:r>
                        <a:rPr lang="en-US" sz="1600" baseline="-25000">
                          <a:effectLst/>
                        </a:rPr>
                        <a:t>2</a:t>
                      </a:r>
                      <a:r>
                        <a:rPr lang="en-US" sz="1600">
                          <a:effectLst/>
                        </a:rPr>
                        <a:t>PO</a:t>
                      </a:r>
                      <a:r>
                        <a:rPr lang="en-US" sz="1600" baseline="-25000">
                          <a:effectLst/>
                        </a:rPr>
                        <a:t>4</a:t>
                      </a:r>
                      <a:r>
                        <a:rPr lang="en-US" sz="1600" baseline="30000">
                          <a:effectLst/>
                        </a:rPr>
                        <a:t>-1</a:t>
                      </a:r>
                      <a:r>
                        <a:rPr lang="en-US" sz="1600">
                          <a:effectLst/>
                        </a:rPr>
                        <a:t>, HPO</a:t>
                      </a:r>
                      <a:r>
                        <a:rPr lang="en-US" sz="1600" baseline="-25000">
                          <a:effectLst/>
                        </a:rPr>
                        <a:t>4</a:t>
                      </a:r>
                      <a:r>
                        <a:rPr lang="en-US" sz="1600" baseline="30000">
                          <a:effectLst/>
                        </a:rPr>
                        <a:t>-2</a:t>
                      </a:r>
                      <a:endParaRPr lang="en-US" sz="1600">
                        <a:effectLst/>
                        <a:latin typeface="Calibri"/>
                        <a:ea typeface="Calibri"/>
                        <a:cs typeface="Times New Roman"/>
                      </a:endParaRPr>
                    </a:p>
                  </a:txBody>
                  <a:tcPr marL="41893" marR="41893" marT="0" marB="0">
                    <a:solidFill>
                      <a:schemeClr val="accent6">
                        <a:lumMod val="75000"/>
                      </a:schemeClr>
                    </a:solidFill>
                  </a:tcPr>
                </a:tc>
                <a:tc rowSpan="2">
                  <a:txBody>
                    <a:bodyPr/>
                    <a:lstStyle/>
                    <a:p>
                      <a:pPr algn="just">
                        <a:lnSpc>
                          <a:spcPct val="150000"/>
                        </a:lnSpc>
                        <a:spcAft>
                          <a:spcPts val="600"/>
                        </a:spcAft>
                      </a:pPr>
                      <a:r>
                        <a:rPr lang="en-US" sz="1600" dirty="0">
                          <a:effectLst/>
                        </a:rPr>
                        <a:t>Esterification with native plant alcohol. Phosphate esters are involved in energy transfer.</a:t>
                      </a:r>
                      <a:endParaRPr lang="en-US" sz="1600" dirty="0">
                        <a:effectLst/>
                        <a:latin typeface="Calibri"/>
                        <a:ea typeface="Calibri"/>
                        <a:cs typeface="Times New Roman"/>
                      </a:endParaRPr>
                    </a:p>
                  </a:txBody>
                  <a:tcPr marL="41893" marR="41893" marT="0" marB="0">
                    <a:solidFill>
                      <a:schemeClr val="accent6">
                        <a:lumMod val="75000"/>
                      </a:schemeClr>
                    </a:solidFill>
                  </a:tcPr>
                </a:tc>
                <a:extLst>
                  <a:ext uri="{0D108BD9-81ED-4DB2-BD59-A6C34878D82A}">
                    <a16:rowId xmlns:a16="http://schemas.microsoft.com/office/drawing/2014/main" val="10006"/>
                  </a:ext>
                </a:extLst>
              </a:tr>
              <a:tr h="294614">
                <a:tc vMerge="1">
                  <a:txBody>
                    <a:bodyPr/>
                    <a:lstStyle/>
                    <a:p>
                      <a:endParaRPr lang="en-US"/>
                    </a:p>
                  </a:txBody>
                  <a:tcPr/>
                </a:tc>
                <a:tc>
                  <a:txBody>
                    <a:bodyPr/>
                    <a:lstStyle/>
                    <a:p>
                      <a:pPr algn="just">
                        <a:lnSpc>
                          <a:spcPct val="150000"/>
                        </a:lnSpc>
                        <a:spcAft>
                          <a:spcPts val="600"/>
                        </a:spcAft>
                      </a:pPr>
                      <a:r>
                        <a:rPr lang="en-US" sz="1600">
                          <a:effectLst/>
                        </a:rPr>
                        <a:t>B</a:t>
                      </a:r>
                      <a:endParaRPr lang="en-US" sz="1600">
                        <a:effectLst/>
                        <a:latin typeface="Calibri"/>
                        <a:ea typeface="Calibri"/>
                        <a:cs typeface="Times New Roman"/>
                      </a:endParaRPr>
                    </a:p>
                  </a:txBody>
                  <a:tcPr marL="41893" marR="41893" marT="0" marB="0">
                    <a:solidFill>
                      <a:schemeClr val="accent6">
                        <a:lumMod val="75000"/>
                      </a:schemeClr>
                    </a:solidFill>
                  </a:tcPr>
                </a:tc>
                <a:tc>
                  <a:txBody>
                    <a:bodyPr/>
                    <a:lstStyle/>
                    <a:p>
                      <a:pPr algn="l">
                        <a:lnSpc>
                          <a:spcPct val="150000"/>
                        </a:lnSpc>
                        <a:spcAft>
                          <a:spcPts val="600"/>
                        </a:spcAft>
                      </a:pPr>
                      <a:r>
                        <a:rPr lang="en-US" sz="1600" dirty="0">
                          <a:effectLst/>
                        </a:rPr>
                        <a:t>B(OH)</a:t>
                      </a:r>
                      <a:r>
                        <a:rPr lang="en-US" sz="1600" baseline="-25000" dirty="0">
                          <a:effectLst/>
                        </a:rPr>
                        <a:t>3</a:t>
                      </a:r>
                      <a:endParaRPr lang="en-US" sz="1600" dirty="0">
                        <a:effectLst/>
                        <a:latin typeface="Calibri"/>
                        <a:ea typeface="Calibri"/>
                        <a:cs typeface="Times New Roman"/>
                      </a:endParaRPr>
                    </a:p>
                  </a:txBody>
                  <a:tcPr marL="41893" marR="41893" marT="0" marB="0">
                    <a:solidFill>
                      <a:schemeClr val="accent6">
                        <a:lumMod val="75000"/>
                      </a:schemeClr>
                    </a:solidFill>
                  </a:tcPr>
                </a:tc>
                <a:tc vMerge="1">
                  <a:txBody>
                    <a:bodyPr/>
                    <a:lstStyle/>
                    <a:p>
                      <a:endParaRPr lang="en-US"/>
                    </a:p>
                  </a:txBody>
                  <a:tcPr/>
                </a:tc>
                <a:extLst>
                  <a:ext uri="{0D108BD9-81ED-4DB2-BD59-A6C34878D82A}">
                    <a16:rowId xmlns:a16="http://schemas.microsoft.com/office/drawing/2014/main" val="10007"/>
                  </a:ext>
                </a:extLst>
              </a:tr>
            </a:tbl>
          </a:graphicData>
        </a:graphic>
      </p:graphicFrame>
      <p:sp>
        <p:nvSpPr>
          <p:cNvPr id="3" name="Rectangle 2"/>
          <p:cNvSpPr/>
          <p:nvPr/>
        </p:nvSpPr>
        <p:spPr>
          <a:xfrm>
            <a:off x="1219200" y="685800"/>
            <a:ext cx="6934200" cy="708025"/>
          </a:xfrm>
          <a:prstGeom prst="rect">
            <a:avLst/>
          </a:prstGeom>
        </p:spPr>
        <p:txBody>
          <a:bodyPr>
            <a:spAutoFit/>
          </a:bodyPr>
          <a:lstStyle/>
          <a:p>
            <a:pPr algn="ctr">
              <a:defRPr/>
            </a:pPr>
            <a:r>
              <a:rPr lang="en-US" sz="2000" b="1" dirty="0">
                <a:solidFill>
                  <a:srgbClr val="00B0F0"/>
                </a:solidFill>
                <a:latin typeface="+mn-lt"/>
              </a:rPr>
              <a:t>Classification of essential plant nutrients on the basis of biochemical and physiological functions in plants</a:t>
            </a:r>
          </a:p>
        </p:txBody>
      </p:sp>
      <p:sp>
        <p:nvSpPr>
          <p:cNvPr id="4" name="Rectangle 3"/>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childTnLst>
                                </p:cTn>
                              </p:par>
                            </p:childTnLst>
                          </p:cTn>
                        </p:par>
                        <p:par>
                          <p:cTn id="8" fill="hold">
                            <p:stCondLst>
                              <p:cond delay="30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1981200"/>
          <a:ext cx="8458199" cy="3939387"/>
        </p:xfrm>
        <a:graphic>
          <a:graphicData uri="http://schemas.openxmlformats.org/drawingml/2006/table">
            <a:tbl>
              <a:tblPr>
                <a:tableStyleId>{5C22544A-7EE6-4342-B048-85BDC9FD1C3A}</a:tableStyleId>
              </a:tblPr>
              <a:tblGrid>
                <a:gridCol w="741946">
                  <a:extLst>
                    <a:ext uri="{9D8B030D-6E8A-4147-A177-3AD203B41FA5}">
                      <a16:colId xmlns:a16="http://schemas.microsoft.com/office/drawing/2014/main" val="20000"/>
                    </a:ext>
                  </a:extLst>
                </a:gridCol>
                <a:gridCol w="1038726">
                  <a:extLst>
                    <a:ext uri="{9D8B030D-6E8A-4147-A177-3AD203B41FA5}">
                      <a16:colId xmlns:a16="http://schemas.microsoft.com/office/drawing/2014/main" val="20001"/>
                    </a:ext>
                  </a:extLst>
                </a:gridCol>
                <a:gridCol w="1929063">
                  <a:extLst>
                    <a:ext uri="{9D8B030D-6E8A-4147-A177-3AD203B41FA5}">
                      <a16:colId xmlns:a16="http://schemas.microsoft.com/office/drawing/2014/main" val="20002"/>
                    </a:ext>
                  </a:extLst>
                </a:gridCol>
                <a:gridCol w="4748464">
                  <a:extLst>
                    <a:ext uri="{9D8B030D-6E8A-4147-A177-3AD203B41FA5}">
                      <a16:colId xmlns:a16="http://schemas.microsoft.com/office/drawing/2014/main" val="20003"/>
                    </a:ext>
                  </a:extLst>
                </a:gridCol>
              </a:tblGrid>
              <a:tr h="628726">
                <a:tc>
                  <a:txBody>
                    <a:bodyPr/>
                    <a:lstStyle/>
                    <a:p>
                      <a:pPr algn="l">
                        <a:lnSpc>
                          <a:spcPct val="150000"/>
                        </a:lnSpc>
                        <a:spcAft>
                          <a:spcPts val="600"/>
                        </a:spcAft>
                      </a:pPr>
                      <a:r>
                        <a:rPr lang="en-US" sz="1600" b="1" dirty="0">
                          <a:solidFill>
                            <a:srgbClr val="002060"/>
                          </a:solidFill>
                          <a:effectLst/>
                        </a:rPr>
                        <a:t>Group</a:t>
                      </a:r>
                      <a:endParaRPr lang="en-US" sz="1600" b="1" dirty="0">
                        <a:solidFill>
                          <a:srgbClr val="002060"/>
                        </a:solidFill>
                        <a:effectLst/>
                        <a:latin typeface="Calibri"/>
                        <a:ea typeface="Calibri"/>
                        <a:cs typeface="Times New Roman"/>
                      </a:endParaRPr>
                    </a:p>
                  </a:txBody>
                  <a:tcPr marL="41893" marR="41893" marT="0" marB="0">
                    <a:solidFill>
                      <a:srgbClr val="66CCFF"/>
                    </a:solidFill>
                  </a:tcPr>
                </a:tc>
                <a:tc>
                  <a:txBody>
                    <a:bodyPr/>
                    <a:lstStyle/>
                    <a:p>
                      <a:pPr algn="l">
                        <a:lnSpc>
                          <a:spcPct val="150000"/>
                        </a:lnSpc>
                        <a:spcAft>
                          <a:spcPts val="600"/>
                        </a:spcAft>
                      </a:pPr>
                      <a:r>
                        <a:rPr lang="en-US" sz="1600" b="1" dirty="0">
                          <a:solidFill>
                            <a:srgbClr val="002060"/>
                          </a:solidFill>
                          <a:effectLst/>
                        </a:rPr>
                        <a:t>Nutrients</a:t>
                      </a:r>
                      <a:endParaRPr lang="en-US" sz="1600" b="1" dirty="0">
                        <a:solidFill>
                          <a:srgbClr val="002060"/>
                        </a:solidFill>
                        <a:effectLst/>
                        <a:latin typeface="Calibri"/>
                        <a:ea typeface="Calibri"/>
                        <a:cs typeface="Times New Roman"/>
                      </a:endParaRPr>
                    </a:p>
                  </a:txBody>
                  <a:tcPr marL="41893" marR="41893" marT="0" marB="0">
                    <a:solidFill>
                      <a:srgbClr val="66CCFF"/>
                    </a:solidFill>
                  </a:tcPr>
                </a:tc>
                <a:tc>
                  <a:txBody>
                    <a:bodyPr/>
                    <a:lstStyle/>
                    <a:p>
                      <a:pPr algn="l">
                        <a:lnSpc>
                          <a:spcPct val="150000"/>
                        </a:lnSpc>
                        <a:spcAft>
                          <a:spcPts val="600"/>
                        </a:spcAft>
                      </a:pPr>
                      <a:r>
                        <a:rPr lang="en-US" sz="1600" b="1" dirty="0">
                          <a:solidFill>
                            <a:srgbClr val="002060"/>
                          </a:solidFill>
                          <a:effectLst/>
                        </a:rPr>
                        <a:t>Form in which taken up by plants</a:t>
                      </a:r>
                      <a:endParaRPr lang="en-US" sz="1600" b="1" dirty="0">
                        <a:solidFill>
                          <a:srgbClr val="002060"/>
                        </a:solidFill>
                        <a:effectLst/>
                        <a:latin typeface="Calibri"/>
                        <a:ea typeface="Calibri"/>
                        <a:cs typeface="Times New Roman"/>
                      </a:endParaRPr>
                    </a:p>
                  </a:txBody>
                  <a:tcPr marL="41893" marR="41893" marT="0" marB="0">
                    <a:solidFill>
                      <a:srgbClr val="66CCFF"/>
                    </a:solidFill>
                  </a:tcPr>
                </a:tc>
                <a:tc>
                  <a:txBody>
                    <a:bodyPr/>
                    <a:lstStyle/>
                    <a:p>
                      <a:pPr algn="l">
                        <a:lnSpc>
                          <a:spcPct val="150000"/>
                        </a:lnSpc>
                        <a:spcAft>
                          <a:spcPts val="600"/>
                        </a:spcAft>
                      </a:pPr>
                      <a:r>
                        <a:rPr lang="en-US" sz="1600" b="1" dirty="0">
                          <a:solidFill>
                            <a:srgbClr val="002060"/>
                          </a:solidFill>
                          <a:effectLst/>
                        </a:rPr>
                        <a:t>Biochemical/physiological functions</a:t>
                      </a:r>
                      <a:endParaRPr lang="en-US" sz="1600" b="1" dirty="0">
                        <a:solidFill>
                          <a:srgbClr val="002060"/>
                        </a:solidFill>
                        <a:effectLst/>
                        <a:latin typeface="Calibri"/>
                        <a:ea typeface="Calibri"/>
                        <a:cs typeface="Times New Roman"/>
                      </a:endParaRPr>
                    </a:p>
                  </a:txBody>
                  <a:tcPr marL="41893" marR="41893" marT="0" marB="0">
                    <a:solidFill>
                      <a:srgbClr val="66CCFF"/>
                    </a:solidFill>
                  </a:tcPr>
                </a:tc>
                <a:extLst>
                  <a:ext uri="{0D108BD9-81ED-4DB2-BD59-A6C34878D82A}">
                    <a16:rowId xmlns:a16="http://schemas.microsoft.com/office/drawing/2014/main" val="10000"/>
                  </a:ext>
                </a:extLst>
              </a:tr>
              <a:tr h="209575">
                <a:tc rowSpan="5">
                  <a:txBody>
                    <a:bodyPr/>
                    <a:lstStyle/>
                    <a:p>
                      <a:pPr algn="just">
                        <a:lnSpc>
                          <a:spcPct val="100000"/>
                        </a:lnSpc>
                        <a:spcAft>
                          <a:spcPts val="600"/>
                        </a:spcAft>
                      </a:pPr>
                      <a:r>
                        <a:rPr lang="en-US" sz="1800" b="1" dirty="0">
                          <a:effectLst/>
                        </a:rPr>
                        <a:t>III</a:t>
                      </a:r>
                      <a:endParaRPr lang="en-US" sz="1800" b="1" dirty="0">
                        <a:effectLst/>
                        <a:latin typeface="Calibri"/>
                        <a:ea typeface="Calibri"/>
                        <a:cs typeface="Times New Roman"/>
                      </a:endParaRPr>
                    </a:p>
                  </a:txBody>
                  <a:tcPr marL="41893" marR="41893" marT="0" marB="0">
                    <a:solidFill>
                      <a:schemeClr val="accent1">
                        <a:lumMod val="75000"/>
                      </a:schemeClr>
                    </a:solidFill>
                  </a:tcPr>
                </a:tc>
                <a:tc>
                  <a:txBody>
                    <a:bodyPr/>
                    <a:lstStyle/>
                    <a:p>
                      <a:pPr algn="just">
                        <a:lnSpc>
                          <a:spcPct val="100000"/>
                        </a:lnSpc>
                        <a:spcAft>
                          <a:spcPts val="600"/>
                        </a:spcAft>
                      </a:pPr>
                      <a:r>
                        <a:rPr lang="en-US" sz="1600" dirty="0">
                          <a:effectLst/>
                        </a:rPr>
                        <a:t>K</a:t>
                      </a:r>
                      <a:endParaRPr lang="en-US" sz="1600" dirty="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00000"/>
                        </a:lnSpc>
                        <a:spcAft>
                          <a:spcPts val="600"/>
                        </a:spcAft>
                      </a:pPr>
                      <a:r>
                        <a:rPr lang="en-US" sz="1600">
                          <a:effectLst/>
                        </a:rPr>
                        <a:t>K</a:t>
                      </a:r>
                      <a:r>
                        <a:rPr lang="en-US" sz="1600" baseline="30000">
                          <a:effectLst/>
                        </a:rPr>
                        <a:t>+</a:t>
                      </a:r>
                      <a:endParaRPr lang="en-US" sz="1600">
                        <a:effectLst/>
                        <a:latin typeface="Calibri"/>
                        <a:ea typeface="Calibri"/>
                        <a:cs typeface="Times New Roman"/>
                      </a:endParaRPr>
                    </a:p>
                  </a:txBody>
                  <a:tcPr marL="41893" marR="41893" marT="0" marB="0">
                    <a:solidFill>
                      <a:schemeClr val="accent1">
                        <a:lumMod val="75000"/>
                      </a:schemeClr>
                    </a:solidFill>
                  </a:tcPr>
                </a:tc>
                <a:tc rowSpan="5">
                  <a:txBody>
                    <a:bodyPr/>
                    <a:lstStyle/>
                    <a:p>
                      <a:pPr algn="just">
                        <a:lnSpc>
                          <a:spcPct val="100000"/>
                        </a:lnSpc>
                        <a:spcAft>
                          <a:spcPts val="600"/>
                        </a:spcAft>
                      </a:pPr>
                      <a:r>
                        <a:rPr lang="en-US" sz="1600" dirty="0">
                          <a:effectLst/>
                        </a:rPr>
                        <a:t>Nonspecific functions, involved in establishing osmotic potential. </a:t>
                      </a:r>
                      <a:r>
                        <a:rPr lang="en-US" sz="1600" dirty="0" err="1">
                          <a:effectLst/>
                        </a:rPr>
                        <a:t>Ca</a:t>
                      </a:r>
                      <a:r>
                        <a:rPr lang="en-US" sz="1600" dirty="0">
                          <a:effectLst/>
                        </a:rPr>
                        <a:t> is a component of plant structural parts.</a:t>
                      </a:r>
                      <a:endParaRPr lang="en-US" sz="1600" dirty="0">
                        <a:effectLst/>
                        <a:latin typeface="Calibri"/>
                        <a:ea typeface="Calibri"/>
                        <a:cs typeface="Times New Roman"/>
                      </a:endParaRPr>
                    </a:p>
                  </a:txBody>
                  <a:tcPr marL="41893" marR="41893" marT="0" marB="0">
                    <a:solidFill>
                      <a:schemeClr val="accent1">
                        <a:lumMod val="75000"/>
                      </a:schemeClr>
                    </a:solidFill>
                  </a:tcPr>
                </a:tc>
                <a:extLst>
                  <a:ext uri="{0D108BD9-81ED-4DB2-BD59-A6C34878D82A}">
                    <a16:rowId xmlns:a16="http://schemas.microsoft.com/office/drawing/2014/main" val="10001"/>
                  </a:ext>
                </a:extLst>
              </a:tr>
              <a:tr h="209575">
                <a:tc vMerge="1">
                  <a:txBody>
                    <a:bodyPr/>
                    <a:lstStyle/>
                    <a:p>
                      <a:endParaRPr lang="en-US"/>
                    </a:p>
                  </a:txBody>
                  <a:tcPr/>
                </a:tc>
                <a:tc>
                  <a:txBody>
                    <a:bodyPr/>
                    <a:lstStyle/>
                    <a:p>
                      <a:pPr algn="just">
                        <a:lnSpc>
                          <a:spcPct val="100000"/>
                        </a:lnSpc>
                        <a:spcAft>
                          <a:spcPts val="600"/>
                        </a:spcAft>
                      </a:pPr>
                      <a:r>
                        <a:rPr lang="en-US" sz="1600" dirty="0">
                          <a:effectLst/>
                        </a:rPr>
                        <a:t>Mg</a:t>
                      </a:r>
                      <a:endParaRPr lang="en-US" sz="1600" dirty="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00000"/>
                        </a:lnSpc>
                        <a:spcAft>
                          <a:spcPts val="600"/>
                        </a:spcAft>
                      </a:pPr>
                      <a:r>
                        <a:rPr lang="en-US" sz="1600" dirty="0">
                          <a:effectLst/>
                        </a:rPr>
                        <a:t>Mg</a:t>
                      </a:r>
                      <a:r>
                        <a:rPr lang="en-US" sz="1600" baseline="30000" dirty="0">
                          <a:effectLst/>
                        </a:rPr>
                        <a:t>+2</a:t>
                      </a:r>
                      <a:endParaRPr lang="en-US" sz="1600" dirty="0">
                        <a:effectLst/>
                        <a:latin typeface="Calibri"/>
                        <a:ea typeface="Calibri"/>
                        <a:cs typeface="Times New Roman"/>
                      </a:endParaRPr>
                    </a:p>
                  </a:txBody>
                  <a:tcPr marL="41893" marR="41893" marT="0" marB="0">
                    <a:solidFill>
                      <a:schemeClr val="accent1">
                        <a:lumMod val="75000"/>
                      </a:schemeClr>
                    </a:solidFill>
                  </a:tcPr>
                </a:tc>
                <a:tc vMerge="1">
                  <a:txBody>
                    <a:bodyPr/>
                    <a:lstStyle/>
                    <a:p>
                      <a:endParaRPr lang="en-US"/>
                    </a:p>
                  </a:txBody>
                  <a:tcPr/>
                </a:tc>
                <a:extLst>
                  <a:ext uri="{0D108BD9-81ED-4DB2-BD59-A6C34878D82A}">
                    <a16:rowId xmlns:a16="http://schemas.microsoft.com/office/drawing/2014/main" val="10002"/>
                  </a:ext>
                </a:extLst>
              </a:tr>
              <a:tr h="209575">
                <a:tc vMerge="1">
                  <a:txBody>
                    <a:bodyPr/>
                    <a:lstStyle/>
                    <a:p>
                      <a:endParaRPr lang="en-US"/>
                    </a:p>
                  </a:txBody>
                  <a:tcPr/>
                </a:tc>
                <a:tc>
                  <a:txBody>
                    <a:bodyPr/>
                    <a:lstStyle/>
                    <a:p>
                      <a:pPr algn="just">
                        <a:lnSpc>
                          <a:spcPct val="100000"/>
                        </a:lnSpc>
                        <a:spcAft>
                          <a:spcPts val="600"/>
                        </a:spcAft>
                      </a:pPr>
                      <a:r>
                        <a:rPr lang="en-US" sz="1600" dirty="0" err="1">
                          <a:effectLst/>
                        </a:rPr>
                        <a:t>Ca</a:t>
                      </a:r>
                      <a:endParaRPr lang="en-US" sz="1600" dirty="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00000"/>
                        </a:lnSpc>
                        <a:spcAft>
                          <a:spcPts val="600"/>
                        </a:spcAft>
                      </a:pPr>
                      <a:r>
                        <a:rPr lang="en-US" sz="1600" dirty="0">
                          <a:effectLst/>
                        </a:rPr>
                        <a:t>Ca</a:t>
                      </a:r>
                      <a:r>
                        <a:rPr lang="en-US" sz="1600" baseline="30000" dirty="0">
                          <a:effectLst/>
                        </a:rPr>
                        <a:t>+2</a:t>
                      </a:r>
                      <a:endParaRPr lang="en-US" sz="1600" dirty="0">
                        <a:effectLst/>
                        <a:latin typeface="Calibri"/>
                        <a:ea typeface="Calibri"/>
                        <a:cs typeface="Times New Roman"/>
                      </a:endParaRPr>
                    </a:p>
                  </a:txBody>
                  <a:tcPr marL="41893" marR="41893" marT="0" marB="0">
                    <a:solidFill>
                      <a:schemeClr val="accent1">
                        <a:lumMod val="75000"/>
                      </a:schemeClr>
                    </a:solidFill>
                  </a:tcPr>
                </a:tc>
                <a:tc vMerge="1">
                  <a:txBody>
                    <a:bodyPr/>
                    <a:lstStyle/>
                    <a:p>
                      <a:endParaRPr lang="en-US"/>
                    </a:p>
                  </a:txBody>
                  <a:tcPr/>
                </a:tc>
                <a:extLst>
                  <a:ext uri="{0D108BD9-81ED-4DB2-BD59-A6C34878D82A}">
                    <a16:rowId xmlns:a16="http://schemas.microsoft.com/office/drawing/2014/main" val="10003"/>
                  </a:ext>
                </a:extLst>
              </a:tr>
              <a:tr h="369796">
                <a:tc vMerge="1">
                  <a:txBody>
                    <a:bodyPr/>
                    <a:lstStyle/>
                    <a:p>
                      <a:endParaRPr lang="en-US"/>
                    </a:p>
                  </a:txBody>
                  <a:tcPr/>
                </a:tc>
                <a:tc>
                  <a:txBody>
                    <a:bodyPr/>
                    <a:lstStyle/>
                    <a:p>
                      <a:pPr algn="just">
                        <a:lnSpc>
                          <a:spcPct val="100000"/>
                        </a:lnSpc>
                        <a:spcAft>
                          <a:spcPts val="600"/>
                        </a:spcAft>
                      </a:pPr>
                      <a:r>
                        <a:rPr lang="en-US" sz="1600">
                          <a:effectLst/>
                        </a:rPr>
                        <a:t>Mn</a:t>
                      </a:r>
                      <a:endParaRPr lang="en-US" sz="160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00000"/>
                        </a:lnSpc>
                        <a:spcAft>
                          <a:spcPts val="600"/>
                        </a:spcAft>
                      </a:pPr>
                      <a:r>
                        <a:rPr lang="en-US" sz="1600" dirty="0">
                          <a:effectLst/>
                        </a:rPr>
                        <a:t>Mn</a:t>
                      </a:r>
                      <a:r>
                        <a:rPr lang="en-US" sz="1600" baseline="30000" dirty="0">
                          <a:effectLst/>
                        </a:rPr>
                        <a:t>+2</a:t>
                      </a:r>
                      <a:endParaRPr lang="en-US" sz="1600" dirty="0">
                        <a:effectLst/>
                        <a:latin typeface="Calibri"/>
                        <a:ea typeface="Calibri"/>
                        <a:cs typeface="Times New Roman"/>
                      </a:endParaRPr>
                    </a:p>
                  </a:txBody>
                  <a:tcPr marL="41893" marR="41893" marT="0" marB="0">
                    <a:solidFill>
                      <a:schemeClr val="accent1">
                        <a:lumMod val="75000"/>
                      </a:schemeClr>
                    </a:solidFill>
                  </a:tcPr>
                </a:tc>
                <a:tc vMerge="1">
                  <a:txBody>
                    <a:bodyPr/>
                    <a:lstStyle/>
                    <a:p>
                      <a:endParaRPr lang="en-US"/>
                    </a:p>
                  </a:txBody>
                  <a:tcPr/>
                </a:tc>
                <a:extLst>
                  <a:ext uri="{0D108BD9-81ED-4DB2-BD59-A6C34878D82A}">
                    <a16:rowId xmlns:a16="http://schemas.microsoft.com/office/drawing/2014/main" val="10004"/>
                  </a:ext>
                </a:extLst>
              </a:tr>
              <a:tr h="557570">
                <a:tc vMerge="1">
                  <a:txBody>
                    <a:bodyPr/>
                    <a:lstStyle/>
                    <a:p>
                      <a:endParaRPr lang="en-US"/>
                    </a:p>
                  </a:txBody>
                  <a:tcPr/>
                </a:tc>
                <a:tc>
                  <a:txBody>
                    <a:bodyPr/>
                    <a:lstStyle/>
                    <a:p>
                      <a:pPr algn="just">
                        <a:lnSpc>
                          <a:spcPct val="100000"/>
                        </a:lnSpc>
                        <a:spcAft>
                          <a:spcPts val="600"/>
                        </a:spcAft>
                      </a:pPr>
                      <a:r>
                        <a:rPr lang="en-US" sz="1600">
                          <a:effectLst/>
                        </a:rPr>
                        <a:t>Cl</a:t>
                      </a:r>
                      <a:endParaRPr lang="en-US" sz="160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00000"/>
                        </a:lnSpc>
                        <a:spcAft>
                          <a:spcPts val="600"/>
                        </a:spcAft>
                      </a:pPr>
                      <a:r>
                        <a:rPr lang="en-US" sz="1600" dirty="0">
                          <a:effectLst/>
                        </a:rPr>
                        <a:t>Cl</a:t>
                      </a:r>
                      <a:r>
                        <a:rPr lang="en-US" sz="1600" baseline="30000" dirty="0">
                          <a:effectLst/>
                        </a:rPr>
                        <a:t>-1</a:t>
                      </a:r>
                      <a:endParaRPr lang="en-US" sz="1600" dirty="0">
                        <a:effectLst/>
                        <a:latin typeface="Calibri"/>
                        <a:ea typeface="Calibri"/>
                        <a:cs typeface="Times New Roman"/>
                      </a:endParaRPr>
                    </a:p>
                  </a:txBody>
                  <a:tcPr marL="41893" marR="41893" marT="0" marB="0">
                    <a:solidFill>
                      <a:schemeClr val="accent1">
                        <a:lumMod val="75000"/>
                      </a:schemeClr>
                    </a:solidFill>
                  </a:tcPr>
                </a:tc>
                <a:tc vMerge="1">
                  <a:txBody>
                    <a:bodyPr/>
                    <a:lstStyle/>
                    <a:p>
                      <a:endParaRPr lang="en-US"/>
                    </a:p>
                  </a:txBody>
                  <a:tcPr/>
                </a:tc>
                <a:extLst>
                  <a:ext uri="{0D108BD9-81ED-4DB2-BD59-A6C34878D82A}">
                    <a16:rowId xmlns:a16="http://schemas.microsoft.com/office/drawing/2014/main" val="10005"/>
                  </a:ext>
                </a:extLst>
              </a:tr>
              <a:tr h="557570">
                <a:tc rowSpan="2">
                  <a:txBody>
                    <a:bodyPr/>
                    <a:lstStyle/>
                    <a:p>
                      <a:pPr algn="just">
                        <a:lnSpc>
                          <a:spcPct val="100000"/>
                        </a:lnSpc>
                        <a:spcAft>
                          <a:spcPts val="600"/>
                        </a:spcAft>
                      </a:pPr>
                      <a:r>
                        <a:rPr lang="en-US" sz="1800" b="1" dirty="0">
                          <a:effectLst/>
                        </a:rPr>
                        <a:t>IV</a:t>
                      </a:r>
                      <a:endParaRPr lang="en-US" sz="1800" b="1" dirty="0">
                        <a:effectLst/>
                        <a:latin typeface="Calibri"/>
                        <a:ea typeface="Calibri"/>
                        <a:cs typeface="Times New Roman"/>
                      </a:endParaRPr>
                    </a:p>
                  </a:txBody>
                  <a:tcPr marL="41893" marR="41893" marT="0" marB="0">
                    <a:solidFill>
                      <a:schemeClr val="accent1">
                        <a:lumMod val="75000"/>
                      </a:schemeClr>
                    </a:solidFill>
                  </a:tcPr>
                </a:tc>
                <a:tc>
                  <a:txBody>
                    <a:bodyPr/>
                    <a:lstStyle/>
                    <a:p>
                      <a:pPr algn="just">
                        <a:lnSpc>
                          <a:spcPct val="100000"/>
                        </a:lnSpc>
                        <a:spcAft>
                          <a:spcPts val="600"/>
                        </a:spcAft>
                      </a:pPr>
                      <a:r>
                        <a:rPr lang="en-US" sz="1600">
                          <a:effectLst/>
                        </a:rPr>
                        <a:t>Fe</a:t>
                      </a:r>
                      <a:endParaRPr lang="en-US" sz="160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00000"/>
                        </a:lnSpc>
                        <a:spcAft>
                          <a:spcPts val="600"/>
                        </a:spcAft>
                      </a:pPr>
                      <a:r>
                        <a:rPr lang="en-US" sz="1600">
                          <a:effectLst/>
                        </a:rPr>
                        <a:t>Fe</a:t>
                      </a:r>
                      <a:r>
                        <a:rPr lang="en-US" sz="1600" baseline="30000">
                          <a:effectLst/>
                        </a:rPr>
                        <a:t>+2</a:t>
                      </a:r>
                      <a:endParaRPr lang="en-US" sz="1600">
                        <a:effectLst/>
                        <a:latin typeface="Calibri"/>
                        <a:ea typeface="Calibri"/>
                        <a:cs typeface="Times New Roman"/>
                      </a:endParaRPr>
                    </a:p>
                  </a:txBody>
                  <a:tcPr marL="41893" marR="41893" marT="0" marB="0">
                    <a:solidFill>
                      <a:schemeClr val="accent1">
                        <a:lumMod val="75000"/>
                      </a:schemeClr>
                    </a:solidFill>
                  </a:tcPr>
                </a:tc>
                <a:tc rowSpan="2">
                  <a:txBody>
                    <a:bodyPr/>
                    <a:lstStyle/>
                    <a:p>
                      <a:pPr algn="just">
                        <a:lnSpc>
                          <a:spcPct val="100000"/>
                        </a:lnSpc>
                        <a:spcAft>
                          <a:spcPts val="600"/>
                        </a:spcAft>
                      </a:pPr>
                      <a:r>
                        <a:rPr lang="en-US" sz="1600" dirty="0">
                          <a:effectLst/>
                        </a:rPr>
                        <a:t>Present predominantly in a chelated form in prosthetic group, enable electron transport by </a:t>
                      </a:r>
                      <a:r>
                        <a:rPr lang="en-US" sz="1600" dirty="0" err="1">
                          <a:effectLst/>
                        </a:rPr>
                        <a:t>valency</a:t>
                      </a:r>
                      <a:r>
                        <a:rPr lang="en-US" sz="1600" dirty="0">
                          <a:effectLst/>
                        </a:rPr>
                        <a:t> change</a:t>
                      </a:r>
                      <a:endParaRPr lang="en-US" sz="1600" dirty="0">
                        <a:effectLst/>
                        <a:latin typeface="Calibri"/>
                        <a:ea typeface="Calibri"/>
                        <a:cs typeface="Times New Roman"/>
                      </a:endParaRPr>
                    </a:p>
                  </a:txBody>
                  <a:tcPr marL="41893" marR="41893" marT="0" marB="0">
                    <a:solidFill>
                      <a:schemeClr val="accent1">
                        <a:lumMod val="75000"/>
                      </a:schemeClr>
                    </a:solidFill>
                  </a:tcPr>
                </a:tc>
                <a:extLst>
                  <a:ext uri="{0D108BD9-81ED-4DB2-BD59-A6C34878D82A}">
                    <a16:rowId xmlns:a16="http://schemas.microsoft.com/office/drawing/2014/main" val="10006"/>
                  </a:ext>
                </a:extLst>
              </a:tr>
              <a:tr h="991411">
                <a:tc vMerge="1">
                  <a:txBody>
                    <a:bodyPr/>
                    <a:lstStyle/>
                    <a:p>
                      <a:endParaRPr lang="en-US"/>
                    </a:p>
                  </a:txBody>
                  <a:tcPr>
                    <a:solidFill>
                      <a:schemeClr val="accent1">
                        <a:lumMod val="75000"/>
                      </a:schemeClr>
                    </a:solidFill>
                  </a:tcPr>
                </a:tc>
                <a:tc>
                  <a:txBody>
                    <a:bodyPr/>
                    <a:lstStyle/>
                    <a:p>
                      <a:pPr algn="just">
                        <a:lnSpc>
                          <a:spcPct val="100000"/>
                        </a:lnSpc>
                        <a:spcAft>
                          <a:spcPts val="600"/>
                        </a:spcAft>
                      </a:pPr>
                      <a:r>
                        <a:rPr lang="en-US" sz="1600" dirty="0">
                          <a:effectLst/>
                        </a:rPr>
                        <a:t>Cu</a:t>
                      </a:r>
                      <a:endParaRPr lang="en-US" sz="1600" dirty="0">
                        <a:effectLst/>
                        <a:latin typeface="Calibri"/>
                        <a:ea typeface="Calibri"/>
                        <a:cs typeface="Times New Roman"/>
                      </a:endParaRPr>
                    </a:p>
                  </a:txBody>
                  <a:tcPr marL="41893" marR="41893" marT="0" marB="0">
                    <a:solidFill>
                      <a:schemeClr val="accent1">
                        <a:lumMod val="75000"/>
                      </a:schemeClr>
                    </a:solidFill>
                  </a:tcPr>
                </a:tc>
                <a:tc>
                  <a:txBody>
                    <a:bodyPr/>
                    <a:lstStyle/>
                    <a:p>
                      <a:pPr algn="l">
                        <a:lnSpc>
                          <a:spcPct val="100000"/>
                        </a:lnSpc>
                        <a:spcAft>
                          <a:spcPts val="600"/>
                        </a:spcAft>
                      </a:pPr>
                      <a:r>
                        <a:rPr lang="en-US" sz="1600" dirty="0">
                          <a:effectLst/>
                        </a:rPr>
                        <a:t>Cu</a:t>
                      </a:r>
                      <a:r>
                        <a:rPr lang="en-US" sz="1600" baseline="30000" dirty="0">
                          <a:effectLst/>
                        </a:rPr>
                        <a:t>+2</a:t>
                      </a:r>
                      <a:endParaRPr lang="en-US" sz="1600" dirty="0">
                        <a:effectLst/>
                        <a:latin typeface="Calibri"/>
                        <a:ea typeface="Calibri"/>
                        <a:cs typeface="Times New Roman"/>
                      </a:endParaRPr>
                    </a:p>
                  </a:txBody>
                  <a:tcPr marL="41893" marR="41893" marT="0" marB="0">
                    <a:solidFill>
                      <a:schemeClr val="accent1">
                        <a:lumMod val="75000"/>
                      </a:schemeClr>
                    </a:solidFill>
                  </a:tcPr>
                </a:tc>
                <a:tc vMerge="1">
                  <a:txBody>
                    <a:bodyPr/>
                    <a:lstStyle/>
                    <a:p>
                      <a:endParaRPr lang="en-US"/>
                    </a:p>
                  </a:txBody>
                  <a:tcPr>
                    <a:solidFill>
                      <a:schemeClr val="accent1">
                        <a:lumMod val="75000"/>
                      </a:schemeClr>
                    </a:solidFill>
                  </a:tcPr>
                </a:tc>
                <a:extLst>
                  <a:ext uri="{0D108BD9-81ED-4DB2-BD59-A6C34878D82A}">
                    <a16:rowId xmlns:a16="http://schemas.microsoft.com/office/drawing/2014/main" val="10007"/>
                  </a:ext>
                </a:extLst>
              </a:tr>
            </a:tbl>
          </a:graphicData>
        </a:graphic>
      </p:graphicFrame>
      <p:sp>
        <p:nvSpPr>
          <p:cNvPr id="5" name="Rectangle 4"/>
          <p:cNvSpPr/>
          <p:nvPr/>
        </p:nvSpPr>
        <p:spPr>
          <a:xfrm>
            <a:off x="1219200" y="685800"/>
            <a:ext cx="6934200" cy="708025"/>
          </a:xfrm>
          <a:prstGeom prst="rect">
            <a:avLst/>
          </a:prstGeom>
        </p:spPr>
        <p:txBody>
          <a:bodyPr>
            <a:spAutoFit/>
          </a:bodyPr>
          <a:lstStyle/>
          <a:p>
            <a:pPr algn="ctr">
              <a:defRPr/>
            </a:pPr>
            <a:r>
              <a:rPr lang="en-US" sz="2000" b="1" dirty="0">
                <a:solidFill>
                  <a:srgbClr val="00B0F0"/>
                </a:solidFill>
                <a:latin typeface="+mn-lt"/>
              </a:rPr>
              <a:t>Classification of essential plant nutrients on the basis of biochemical and physiological functions in plants</a:t>
            </a:r>
          </a:p>
        </p:txBody>
      </p:sp>
      <p:sp>
        <p:nvSpPr>
          <p:cNvPr id="6" name="Rectangle 5"/>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0"/>
                                        <p:tgtEl>
                                          <p:spTgt spid="5"/>
                                        </p:tgtEl>
                                      </p:cBhvr>
                                    </p:animEffect>
                                  </p:childTnLst>
                                </p:cTn>
                              </p:par>
                            </p:childTnLst>
                          </p:cTn>
                        </p:par>
                        <p:par>
                          <p:cTn id="8" fill="hold">
                            <p:stCondLst>
                              <p:cond delay="3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914400"/>
            <a:ext cx="2438400" cy="523220"/>
          </a:xfrm>
          <a:prstGeom prst="rect">
            <a:avLst/>
          </a:prstGeom>
          <a:noFill/>
        </p:spPr>
        <p:txBody>
          <a:bodyPr>
            <a:spAutoFit/>
          </a:bodyPr>
          <a:lstStyle/>
          <a:p>
            <a:pPr marL="0" lvl="1" algn="ctr">
              <a:defRPr/>
            </a:pPr>
            <a:r>
              <a:rPr lang="en-US" sz="2800" b="1" dirty="0">
                <a:solidFill>
                  <a:srgbClr val="00B0F0"/>
                </a:solidFill>
                <a:latin typeface="+mn-lt"/>
              </a:rPr>
              <a:t>Introduction</a:t>
            </a:r>
            <a:endParaRPr lang="en-US" sz="2800" b="1" dirty="0">
              <a:solidFill>
                <a:srgbClr val="00B0F0"/>
              </a:solidFill>
            </a:endParaRPr>
          </a:p>
        </p:txBody>
      </p:sp>
      <p:sp>
        <p:nvSpPr>
          <p:cNvPr id="3" name="TextBox 2"/>
          <p:cNvSpPr txBox="1"/>
          <p:nvPr/>
        </p:nvSpPr>
        <p:spPr>
          <a:xfrm>
            <a:off x="457200" y="4800600"/>
            <a:ext cx="8382000" cy="400110"/>
          </a:xfrm>
          <a:prstGeom prst="rect">
            <a:avLst/>
          </a:prstGeom>
          <a:noFill/>
        </p:spPr>
        <p:txBody>
          <a:bodyPr>
            <a:spAutoFit/>
          </a:bodyPr>
          <a:lstStyle/>
          <a:p>
            <a:pPr marL="342900" indent="-342900" algn="just">
              <a:buFont typeface="Arial" pitchFamily="34" charset="0"/>
              <a:buChar char="•"/>
              <a:defRPr/>
            </a:pPr>
            <a:r>
              <a:rPr lang="en-US" sz="2000" dirty="0">
                <a:cs typeface="Times New Roman" pitchFamily="18" charset="0"/>
              </a:rPr>
              <a:t>The element is involved directly in the nutrition of the </a:t>
            </a:r>
            <a:r>
              <a:rPr lang="en-US" sz="2000" dirty="0" smtClean="0">
                <a:cs typeface="Times New Roman" pitchFamily="18" charset="0"/>
              </a:rPr>
              <a:t>plant. </a:t>
            </a:r>
            <a:endParaRPr lang="en-US" sz="2000" dirty="0">
              <a:cs typeface="Times New Roman" pitchFamily="18" charset="0"/>
            </a:endParaRPr>
          </a:p>
        </p:txBody>
      </p:sp>
      <p:sp>
        <p:nvSpPr>
          <p:cNvPr id="5" name="Rectangle 4"/>
          <p:cNvSpPr/>
          <p:nvPr/>
        </p:nvSpPr>
        <p:spPr>
          <a:xfrm>
            <a:off x="2438400" y="228600"/>
            <a:ext cx="4265911" cy="584775"/>
          </a:xfrm>
          <a:prstGeom prst="rect">
            <a:avLst/>
          </a:prstGeom>
        </p:spPr>
        <p:txBody>
          <a:bodyPr wrap="none">
            <a:spAutoFit/>
          </a:bodyPr>
          <a:lstStyle/>
          <a:p>
            <a:pPr algn="ctr">
              <a:defRPr/>
            </a:pPr>
            <a:r>
              <a:rPr lang="en-US" sz="3200" dirty="0">
                <a:solidFill>
                  <a:srgbClr val="FFFF66"/>
                </a:solidFill>
                <a:latin typeface="+mn-lt"/>
              </a:rPr>
              <a:t>Essential plant nutrients</a:t>
            </a:r>
          </a:p>
        </p:txBody>
      </p:sp>
      <p:sp>
        <p:nvSpPr>
          <p:cNvPr id="6" name="TextBox 5"/>
          <p:cNvSpPr txBox="1"/>
          <p:nvPr/>
        </p:nvSpPr>
        <p:spPr>
          <a:xfrm>
            <a:off x="533400" y="1828800"/>
            <a:ext cx="8153400" cy="1015663"/>
          </a:xfrm>
          <a:prstGeom prst="rect">
            <a:avLst/>
          </a:prstGeom>
          <a:noFill/>
        </p:spPr>
        <p:txBody>
          <a:bodyPr>
            <a:spAutoFit/>
          </a:bodyPr>
          <a:lstStyle/>
          <a:p>
            <a:pPr algn="just">
              <a:defRPr/>
            </a:pPr>
            <a:r>
              <a:rPr lang="en-US" sz="2000" dirty="0">
                <a:cs typeface="Times New Roman" pitchFamily="18" charset="0"/>
              </a:rPr>
              <a:t>A total of only 17 elements are essential for the growth and full development of higher green plants according to the criteria laid down by </a:t>
            </a:r>
            <a:r>
              <a:rPr lang="en-US" sz="2000" dirty="0" err="1">
                <a:cs typeface="Times New Roman" pitchFamily="18" charset="0"/>
              </a:rPr>
              <a:t>Arnon</a:t>
            </a:r>
            <a:r>
              <a:rPr lang="en-US" sz="2000" dirty="0">
                <a:cs typeface="Times New Roman" pitchFamily="18" charset="0"/>
              </a:rPr>
              <a:t> and Stout (1939). These criteria are:</a:t>
            </a:r>
            <a:endParaRPr lang="en-IN" sz="2000" dirty="0">
              <a:cs typeface="Times New Roman" pitchFamily="18" charset="0"/>
            </a:endParaRPr>
          </a:p>
        </p:txBody>
      </p:sp>
      <p:sp>
        <p:nvSpPr>
          <p:cNvPr id="7" name="TextBox 6"/>
          <p:cNvSpPr txBox="1"/>
          <p:nvPr/>
        </p:nvSpPr>
        <p:spPr>
          <a:xfrm>
            <a:off x="533400" y="3048000"/>
            <a:ext cx="8153400" cy="707886"/>
          </a:xfrm>
          <a:prstGeom prst="rect">
            <a:avLst/>
          </a:prstGeom>
          <a:noFill/>
        </p:spPr>
        <p:txBody>
          <a:bodyPr>
            <a:spAutoFit/>
          </a:bodyPr>
          <a:lstStyle/>
          <a:p>
            <a:pPr marL="265113" indent="-265113" algn="just">
              <a:buFont typeface="Arial" pitchFamily="34" charset="0"/>
              <a:buChar char="•"/>
              <a:defRPr/>
            </a:pPr>
            <a:r>
              <a:rPr lang="en-US" sz="2000" dirty="0">
                <a:cs typeface="Times New Roman" pitchFamily="18" charset="0"/>
              </a:rPr>
              <a:t>A deficiency of an essential nutrient makes it impossible for the plant to </a:t>
            </a:r>
            <a:r>
              <a:rPr lang="en-US" sz="2000" dirty="0" smtClean="0">
                <a:cs typeface="Times New Roman" pitchFamily="18" charset="0"/>
              </a:rPr>
              <a:t>complete </a:t>
            </a:r>
            <a:r>
              <a:rPr lang="en-US" sz="2000" dirty="0">
                <a:cs typeface="Times New Roman" pitchFamily="18" charset="0"/>
              </a:rPr>
              <a:t>its life cycle.</a:t>
            </a:r>
            <a:endParaRPr lang="en-IN" sz="2000" dirty="0">
              <a:cs typeface="Times New Roman" pitchFamily="18" charset="0"/>
            </a:endParaRPr>
          </a:p>
        </p:txBody>
      </p:sp>
      <p:sp>
        <p:nvSpPr>
          <p:cNvPr id="8" name="TextBox 7"/>
          <p:cNvSpPr txBox="1"/>
          <p:nvPr/>
        </p:nvSpPr>
        <p:spPr>
          <a:xfrm>
            <a:off x="533400" y="3962400"/>
            <a:ext cx="8153400" cy="708025"/>
          </a:xfrm>
          <a:prstGeom prst="rect">
            <a:avLst/>
          </a:prstGeom>
          <a:noFill/>
        </p:spPr>
        <p:txBody>
          <a:bodyPr>
            <a:spAutoFit/>
          </a:bodyPr>
          <a:lstStyle/>
          <a:p>
            <a:pPr marL="265113" indent="-265113" algn="just">
              <a:buFont typeface="Arial" pitchFamily="34" charset="0"/>
              <a:buChar char="•"/>
              <a:defRPr/>
            </a:pPr>
            <a:r>
              <a:rPr lang="en-US" sz="2000" dirty="0">
                <a:cs typeface="Times New Roman" pitchFamily="18" charset="0"/>
              </a:rPr>
              <a:t>Such deficiency is specific to the element in question and can be prevented or corrected only by supplying this element.</a:t>
            </a:r>
            <a:endParaRPr lang="en-IN" sz="2000" dirty="0">
              <a:cs typeface="Times New Roman" pitchFamily="18" charset="0"/>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3000"/>
                                        <p:tgtEl>
                                          <p:spTgt spid="6"/>
                                        </p:tgtEl>
                                      </p:cBhvr>
                                    </p:animEffect>
                                  </p:childTnLst>
                                </p:cTn>
                              </p:par>
                            </p:childTnLst>
                          </p:cTn>
                        </p:par>
                        <p:par>
                          <p:cTn id="12" fill="hold">
                            <p:stCondLst>
                              <p:cond delay="6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3000"/>
                                        <p:tgtEl>
                                          <p:spTgt spid="7"/>
                                        </p:tgtEl>
                                      </p:cBhvr>
                                    </p:animEffect>
                                  </p:childTnLst>
                                </p:cTn>
                              </p:par>
                            </p:childTnLst>
                          </p:cTn>
                        </p:par>
                        <p:par>
                          <p:cTn id="16" fill="hold">
                            <p:stCondLst>
                              <p:cond delay="90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3000"/>
                                        <p:tgtEl>
                                          <p:spTgt spid="8"/>
                                        </p:tgtEl>
                                      </p:cBhvr>
                                    </p:animEffect>
                                  </p:childTnLst>
                                </p:cTn>
                              </p:par>
                            </p:childTnLst>
                          </p:cTn>
                        </p:par>
                        <p:par>
                          <p:cTn id="20" fill="hold">
                            <p:stCondLst>
                              <p:cond delay="12000"/>
                            </p:stCondLst>
                            <p:childTnLst>
                              <p:par>
                                <p:cTn id="21" presetID="10" presetClass="entr" presetSubtype="0"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5600" y="4419600"/>
            <a:ext cx="5943600" cy="1323439"/>
          </a:xfrm>
          <a:prstGeom prst="rect">
            <a:avLst/>
          </a:prstGeom>
        </p:spPr>
        <p:txBody>
          <a:bodyPr>
            <a:spAutoFit/>
          </a:bodyPr>
          <a:lstStyle/>
          <a:p>
            <a:pPr algn="just">
              <a:defRPr/>
            </a:pPr>
            <a:r>
              <a:rPr lang="en-US" sz="2000" dirty="0">
                <a:latin typeface="+mj-lt"/>
              </a:rPr>
              <a:t>However, this list may not be considered as final and it is probable that more elements may prove to be essential in future. </a:t>
            </a:r>
          </a:p>
        </p:txBody>
      </p:sp>
      <p:sp>
        <p:nvSpPr>
          <p:cNvPr id="6" name="TextBox 5"/>
          <p:cNvSpPr txBox="1"/>
          <p:nvPr/>
        </p:nvSpPr>
        <p:spPr>
          <a:xfrm>
            <a:off x="3200400" y="914400"/>
            <a:ext cx="2438400" cy="461963"/>
          </a:xfrm>
          <a:prstGeom prst="rect">
            <a:avLst/>
          </a:prstGeom>
          <a:noFill/>
        </p:spPr>
        <p:txBody>
          <a:bodyPr>
            <a:spAutoFit/>
          </a:bodyPr>
          <a:lstStyle/>
          <a:p>
            <a:pPr marL="0" lvl="1" algn="ctr">
              <a:defRPr/>
            </a:pPr>
            <a:r>
              <a:rPr lang="en-US" b="1" dirty="0">
                <a:solidFill>
                  <a:srgbClr val="00B0F0"/>
                </a:solidFill>
                <a:latin typeface="+mn-lt"/>
              </a:rPr>
              <a:t>Introduction</a:t>
            </a:r>
            <a:endParaRPr lang="en-US" b="1" dirty="0">
              <a:solidFill>
                <a:srgbClr val="00B0F0"/>
              </a:solidFill>
            </a:endParaRPr>
          </a:p>
        </p:txBody>
      </p:sp>
      <p:sp>
        <p:nvSpPr>
          <p:cNvPr id="7" name="TextBox 6"/>
          <p:cNvSpPr txBox="1"/>
          <p:nvPr/>
        </p:nvSpPr>
        <p:spPr>
          <a:xfrm>
            <a:off x="304800" y="1905000"/>
            <a:ext cx="4953000" cy="1016000"/>
          </a:xfrm>
          <a:prstGeom prst="rect">
            <a:avLst/>
          </a:prstGeom>
          <a:noFill/>
        </p:spPr>
        <p:txBody>
          <a:bodyPr>
            <a:spAutoFit/>
          </a:bodyPr>
          <a:lstStyle/>
          <a:p>
            <a:pPr algn="just">
              <a:defRPr/>
            </a:pPr>
            <a:r>
              <a:rPr lang="en-US" sz="2000" dirty="0">
                <a:latin typeface="+mj-lt"/>
              </a:rPr>
              <a:t>The essentiality of most micronutrients for higher plants was established between 1922 and 1954.</a:t>
            </a:r>
            <a:endParaRPr lang="en-IN" sz="2000" dirty="0">
              <a:latin typeface="+mj-lt"/>
            </a:endParaRPr>
          </a:p>
        </p:txBody>
      </p:sp>
      <p:sp>
        <p:nvSpPr>
          <p:cNvPr id="9" name="TextBox 8"/>
          <p:cNvSpPr txBox="1"/>
          <p:nvPr/>
        </p:nvSpPr>
        <p:spPr>
          <a:xfrm>
            <a:off x="1600200" y="3124200"/>
            <a:ext cx="6553200" cy="1016000"/>
          </a:xfrm>
          <a:prstGeom prst="rect">
            <a:avLst/>
          </a:prstGeom>
          <a:noFill/>
        </p:spPr>
        <p:txBody>
          <a:bodyPr>
            <a:spAutoFit/>
          </a:bodyPr>
          <a:lstStyle/>
          <a:p>
            <a:pPr>
              <a:defRPr/>
            </a:pPr>
            <a:r>
              <a:rPr lang="en-US" sz="2000" dirty="0">
                <a:latin typeface="+mj-lt"/>
              </a:rPr>
              <a:t>The essentiality of nickel (Ni) was established in 1987 by Brown et al., although there is no unanimity among the scientists as to whether Ni is essential or beneficial. </a:t>
            </a:r>
            <a:endParaRPr lang="en-IN" sz="2000" dirty="0">
              <a:latin typeface="+mj-lt"/>
            </a:endParaRPr>
          </a:p>
        </p:txBody>
      </p:sp>
      <p:sp>
        <p:nvSpPr>
          <p:cNvPr id="8" name="Rectangle 7"/>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3000"/>
                                        <p:tgtEl>
                                          <p:spTgt spid="7"/>
                                        </p:tgtEl>
                                      </p:cBhvr>
                                    </p:animEffect>
                                  </p:childTnLst>
                                </p:cTn>
                              </p:par>
                            </p:childTnLst>
                          </p:cTn>
                        </p:par>
                        <p:par>
                          <p:cTn id="12" fill="hold">
                            <p:stCondLst>
                              <p:cond delay="6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3000"/>
                                        <p:tgtEl>
                                          <p:spTgt spid="9"/>
                                        </p:tgtEl>
                                      </p:cBhvr>
                                    </p:animEffect>
                                  </p:childTnLst>
                                </p:cTn>
                              </p:par>
                            </p:childTnLst>
                          </p:cTn>
                        </p:par>
                        <p:par>
                          <p:cTn id="16" fill="hold">
                            <p:stCondLst>
                              <p:cond delay="9000"/>
                            </p:stCondLst>
                            <p:childTnLst>
                              <p:par>
                                <p:cTn id="17" presetID="10"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1066800"/>
            <a:ext cx="6164263" cy="430213"/>
          </a:xfrm>
          <a:prstGeom prst="rect">
            <a:avLst/>
          </a:prstGeom>
        </p:spPr>
        <p:txBody>
          <a:bodyPr wrap="none">
            <a:spAutoFit/>
          </a:bodyPr>
          <a:lstStyle/>
          <a:p>
            <a:pPr lvl="1">
              <a:defRPr/>
            </a:pPr>
            <a:r>
              <a:rPr lang="en-US" sz="2200" b="1" dirty="0">
                <a:solidFill>
                  <a:srgbClr val="00B0F0"/>
                </a:solidFill>
                <a:latin typeface="+mn-lt"/>
              </a:rPr>
              <a:t>Classification of essential plant nutrients</a:t>
            </a:r>
          </a:p>
        </p:txBody>
      </p:sp>
      <p:pic>
        <p:nvPicPr>
          <p:cNvPr id="8195" name="Picture 59"/>
          <p:cNvPicPr>
            <a:picLocks noChangeAspect="1" noChangeArrowheads="1"/>
          </p:cNvPicPr>
          <p:nvPr/>
        </p:nvPicPr>
        <p:blipFill>
          <a:blip r:embed="rId2"/>
          <a:srcRect/>
          <a:stretch>
            <a:fillRect/>
          </a:stretch>
        </p:blipFill>
        <p:spPr bwMode="auto">
          <a:xfrm>
            <a:off x="990600" y="1520825"/>
            <a:ext cx="7239000" cy="47275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par>
                          <p:cTn id="8" fill="hold">
                            <p:stCondLst>
                              <p:cond delay="3000"/>
                            </p:stCondLst>
                            <p:childTnLst>
                              <p:par>
                                <p:cTn id="9" presetID="10" presetClass="entr" presetSubtype="0" fill="hold" nodeType="afterEffect">
                                  <p:stCondLst>
                                    <p:cond delay="0"/>
                                  </p:stCondLst>
                                  <p:childTnLst>
                                    <p:set>
                                      <p:cBhvr>
                                        <p:cTn id="10" dur="1" fill="hold">
                                          <p:stCondLst>
                                            <p:cond delay="0"/>
                                          </p:stCondLst>
                                        </p:cTn>
                                        <p:tgtEl>
                                          <p:spTgt spid="8195"/>
                                        </p:tgtEl>
                                        <p:attrNameLst>
                                          <p:attrName>style.visibility</p:attrName>
                                        </p:attrNameLst>
                                      </p:cBhvr>
                                      <p:to>
                                        <p:strVal val="visible"/>
                                      </p:to>
                                    </p:set>
                                    <p:animEffect transition="in" filter="fade">
                                      <p:cBhvr>
                                        <p:cTn id="11" dur="30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3400" y="4648200"/>
            <a:ext cx="4572000" cy="1631950"/>
          </a:xfrm>
          <a:prstGeom prst="rect">
            <a:avLst/>
          </a:prstGeom>
        </p:spPr>
        <p:txBody>
          <a:bodyPr>
            <a:spAutoFit/>
          </a:bodyPr>
          <a:lstStyle/>
          <a:p>
            <a:pPr algn="just">
              <a:defRPr/>
            </a:pPr>
            <a:r>
              <a:rPr lang="en-US" sz="2000" dirty="0">
                <a:latin typeface="+mj-lt"/>
              </a:rPr>
              <a:t>Oxygen, carbon and hydrogen make up 95 percent of plant biomass, and the remaining 5 percent is made up by all other elements. </a:t>
            </a:r>
          </a:p>
          <a:p>
            <a:pPr marL="342900" indent="-342900" algn="just">
              <a:buFont typeface="Arial" pitchFamily="34" charset="0"/>
              <a:buChar char="•"/>
              <a:defRPr/>
            </a:pPr>
            <a:endParaRPr lang="en-US" sz="2000" dirty="0">
              <a:latin typeface="+mj-lt"/>
            </a:endParaRPr>
          </a:p>
        </p:txBody>
      </p:sp>
      <p:sp>
        <p:nvSpPr>
          <p:cNvPr id="3" name="TextBox 2"/>
          <p:cNvSpPr txBox="1"/>
          <p:nvPr/>
        </p:nvSpPr>
        <p:spPr>
          <a:xfrm>
            <a:off x="1752600" y="914400"/>
            <a:ext cx="6096000" cy="461963"/>
          </a:xfrm>
          <a:prstGeom prst="rect">
            <a:avLst/>
          </a:prstGeom>
          <a:noFill/>
        </p:spPr>
        <p:txBody>
          <a:bodyPr>
            <a:spAutoFit/>
          </a:bodyPr>
          <a:lstStyle/>
          <a:p>
            <a:pPr algn="ctr">
              <a:defRPr/>
            </a:pPr>
            <a:r>
              <a:rPr lang="en-US" dirty="0">
                <a:solidFill>
                  <a:srgbClr val="00B0F0"/>
                </a:solidFill>
                <a:latin typeface="+mn-lt"/>
              </a:rPr>
              <a:t>Frame-work nutrient elements</a:t>
            </a:r>
          </a:p>
        </p:txBody>
      </p:sp>
      <p:sp>
        <p:nvSpPr>
          <p:cNvPr id="6" name="TextBox 5"/>
          <p:cNvSpPr txBox="1"/>
          <p:nvPr/>
        </p:nvSpPr>
        <p:spPr>
          <a:xfrm>
            <a:off x="533400" y="1905000"/>
            <a:ext cx="4800600" cy="1016000"/>
          </a:xfrm>
          <a:prstGeom prst="rect">
            <a:avLst/>
          </a:prstGeom>
          <a:noFill/>
        </p:spPr>
        <p:txBody>
          <a:bodyPr>
            <a:spAutoFit/>
          </a:bodyPr>
          <a:lstStyle/>
          <a:p>
            <a:pPr algn="just">
              <a:defRPr/>
            </a:pPr>
            <a:r>
              <a:rPr lang="en-US" sz="2000" dirty="0">
                <a:latin typeface="+mj-lt"/>
              </a:rPr>
              <a:t>Carbon (C) and oxygen (O) are obtained from the gas CO</a:t>
            </a:r>
            <a:r>
              <a:rPr lang="en-US" sz="2000" baseline="-25000" dirty="0">
                <a:latin typeface="+mj-lt"/>
              </a:rPr>
              <a:t>2</a:t>
            </a:r>
            <a:r>
              <a:rPr lang="en-US" sz="2000" dirty="0">
                <a:latin typeface="+mj-lt"/>
              </a:rPr>
              <a:t>, and hydrogen (H) is obtained from water (H</a:t>
            </a:r>
            <a:r>
              <a:rPr lang="en-US" sz="2000" baseline="-25000" dirty="0">
                <a:latin typeface="+mj-lt"/>
              </a:rPr>
              <a:t>2</a:t>
            </a:r>
            <a:r>
              <a:rPr lang="en-US" sz="2000" dirty="0">
                <a:latin typeface="+mj-lt"/>
              </a:rPr>
              <a:t>O). </a:t>
            </a:r>
            <a:endParaRPr lang="en-IN" sz="2000" dirty="0">
              <a:latin typeface="+mj-lt"/>
            </a:endParaRPr>
          </a:p>
        </p:txBody>
      </p:sp>
      <p:sp>
        <p:nvSpPr>
          <p:cNvPr id="7" name="TextBox 6"/>
          <p:cNvSpPr txBox="1"/>
          <p:nvPr/>
        </p:nvSpPr>
        <p:spPr>
          <a:xfrm>
            <a:off x="4495800" y="2819400"/>
            <a:ext cx="4648200" cy="1323975"/>
          </a:xfrm>
          <a:prstGeom prst="rect">
            <a:avLst/>
          </a:prstGeom>
          <a:noFill/>
        </p:spPr>
        <p:txBody>
          <a:bodyPr>
            <a:spAutoFit/>
          </a:bodyPr>
          <a:lstStyle/>
          <a:p>
            <a:pPr algn="just">
              <a:defRPr/>
            </a:pPr>
            <a:r>
              <a:rPr lang="en-US" sz="2000" dirty="0">
                <a:latin typeface="+mj-lt"/>
              </a:rPr>
              <a:t>These three elements are required in large quantities for the production of plant constituents such as cellulose or starch. </a:t>
            </a:r>
            <a:endParaRPr lang="en-IN" sz="2000" dirty="0">
              <a:latin typeface="+mj-lt"/>
            </a:endParaRPr>
          </a:p>
        </p:txBody>
      </p:sp>
      <p:sp>
        <p:nvSpPr>
          <p:cNvPr id="8" name="TextBox 7"/>
          <p:cNvSpPr txBox="1"/>
          <p:nvPr/>
        </p:nvSpPr>
        <p:spPr>
          <a:xfrm>
            <a:off x="609600" y="4114800"/>
            <a:ext cx="4572000" cy="708025"/>
          </a:xfrm>
          <a:prstGeom prst="rect">
            <a:avLst/>
          </a:prstGeom>
          <a:noFill/>
        </p:spPr>
        <p:txBody>
          <a:bodyPr>
            <a:spAutoFit/>
          </a:bodyPr>
          <a:lstStyle/>
          <a:p>
            <a:pPr algn="just">
              <a:defRPr/>
            </a:pPr>
            <a:r>
              <a:rPr lang="en-US" sz="2000" dirty="0">
                <a:latin typeface="+mj-lt"/>
              </a:rPr>
              <a:t>Hence, many times referred as frame-work elements. </a:t>
            </a:r>
          </a:p>
        </p:txBody>
      </p:sp>
      <p:sp>
        <p:nvSpPr>
          <p:cNvPr id="9" name="Rectangle 8"/>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3000"/>
                                        <p:tgtEl>
                                          <p:spTgt spid="6"/>
                                        </p:tgtEl>
                                      </p:cBhvr>
                                    </p:animEffect>
                                  </p:childTnLst>
                                </p:cTn>
                              </p:par>
                            </p:childTnLst>
                          </p:cTn>
                        </p:par>
                        <p:par>
                          <p:cTn id="12" fill="hold">
                            <p:stCondLst>
                              <p:cond delay="6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3000"/>
                                        <p:tgtEl>
                                          <p:spTgt spid="7"/>
                                        </p:tgtEl>
                                      </p:cBhvr>
                                    </p:animEffect>
                                  </p:childTnLst>
                                </p:cTn>
                              </p:par>
                            </p:childTnLst>
                          </p:cTn>
                        </p:par>
                        <p:par>
                          <p:cTn id="16" fill="hold">
                            <p:stCondLst>
                              <p:cond delay="90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3000"/>
                                        <p:tgtEl>
                                          <p:spTgt spid="8"/>
                                        </p:tgtEl>
                                      </p:cBhvr>
                                    </p:animEffect>
                                  </p:childTnLst>
                                </p:cTn>
                              </p:par>
                            </p:childTnLst>
                          </p:cTn>
                        </p:par>
                        <p:par>
                          <p:cTn id="20" fill="hold">
                            <p:stCondLst>
                              <p:cond delay="12000"/>
                            </p:stCondLst>
                            <p:childTnLst>
                              <p:par>
                                <p:cTn id="21" presetID="1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7400" y="914400"/>
            <a:ext cx="5562600" cy="461963"/>
          </a:xfrm>
          <a:prstGeom prst="rect">
            <a:avLst/>
          </a:prstGeom>
          <a:noFill/>
        </p:spPr>
        <p:txBody>
          <a:bodyPr>
            <a:spAutoFit/>
          </a:bodyPr>
          <a:lstStyle/>
          <a:p>
            <a:pPr algn="ctr">
              <a:defRPr/>
            </a:pPr>
            <a:r>
              <a:rPr lang="en-US" b="1" dirty="0">
                <a:solidFill>
                  <a:srgbClr val="00B0F0"/>
                </a:solidFill>
                <a:latin typeface="+mn-lt"/>
              </a:rPr>
              <a:t>Mineral nutrient elements</a:t>
            </a:r>
          </a:p>
        </p:txBody>
      </p:sp>
      <p:sp>
        <p:nvSpPr>
          <p:cNvPr id="3" name="Rectangle 2"/>
          <p:cNvSpPr/>
          <p:nvPr/>
        </p:nvSpPr>
        <p:spPr>
          <a:xfrm>
            <a:off x="2743200" y="4343400"/>
            <a:ext cx="6172200" cy="1631950"/>
          </a:xfrm>
          <a:prstGeom prst="rect">
            <a:avLst/>
          </a:prstGeom>
        </p:spPr>
        <p:txBody>
          <a:bodyPr>
            <a:spAutoFit/>
          </a:bodyPr>
          <a:lstStyle/>
          <a:p>
            <a:pPr algn="just">
              <a:defRPr/>
            </a:pPr>
            <a:r>
              <a:rPr lang="en-US" sz="2000" dirty="0">
                <a:latin typeface="+mj-lt"/>
              </a:rPr>
              <a:t>The difference in plant concentration between macronutrients and micronutrients is enormous. The relative contents of N and molybdenum (Mo) in plants is in the ratio of 10,000:1. Plants need about 40 times more magnesium (Mg) than Fe. </a:t>
            </a:r>
          </a:p>
        </p:txBody>
      </p:sp>
      <p:sp>
        <p:nvSpPr>
          <p:cNvPr id="6" name="TextBox 5"/>
          <p:cNvSpPr txBox="1"/>
          <p:nvPr/>
        </p:nvSpPr>
        <p:spPr>
          <a:xfrm>
            <a:off x="685800" y="1905000"/>
            <a:ext cx="6400800" cy="1631950"/>
          </a:xfrm>
          <a:prstGeom prst="rect">
            <a:avLst/>
          </a:prstGeom>
          <a:noFill/>
        </p:spPr>
        <p:txBody>
          <a:bodyPr>
            <a:spAutoFit/>
          </a:bodyPr>
          <a:lstStyle/>
          <a:p>
            <a:pPr algn="just">
              <a:defRPr/>
            </a:pPr>
            <a:r>
              <a:rPr lang="en-US" sz="2000" dirty="0">
                <a:latin typeface="+mj-lt"/>
              </a:rPr>
              <a:t>14 elements are called mineral nutrients because they are taken up in mineral (inorganic) forms. They are traditionally divided into two groups</a:t>
            </a:r>
            <a:r>
              <a:rPr lang="en-US" sz="2000" i="1" dirty="0">
                <a:latin typeface="+mj-lt"/>
              </a:rPr>
              <a:t>, </a:t>
            </a:r>
            <a:r>
              <a:rPr lang="en-US" sz="2000" dirty="0">
                <a:latin typeface="+mj-lt"/>
              </a:rPr>
              <a:t>macronutrients and micronutrients, according to the relative amounts required. </a:t>
            </a:r>
          </a:p>
        </p:txBody>
      </p:sp>
      <p:sp>
        <p:nvSpPr>
          <p:cNvPr id="7" name="Rectangle 6"/>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3000"/>
                                        <p:tgtEl>
                                          <p:spTgt spid="6"/>
                                        </p:tgtEl>
                                      </p:cBhvr>
                                    </p:animEffect>
                                  </p:childTnLst>
                                </p:cTn>
                              </p:par>
                            </p:childTnLst>
                          </p:cTn>
                        </p:par>
                        <p:par>
                          <p:cTn id="12" fill="hold">
                            <p:stCondLst>
                              <p:cond delay="6000"/>
                            </p:stCondLst>
                            <p:childTnLst>
                              <p:par>
                                <p:cTn id="13" presetID="10"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4876800"/>
            <a:ext cx="5943600" cy="1016000"/>
          </a:xfrm>
          <a:prstGeom prst="rect">
            <a:avLst/>
          </a:prstGeom>
          <a:noFill/>
        </p:spPr>
        <p:txBody>
          <a:bodyPr>
            <a:spAutoFit/>
          </a:bodyPr>
          <a:lstStyle/>
          <a:p>
            <a:pPr algn="just">
              <a:defRPr/>
            </a:pPr>
            <a:r>
              <a:rPr lang="en-US" sz="2000" dirty="0">
                <a:latin typeface="+mj-lt"/>
              </a:rPr>
              <a:t>Ca, Mg, and S are referred to as secondary nutrients and are also found in fertilizers and soil amendments.</a:t>
            </a:r>
          </a:p>
        </p:txBody>
      </p:sp>
      <p:sp>
        <p:nvSpPr>
          <p:cNvPr id="3" name="TextBox 2"/>
          <p:cNvSpPr txBox="1"/>
          <p:nvPr/>
        </p:nvSpPr>
        <p:spPr>
          <a:xfrm>
            <a:off x="2362200" y="914400"/>
            <a:ext cx="3810000" cy="461963"/>
          </a:xfrm>
          <a:prstGeom prst="rect">
            <a:avLst/>
          </a:prstGeom>
          <a:noFill/>
        </p:spPr>
        <p:txBody>
          <a:bodyPr>
            <a:spAutoFit/>
          </a:bodyPr>
          <a:lstStyle/>
          <a:p>
            <a:pPr algn="ctr">
              <a:defRPr/>
            </a:pPr>
            <a:r>
              <a:rPr lang="en-US" b="1" dirty="0">
                <a:solidFill>
                  <a:srgbClr val="00B0F0"/>
                </a:solidFill>
                <a:latin typeface="+mn-lt"/>
              </a:rPr>
              <a:t>Macronutrients</a:t>
            </a:r>
          </a:p>
        </p:txBody>
      </p:sp>
      <p:sp>
        <p:nvSpPr>
          <p:cNvPr id="6" name="TextBox 5"/>
          <p:cNvSpPr txBox="1"/>
          <p:nvPr/>
        </p:nvSpPr>
        <p:spPr>
          <a:xfrm>
            <a:off x="533400" y="1981200"/>
            <a:ext cx="7239000" cy="708025"/>
          </a:xfrm>
          <a:prstGeom prst="rect">
            <a:avLst/>
          </a:prstGeom>
          <a:noFill/>
        </p:spPr>
        <p:txBody>
          <a:bodyPr>
            <a:spAutoFit/>
          </a:bodyPr>
          <a:lstStyle/>
          <a:p>
            <a:pPr algn="just">
              <a:defRPr/>
            </a:pPr>
            <a:r>
              <a:rPr lang="en-US" sz="2000" dirty="0">
                <a:latin typeface="+mj-lt"/>
              </a:rPr>
              <a:t>Macronutrients are nitrogen (N), phosphorus (P), potassium (K), calcium (Ca), magnesium (Mg), and </a:t>
            </a:r>
            <a:r>
              <a:rPr lang="en-US" sz="2000" dirty="0" err="1">
                <a:latin typeface="+mj-lt"/>
              </a:rPr>
              <a:t>sulphur</a:t>
            </a:r>
            <a:r>
              <a:rPr lang="en-US" sz="2000" dirty="0">
                <a:latin typeface="+mj-lt"/>
              </a:rPr>
              <a:t> (S). </a:t>
            </a:r>
          </a:p>
        </p:txBody>
      </p:sp>
      <p:sp>
        <p:nvSpPr>
          <p:cNvPr id="8" name="TextBox 7"/>
          <p:cNvSpPr txBox="1"/>
          <p:nvPr/>
        </p:nvSpPr>
        <p:spPr>
          <a:xfrm>
            <a:off x="2209800" y="3657600"/>
            <a:ext cx="6705600" cy="1016000"/>
          </a:xfrm>
          <a:prstGeom prst="rect">
            <a:avLst/>
          </a:prstGeom>
          <a:noFill/>
        </p:spPr>
        <p:txBody>
          <a:bodyPr>
            <a:spAutoFit/>
          </a:bodyPr>
          <a:lstStyle/>
          <a:p>
            <a:pPr algn="just">
              <a:defRPr/>
            </a:pPr>
            <a:r>
              <a:rPr lang="en-US" sz="2000" dirty="0">
                <a:latin typeface="+mj-lt"/>
              </a:rPr>
              <a:t>N, P, and K are often referred to as primary nutrients and are the most common elements found in commercial fertilizers. </a:t>
            </a:r>
          </a:p>
        </p:txBody>
      </p:sp>
      <p:sp>
        <p:nvSpPr>
          <p:cNvPr id="9" name="Rectangle 8"/>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3000"/>
                                        <p:tgtEl>
                                          <p:spTgt spid="6"/>
                                        </p:tgtEl>
                                      </p:cBhvr>
                                    </p:animEffect>
                                  </p:childTnLst>
                                </p:cTn>
                              </p:par>
                            </p:childTnLst>
                          </p:cTn>
                        </p:par>
                        <p:par>
                          <p:cTn id="12" fill="hold">
                            <p:stCondLst>
                              <p:cond delay="6000"/>
                            </p:stCondLst>
                            <p:childTnLst>
                              <p:par>
                                <p:cTn id="13" presetID="10"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3000"/>
                                        <p:tgtEl>
                                          <p:spTgt spid="8"/>
                                        </p:tgtEl>
                                      </p:cBhvr>
                                    </p:animEffect>
                                  </p:childTnLst>
                                </p:cTn>
                              </p:par>
                            </p:childTnLst>
                          </p:cTn>
                        </p:par>
                        <p:par>
                          <p:cTn id="16" fill="hold">
                            <p:stCondLst>
                              <p:cond delay="9000"/>
                            </p:stCondLst>
                            <p:childTnLst>
                              <p:par>
                                <p:cTn id="17" presetID="10"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914400"/>
            <a:ext cx="2743200" cy="461963"/>
          </a:xfrm>
          <a:prstGeom prst="rect">
            <a:avLst/>
          </a:prstGeom>
          <a:noFill/>
        </p:spPr>
        <p:txBody>
          <a:bodyPr>
            <a:spAutoFit/>
          </a:bodyPr>
          <a:lstStyle/>
          <a:p>
            <a:pPr algn="ctr">
              <a:defRPr/>
            </a:pPr>
            <a:r>
              <a:rPr lang="en-US" b="1" dirty="0">
                <a:solidFill>
                  <a:srgbClr val="00B0F0"/>
                </a:solidFill>
                <a:latin typeface="+mn-lt"/>
              </a:rPr>
              <a:t>Micronutrients</a:t>
            </a:r>
          </a:p>
        </p:txBody>
      </p:sp>
      <p:sp>
        <p:nvSpPr>
          <p:cNvPr id="4" name="TextBox 3"/>
          <p:cNvSpPr txBox="1"/>
          <p:nvPr/>
        </p:nvSpPr>
        <p:spPr>
          <a:xfrm>
            <a:off x="762000" y="3505200"/>
            <a:ext cx="7848600" cy="2862322"/>
          </a:xfrm>
          <a:prstGeom prst="rect">
            <a:avLst/>
          </a:prstGeom>
          <a:solidFill>
            <a:srgbClr val="006600"/>
          </a:solidFill>
        </p:spPr>
        <p:txBody>
          <a:bodyPr>
            <a:spAutoFit/>
          </a:bodyPr>
          <a:lstStyle/>
          <a:p>
            <a:pPr algn="just">
              <a:defRPr/>
            </a:pPr>
            <a:r>
              <a:rPr lang="en-US" sz="2000" i="1" dirty="0">
                <a:latin typeface="+mj-lt"/>
              </a:rPr>
              <a:t>Note: Cobalt (Co), sodium (Na), vanadium (V) and silicon (Si) are sometimes called as beneficial plant nutrients. They are not required by all plants but appear to benefit certain plants. Cobalt is required for nitrogen fixation in legumes. Silicon is found in plant cell walls and appears to produce tougher cells. This increases the resistance of these plants to piercing and sucking insects and decreases the spread of fungal diseases.</a:t>
            </a:r>
          </a:p>
        </p:txBody>
      </p:sp>
      <p:sp>
        <p:nvSpPr>
          <p:cNvPr id="6" name="TextBox 5"/>
          <p:cNvSpPr txBox="1"/>
          <p:nvPr/>
        </p:nvSpPr>
        <p:spPr>
          <a:xfrm>
            <a:off x="685800" y="1905000"/>
            <a:ext cx="5943600" cy="1016000"/>
          </a:xfrm>
          <a:prstGeom prst="rect">
            <a:avLst/>
          </a:prstGeom>
          <a:noFill/>
        </p:spPr>
        <p:txBody>
          <a:bodyPr>
            <a:spAutoFit/>
          </a:bodyPr>
          <a:lstStyle/>
          <a:p>
            <a:pPr algn="just">
              <a:defRPr/>
            </a:pPr>
            <a:r>
              <a:rPr lang="en-US" sz="2000" dirty="0">
                <a:latin typeface="+mj-lt"/>
              </a:rPr>
              <a:t>Micronutrients include iron (Fe), manganese (</a:t>
            </a:r>
            <a:r>
              <a:rPr lang="en-US" sz="2000" dirty="0" err="1">
                <a:latin typeface="+mj-lt"/>
              </a:rPr>
              <a:t>Mn</a:t>
            </a:r>
            <a:r>
              <a:rPr lang="en-US" sz="2000" dirty="0">
                <a:latin typeface="+mj-lt"/>
              </a:rPr>
              <a:t>), zinc (Zn), boron (B), copper (Cu), chloride (</a:t>
            </a:r>
            <a:r>
              <a:rPr lang="en-US" sz="2000" dirty="0" err="1">
                <a:latin typeface="+mj-lt"/>
              </a:rPr>
              <a:t>Cl</a:t>
            </a:r>
            <a:r>
              <a:rPr lang="en-US" sz="2000" dirty="0">
                <a:latin typeface="+mj-lt"/>
              </a:rPr>
              <a:t>), molybdenum (Mo), and nickel (Ni). </a:t>
            </a:r>
          </a:p>
        </p:txBody>
      </p:sp>
      <p:sp>
        <p:nvSpPr>
          <p:cNvPr id="7" name="Rectangle 6"/>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3000"/>
                                        <p:tgtEl>
                                          <p:spTgt spid="6"/>
                                        </p:tgtEl>
                                      </p:cBhvr>
                                    </p:animEffect>
                                  </p:childTnLst>
                                </p:cTn>
                              </p:par>
                            </p:childTnLst>
                          </p:cTn>
                        </p:par>
                        <p:par>
                          <p:cTn id="12" fill="hold">
                            <p:stCondLst>
                              <p:cond delay="6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09600" y="1752600"/>
          <a:ext cx="7391400" cy="3657599"/>
        </p:xfrm>
        <a:graphic>
          <a:graphicData uri="http://schemas.openxmlformats.org/drawingml/2006/table">
            <a:tbl>
              <a:tblPr/>
              <a:tblGrid>
                <a:gridCol w="2572601">
                  <a:extLst>
                    <a:ext uri="{9D8B030D-6E8A-4147-A177-3AD203B41FA5}">
                      <a16:colId xmlns:a16="http://schemas.microsoft.com/office/drawing/2014/main" val="20000"/>
                    </a:ext>
                  </a:extLst>
                </a:gridCol>
                <a:gridCol w="1606910">
                  <a:extLst>
                    <a:ext uri="{9D8B030D-6E8A-4147-A177-3AD203B41FA5}">
                      <a16:colId xmlns:a16="http://schemas.microsoft.com/office/drawing/2014/main" val="20001"/>
                    </a:ext>
                  </a:extLst>
                </a:gridCol>
                <a:gridCol w="1606910">
                  <a:extLst>
                    <a:ext uri="{9D8B030D-6E8A-4147-A177-3AD203B41FA5}">
                      <a16:colId xmlns:a16="http://schemas.microsoft.com/office/drawing/2014/main" val="20002"/>
                    </a:ext>
                  </a:extLst>
                </a:gridCol>
                <a:gridCol w="1604979">
                  <a:extLst>
                    <a:ext uri="{9D8B030D-6E8A-4147-A177-3AD203B41FA5}">
                      <a16:colId xmlns:a16="http://schemas.microsoft.com/office/drawing/2014/main" val="20003"/>
                    </a:ext>
                  </a:extLst>
                </a:gridCol>
              </a:tblGrid>
              <a:tr h="914399">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1" i="0" u="none" strike="noStrike" cap="none" normalizeH="0" baseline="0" dirty="0" smtClean="0">
                          <a:ln>
                            <a:noFill/>
                          </a:ln>
                          <a:solidFill>
                            <a:srgbClr val="002060"/>
                          </a:solidFill>
                          <a:effectLst/>
                          <a:latin typeface="Arial" pitchFamily="34" charset="0"/>
                        </a:rPr>
                        <a:t>Element</a:t>
                      </a:r>
                      <a:endParaRPr kumimoji="0" lang="en-US" sz="2000" b="1"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1" i="0" u="none" strike="noStrike" cap="none" normalizeH="0" baseline="0" dirty="0" smtClean="0">
                          <a:ln>
                            <a:noFill/>
                          </a:ln>
                          <a:solidFill>
                            <a:srgbClr val="002060"/>
                          </a:solidFill>
                          <a:effectLst/>
                          <a:latin typeface="Arial" pitchFamily="34" charset="0"/>
                        </a:rPr>
                        <a:t>Symbol</a:t>
                      </a:r>
                      <a:endParaRPr kumimoji="0" lang="en-US" sz="2000" b="1"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1" i="0" u="none" strike="noStrike" cap="none" normalizeH="0" baseline="0" smtClean="0">
                          <a:ln>
                            <a:noFill/>
                          </a:ln>
                          <a:solidFill>
                            <a:srgbClr val="002060"/>
                          </a:solidFill>
                          <a:effectLst/>
                          <a:latin typeface="Arial" pitchFamily="34" charset="0"/>
                        </a:rPr>
                        <a:t>mg/kg</a:t>
                      </a:r>
                      <a:endParaRPr kumimoji="0" lang="en-US" sz="2000" b="1" i="0" u="none" strike="noStrike" cap="none" normalizeH="0" baseline="0" smtClean="0">
                        <a:ln>
                          <a:noFill/>
                        </a:ln>
                        <a:solidFill>
                          <a:srgbClr val="00206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1" i="0" u="none" strike="noStrike" cap="none" normalizeH="0" baseline="0" dirty="0" smtClean="0">
                          <a:ln>
                            <a:noFill/>
                          </a:ln>
                          <a:solidFill>
                            <a:srgbClr val="002060"/>
                          </a:solidFill>
                          <a:effectLst/>
                          <a:latin typeface="Arial" pitchFamily="34" charset="0"/>
                        </a:rPr>
                        <a:t>percent</a:t>
                      </a:r>
                      <a:endParaRPr kumimoji="0" lang="en-US" sz="2000" b="1"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extLst>
                  <a:ext uri="{0D108BD9-81ED-4DB2-BD59-A6C34878D82A}">
                    <a16:rowId xmlns:a16="http://schemas.microsoft.com/office/drawing/2014/main" val="10000"/>
                  </a:ext>
                </a:extLst>
              </a:tr>
              <a:tr h="309563">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Nitrogen</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N</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tab pos="2865438" algn="ctr"/>
                          <a:tab pos="5730875" algn="r"/>
                        </a:tabLst>
                      </a:pPr>
                      <a:r>
                        <a:rPr kumimoji="0" lang="en-US" sz="2000" b="0" i="0" u="none" strike="noStrike" cap="none" normalizeH="0" baseline="0" smtClean="0">
                          <a:ln>
                            <a:noFill/>
                          </a:ln>
                          <a:solidFill>
                            <a:srgbClr val="000000"/>
                          </a:solidFill>
                          <a:effectLst/>
                          <a:latin typeface="Arial" pitchFamily="34" charset="0"/>
                        </a:rPr>
                        <a:t>15,000</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1.5</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1"/>
                  </a:ext>
                </a:extLst>
              </a:tr>
              <a:tr h="309563">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Potassium</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K</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10,000</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1.0</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2"/>
                  </a:ext>
                </a:extLst>
              </a:tr>
              <a:tr h="309563">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Calcium</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Ca</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5,000</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0.5</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3"/>
                  </a:ext>
                </a:extLst>
              </a:tr>
              <a:tr h="309563">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Magnesium</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Mg</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2,000</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0.2</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4"/>
                  </a:ext>
                </a:extLst>
              </a:tr>
              <a:tr h="309563">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Phosphorus</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P</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2,000</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0.2</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5"/>
                  </a:ext>
                </a:extLst>
              </a:tr>
              <a:tr h="309563">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Sulphur</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S</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smtClean="0">
                          <a:ln>
                            <a:noFill/>
                          </a:ln>
                          <a:solidFill>
                            <a:srgbClr val="000000"/>
                          </a:solidFill>
                          <a:effectLst/>
                          <a:latin typeface="Arial" pitchFamily="34" charset="0"/>
                        </a:rPr>
                        <a:t>1,000</a:t>
                      </a:r>
                      <a:endParaRPr kumimoji="0" lang="en-US" sz="20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tc>
                  <a:txBody>
                    <a:bodyPr/>
                    <a:lstStyle/>
                    <a:p>
                      <a:pPr marL="0" marR="0" lvl="0" indent="0" algn="l" defTabSz="914400" rtl="0" eaLnBrk="1" fontAlgn="base" latinLnBrk="0" hangingPunct="1">
                        <a:lnSpc>
                          <a:spcPct val="150000"/>
                        </a:lnSpc>
                        <a:spcBef>
                          <a:spcPct val="0"/>
                        </a:spcBef>
                        <a:spcAft>
                          <a:spcPts val="600"/>
                        </a:spcAft>
                        <a:buClrTx/>
                        <a:buSzTx/>
                        <a:buFontTx/>
                        <a:buNone/>
                        <a:tabLst/>
                      </a:pPr>
                      <a:r>
                        <a:rPr kumimoji="0" lang="en-US" sz="2000" b="0" i="0" u="none" strike="noStrike" cap="none" normalizeH="0" baseline="0" dirty="0" smtClean="0">
                          <a:ln>
                            <a:noFill/>
                          </a:ln>
                          <a:solidFill>
                            <a:srgbClr val="000000"/>
                          </a:solidFill>
                          <a:effectLst/>
                          <a:latin typeface="Arial" pitchFamily="34" charset="0"/>
                        </a:rPr>
                        <a:t>0.1</a:t>
                      </a:r>
                      <a:endParaRPr kumimoji="0" lang="en-US" sz="20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17859" marR="17859"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EFF1"/>
                    </a:solidFill>
                  </a:tcPr>
                </a:tc>
                <a:extLst>
                  <a:ext uri="{0D108BD9-81ED-4DB2-BD59-A6C34878D82A}">
                    <a16:rowId xmlns:a16="http://schemas.microsoft.com/office/drawing/2014/main" val="10006"/>
                  </a:ext>
                </a:extLst>
              </a:tr>
            </a:tbl>
          </a:graphicData>
        </a:graphic>
      </p:graphicFrame>
      <p:sp>
        <p:nvSpPr>
          <p:cNvPr id="23605" name="Rectangle 3"/>
          <p:cNvSpPr>
            <a:spLocks noChangeArrowheads="1"/>
          </p:cNvSpPr>
          <p:nvPr/>
        </p:nvSpPr>
        <p:spPr bwMode="auto">
          <a:xfrm>
            <a:off x="0" y="914400"/>
            <a:ext cx="9144000" cy="446088"/>
          </a:xfrm>
          <a:prstGeom prst="rect">
            <a:avLst/>
          </a:prstGeom>
          <a:noFill/>
          <a:ln w="9525">
            <a:noFill/>
            <a:miter lim="800000"/>
            <a:headEnd/>
            <a:tailEnd/>
          </a:ln>
        </p:spPr>
        <p:txBody>
          <a:bodyPr>
            <a:spAutoFit/>
          </a:bodyPr>
          <a:lstStyle/>
          <a:p>
            <a:r>
              <a:rPr lang="en-US" sz="2300" b="1">
                <a:solidFill>
                  <a:srgbClr val="00B0F0"/>
                </a:solidFill>
              </a:rPr>
              <a:t>Typical concentrations of nutrient elements sufficient for plant growth</a:t>
            </a:r>
          </a:p>
        </p:txBody>
      </p:sp>
      <p:sp>
        <p:nvSpPr>
          <p:cNvPr id="5" name="Rectangle 4"/>
          <p:cNvSpPr/>
          <p:nvPr/>
        </p:nvSpPr>
        <p:spPr>
          <a:xfrm>
            <a:off x="2438400" y="228600"/>
            <a:ext cx="4002088" cy="523875"/>
          </a:xfrm>
          <a:prstGeom prst="rect">
            <a:avLst/>
          </a:prstGeom>
        </p:spPr>
        <p:txBody>
          <a:bodyPr wrap="none">
            <a:spAutoFit/>
          </a:bodyPr>
          <a:lstStyle/>
          <a:p>
            <a:pPr algn="ctr">
              <a:defRPr/>
            </a:pPr>
            <a:r>
              <a:rPr lang="en-US" sz="2800" dirty="0">
                <a:solidFill>
                  <a:srgbClr val="FFFF66"/>
                </a:solidFill>
                <a:latin typeface="+mn-lt"/>
              </a:rPr>
              <a:t>Essential plant nutrients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605"/>
                                        </p:tgtEl>
                                        <p:attrNameLst>
                                          <p:attrName>style.visibility</p:attrName>
                                        </p:attrNameLst>
                                      </p:cBhvr>
                                      <p:to>
                                        <p:strVal val="visible"/>
                                      </p:to>
                                    </p:set>
                                    <p:animEffect transition="in" filter="fade">
                                      <p:cBhvr>
                                        <p:cTn id="7" dur="3000"/>
                                        <p:tgtEl>
                                          <p:spTgt spid="23605"/>
                                        </p:tgtEl>
                                      </p:cBhvr>
                                    </p:animEffect>
                                  </p:childTnLst>
                                </p:cTn>
                              </p:par>
                            </p:childTnLst>
                          </p:cTn>
                        </p:par>
                        <p:par>
                          <p:cTn id="8" fill="hold">
                            <p:stCondLst>
                              <p:cond delay="30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05"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AG_VCONFIG" val="PD94bWwgdmVyc2lvbj0iMS4wIiBlbmNvZGluZz0iVVRGLTgiPz4NPGNvbmZpZ3VyYXRpb24+DQk8YnJhbmRpbmc+DQkJPHVpZm9udCBuYW1lPSJGT05UX05PVEVTX1RFWFQiIHZhbHVlPSJWZXJkYW5hLDksZmFsc2UsZmFsc2UsZmFsc2UiLz4NCTwvYnJhbmRpbmc+DQk8Y29sb3JzPg0JCTx1aWNvbG9yIG5hbWU9InByaW1hcnkiIHZhbHVlPSIweDZGODQ4OCIvPg0JCTx1aWNvbG9yIG5hbWU9Imdsb3ciIHZhbHVlPSIweDM1RDMzNCIvPg0JCTx1aWNvbG9yIG5hbWU9InRleHQiIHZhbHVlPSIweEZGRkZGRiIvPg0JCTx1aWNvbG9yIG5hbWU9ImxpZ2h0IiB2YWx1ZT0iMHg0RTVENjAiLz4NCQk8dWljb2xvciBuYW1lPSJzaGFkb3ciIHZhbHVlPSIweDAwMDAwMCIvPg0gIDx1aWNvbG9yIG5hbWU9ImJhY2tncm91bmQiIHZhbHVlPSIweDcyNzk3MSIvPg0JPC9jb2xvcnM+DTxsYXlvdXQ+DTx1aXNob3cgbmFtZT0icHJlc2VudGF0aW9udGl0bGUiIHZhbHVlPSJ0cnVlIi8+CQkNICA8dWlzaG93IG5hbWU9InByZXNlbnRlcnBob3RvIiB2YWx1ZT0idHJ1ZSIvPg0gIDx1aXNob3cgbmFtZT0icHJlc2VudGVybmFtZSIgdmFsdWU9InRydWUiLz4JCQkNICA8dWlzaG93IG5hbWU9InByZXNlbnRlcnRpdGxlIiB2YWx1ZT0idHJ1ZSIvPgkJCQ0gIDx1aXNob3cgbmFtZT0icHJlc2VudGVyZW1haWwiIHZhbHVlPSJ0cnVlIi8+CQkJDSAgPHVpc2hvdyBuYW1lPSJwcmVzZW50ZXJiaW8iIHZhbHVlPSJ0cnVlIi8+CQkJDSAgPHVpc2hvdyBuYW1lPSJjb21wYW55bG9nbyIgdmFsdWU9InRydWUiLz4JCQkJDSAgPHVpc2hvdyBuYW1lPSJzaWRlYmFyIiB2YWx1ZT0idHJ1ZSIvPgkJCQkJDSAgPHVpc2hvdyBuYW1lPSJvdXRsaW5lIiB2YWx1ZT0idHJ1ZSIvPg0gIDx1aXNob3cgbmFtZT0idGh1bWJuYWlsIiB2YWx1ZT0idHJ1ZSIvPg0gIDx1aXNob3cgbmFtZT0ibm90ZXMiIHZhbHVlPSJ0cnVlIi8+DSAgPHVpc2hvdyBuYW1lPSJzZWFyY2giIHZhbHVlPSJ0cnVlIi8+DSAgPHVpc2hvdyBuYW1lPSJxdWl6IiB2YWx1ZT0idHJ1ZSIvPg0gIDx1aXNob3cgbmFtZT0iYXR0YWNobWVudHMiIHZhbHVlPSJ0cnVlIi8+CQkJCQ0gIDx1aXNob3cgbmFtZT0idXRpbHMiIHZhbHVlPSJ0cnVlIi8+CQkJCQkNICA8dWlzaG93IG5hbWU9InZvbHVtZSIgdmFsdWU9InRydWUiLz4JCQkJCQ0gIDx1aXNob3cgbmFtZT0icGxheWJhciIgdmFsdWU9InRydWUiLz4JCQkJCQ0gIDx1aXNob3cgbmFtZT0idGFsa2luZ2hlYWQiIHZhbHVlPSJ0cnVlIi8+CQkJCQkNICA8dWlzaG93IG5hbWU9InNpZGViYXJvbnJpZ2h0IiB2YWx1ZT0idHJ1ZSIvPgkJCQ0gIDx1aXNob3cgbmFtZT0idmlld2NoYW5nZSIgdmFsdWU9InRydWUiLz4JCQkJDSAgPHVpc2hvdyBuYW1lPSJhbHdheXNTY3J1bmNoIiB2YWx1ZT0iZmFsc2UiLz4JCQkJDSAgPHVpc2hvdyBuYW1lPSJpbml0aWFsZGlzcGxheW1vZGVpc25vcm1hbCIgdmFsdWU9InRydWUiLz4JDSAgPHVpcmVwbGFjZSBuYW1lPSJsb2dvIiB2YWx1ZT0iIi8+DSAgPHVpcmVwbGFjZSBuYW1lPSJiZ2ltYWdlIiB2YWx1ZT0iIi8+DSAgPHVpcmVwbGFjZSBuYW1lPSJpbml0aWFsdGFiIiB2YWx1ZT0ib3V0bGluZSIvPg08L2xheW91dD4NDTwvY29uZmlndXJhdGlvbj4NDQ=="/>
  <p:tag name="MMPROD_UIDATA" val="&lt;database version=&quot;7.0&quot;&gt;&lt;object type=&quot;1&quot; unique_id=&quot;10001&quot;&gt;&lt;property id=&quot;20141&quot; value=&quot;1-Primary nutrients&quot;/&gt;&lt;property id=&quot;20144&quot; value=&quot;1&quot;/&gt;&lt;property id=&quot;20146&quot; value=&quot;0&quot;/&gt;&lt;property id=&quot;20147&quot; value=&quot;0&quot;/&gt;&lt;property id=&quot;20148&quot; value=&quot;5&quot;/&gt;&lt;property id=&quot;20184&quot; value=&quot;7&quot;/&gt;&lt;property id=&quot;20193&quot; value=&quot;-1&quot;/&gt;&lt;object type=&quot;8&quot; unique_id=&quot;10002&quot;&gt;&lt;/object&gt;&lt;object type=&quot;2&quot; unique_id=&quot;10003&quot;&gt;&lt;object type=&quot;3&quot; unique_id=&quot;10004&quot;&gt;&lt;property id=&quot;20148&quot; value=&quot;5&quot;/&gt;&lt;property id=&quot;20300&quot; value=&quot;Slide 1&quot;/&gt;&lt;property id=&quot;20303&quot; value=&quot;-1&quot;/&gt;&lt;property id=&quot;20307&quot; value=&quot;259&quot;/&gt;&lt;/object&gt;&lt;object type=&quot;3&quot; unique_id=&quot;10005&quot;&gt;&lt;property id=&quot;20148&quot; value=&quot;5&quot;/&gt;&lt;property id=&quot;20300&quot; value=&quot;Slide 2&quot;/&gt;&lt;property id=&quot;20303&quot; value=&quot;-1&quot;/&gt;&lt;property id=&quot;20307&quot; value=&quot;308&quot;/&gt;&lt;/object&gt;&lt;object type=&quot;3&quot; unique_id=&quot;10006&quot;&gt;&lt;property id=&quot;20148&quot; value=&quot;5&quot;/&gt;&lt;property id=&quot;20300&quot; value=&quot;Slide 3&quot;/&gt;&lt;property id=&quot;20303&quot; value=&quot;-1&quot;/&gt;&lt;property id=&quot;20307&quot; value=&quot;309&quot;/&gt;&lt;/object&gt;&lt;object type=&quot;3&quot; unique_id=&quot;10007&quot;&gt;&lt;property id=&quot;20148&quot; value=&quot;5&quot;/&gt;&lt;property id=&quot;20300&quot; value=&quot;Slide 4&quot;/&gt;&lt;property id=&quot;20303&quot; value=&quot;-1&quot;/&gt;&lt;property id=&quot;20307&quot; value=&quot;307&quot;/&gt;&lt;/object&gt;&lt;object type=&quot;3&quot; unique_id=&quot;10008&quot;&gt;&lt;property id=&quot;20148&quot; value=&quot;5&quot;/&gt;&lt;property id=&quot;20300&quot; value=&quot;Slide 5&quot;/&gt;&lt;property id=&quot;20303&quot; value=&quot;-1&quot;/&gt;&lt;property id=&quot;20307&quot; value=&quot;279&quot;/&gt;&lt;/object&gt;&lt;object type=&quot;3&quot; unique_id=&quot;10009&quot;&gt;&lt;property id=&quot;20148&quot; value=&quot;5&quot;/&gt;&lt;property id=&quot;20300&quot; value=&quot;Slide 6&quot;/&gt;&lt;property id=&quot;20303&quot; value=&quot;-1&quot;/&gt;&lt;property id=&quot;20307&quot; value=&quot;260&quot;/&gt;&lt;/object&gt;&lt;object type=&quot;3&quot; unique_id=&quot;10010&quot;&gt;&lt;property id=&quot;20148&quot; value=&quot;5&quot;/&gt;&lt;property id=&quot;20300&quot; value=&quot;Slide 7&quot;/&gt;&lt;property id=&quot;20303&quot; value=&quot;-1&quot;/&gt;&lt;property id=&quot;20307&quot; value=&quot;262&quot;/&gt;&lt;/object&gt;&lt;object type=&quot;3&quot; unique_id=&quot;10011&quot;&gt;&lt;property id=&quot;20148&quot; value=&quot;5&quot;/&gt;&lt;property id=&quot;20300&quot; value=&quot;Slide 8&quot;/&gt;&lt;property id=&quot;20303&quot; value=&quot;-1&quot;/&gt;&lt;property id=&quot;20307&quot; value=&quot;313&quot;/&gt;&lt;/object&gt;&lt;object type=&quot;3&quot; unique_id=&quot;10012&quot;&gt;&lt;property id=&quot;20148&quot; value=&quot;5&quot;/&gt;&lt;property id=&quot;20300&quot; value=&quot;Slide 9&quot;/&gt;&lt;property id=&quot;20303&quot; value=&quot;-1&quot;/&gt;&lt;property id=&quot;20307&quot; value=&quot;310&quot;/&gt;&lt;/object&gt;&lt;object type=&quot;3&quot; unique_id=&quot;10013&quot;&gt;&lt;property id=&quot;20148&quot; value=&quot;5&quot;/&gt;&lt;property id=&quot;20300&quot; value=&quot;Slide 10&quot;/&gt;&lt;property id=&quot;20303&quot; value=&quot;-1&quot;/&gt;&lt;property id=&quot;20307&quot; value=&quot;314&quot;/&gt;&lt;/object&gt;&lt;object type=&quot;3&quot; unique_id=&quot;10014&quot;&gt;&lt;property id=&quot;20148&quot; value=&quot;5&quot;/&gt;&lt;property id=&quot;20300&quot; value=&quot;Slide 11&quot;/&gt;&lt;property id=&quot;20303&quot; value=&quot;-1&quot;/&gt;&lt;property id=&quot;20307&quot; value=&quot;311&quot;/&gt;&lt;/object&gt;&lt;object type=&quot;3&quot; unique_id=&quot;10015&quot;&gt;&lt;property id=&quot;20148&quot; value=&quot;5&quot;/&gt;&lt;property id=&quot;20300&quot; value=&quot;Slide 12&quot;/&gt;&lt;property id=&quot;20303&quot; value=&quot;-1&quot;/&gt;&lt;property id=&quot;20307&quot; value=&quot;315&quot;/&gt;&lt;/object&gt;&lt;object type=&quot;3&quot; unique_id=&quot;10016&quot;&gt;&lt;property id=&quot;20148&quot; value=&quot;5&quot;/&gt;&lt;property id=&quot;20300&quot; value=&quot;Slide 13&quot;/&gt;&lt;property id=&quot;20303&quot; value=&quot;-1&quot;/&gt;&lt;property id=&quot;20307&quot; value=&quot;312&quot;/&gt;&lt;/object&gt;&lt;object type=&quot;3&quot; unique_id=&quot;10017&quot;&gt;&lt;property id=&quot;20148&quot; value=&quot;5&quot;/&gt;&lt;property id=&quot;20300&quot; value=&quot;Slide 14&quot;/&gt;&lt;property id=&quot;20303&quot; value=&quot;-1&quot;/&gt;&lt;property id=&quot;20307&quot; value=&quot;316&quot;/&gt;&lt;/object&gt;&lt;object type=&quot;3&quot; unique_id=&quot;10018&quot;&gt;&lt;property id=&quot;20148&quot; value=&quot;5&quot;/&gt;&lt;property id=&quot;20300&quot; value=&quot;Slide 15&quot;/&gt;&lt;property id=&quot;20303&quot; value=&quot;-1&quot;/&gt;&lt;property id=&quot;20307&quot; value=&quot;317&quot;/&gt;&lt;/object&gt;&lt;object type=&quot;3&quot; unique_id=&quot;10036&quot;&gt;&lt;property id=&quot;20148&quot; value=&quot;5&quot;/&gt;&lt;property id=&quot;20300&quot; value=&quot;Slide 17&quot;/&gt;&lt;property id=&quot;20303&quot; value=&quot;-1&quot;/&gt;&lt;property id=&quot;20307&quot; value=&quot;318&quot;/&gt;&lt;/object&gt;&lt;object type=&quot;3&quot; unique_id=&quot;10196&quot;&gt;&lt;property id=&quot;20148&quot; value=&quot;5&quot;/&gt;&lt;property id=&quot;20300&quot; value=&quot;Slide 16&quot;/&gt;&lt;property id=&quot;20307&quot; value=&quot;320&quot;/&gt;&lt;/object&gt;&lt;/object&gt;&lt;object type=&quot;4&quot; unique_id=&quot;10037&quot;&gt;&lt;/object&gt;&lt;object type=&quot;10&quot; unique_id=&quot;10057&quot;&gt;&lt;object type=&quot;11&quot; unique_id=&quot;10058&quot;&gt;&lt;property id=&quot;20180&quot; value=&quot;1&quot;/&gt;&lt;property id=&quot;20181&quot; value=&quot;1&quot;/&gt;&lt;property id=&quot;20182&quot; value=&quot;0&quot;/&gt;&lt;property id=&quot;20183&quot; value=&quot;1&quot;/&gt;&lt;/object&gt;&lt;object type=&quot;12&quot; unique_id=&quot;10059&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929</TotalTime>
  <Words>1093</Words>
  <Application>Microsoft Office PowerPoint</Application>
  <PresentationFormat>On-screen Show (4:3)</PresentationFormat>
  <Paragraphs>165</Paragraphs>
  <Slides>15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Arial</vt:lpstr>
      <vt:lpstr>Arial Black</vt:lpstr>
      <vt:lpstr>Calibri</vt:lpstr>
      <vt:lpstr>Consolas</vt:lpstr>
      <vt:lpstr>Corbel</vt:lpstr>
      <vt:lpstr>Times New Roman</vt:lpstr>
      <vt:lpstr>Wingdings</vt:lpstr>
      <vt:lpstr>Wingdings 2</vt:lpstr>
      <vt:lpstr>Wingdings 3</vt:lpstr>
      <vt:lpstr>Metro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agro</dc:creator>
  <cp:lastModifiedBy>Windows User</cp:lastModifiedBy>
  <cp:revision>205</cp:revision>
  <cp:lastPrinted>2003-11-01T07:23:25Z</cp:lastPrinted>
  <dcterms:created xsi:type="dcterms:W3CDTF">2003-08-17T06:42:52Z</dcterms:created>
  <dcterms:modified xsi:type="dcterms:W3CDTF">2020-02-04T17:46:22Z</dcterms:modified>
</cp:coreProperties>
</file>