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516" r:id="rId2"/>
    <p:sldId id="517" r:id="rId3"/>
    <p:sldId id="518" r:id="rId4"/>
    <p:sldId id="520" r:id="rId5"/>
    <p:sldId id="522" r:id="rId6"/>
    <p:sldId id="523" r:id="rId7"/>
    <p:sldId id="509" r:id="rId8"/>
    <p:sldId id="511" r:id="rId9"/>
    <p:sldId id="512" r:id="rId10"/>
    <p:sldId id="514" r:id="rId11"/>
    <p:sldId id="524" r:id="rId12"/>
    <p:sldId id="525" r:id="rId13"/>
    <p:sldId id="526" r:id="rId14"/>
    <p:sldId id="527" r:id="rId15"/>
    <p:sldId id="529" r:id="rId16"/>
    <p:sldId id="530" r:id="rId17"/>
    <p:sldId id="573" r:id="rId18"/>
    <p:sldId id="574" r:id="rId19"/>
    <p:sldId id="533" r:id="rId20"/>
    <p:sldId id="575" r:id="rId21"/>
    <p:sldId id="576" r:id="rId22"/>
    <p:sldId id="536" r:id="rId23"/>
    <p:sldId id="537" r:id="rId24"/>
    <p:sldId id="578" r:id="rId25"/>
    <p:sldId id="577" r:id="rId26"/>
    <p:sldId id="540" r:id="rId27"/>
    <p:sldId id="581" r:id="rId28"/>
    <p:sldId id="582" r:id="rId29"/>
    <p:sldId id="584" r:id="rId30"/>
    <p:sldId id="589" r:id="rId31"/>
    <p:sldId id="590" r:id="rId32"/>
    <p:sldId id="592" r:id="rId33"/>
    <p:sldId id="587" r:id="rId34"/>
    <p:sldId id="596" r:id="rId35"/>
    <p:sldId id="5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FF"/>
    <a:srgbClr val="FFFFFF"/>
    <a:srgbClr val="000099"/>
    <a:srgbClr val="FF3300"/>
    <a:srgbClr val="00FF00"/>
    <a:srgbClr val="FF33CC"/>
    <a:srgbClr val="0000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5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A84C4E-7BF7-44C2-BDE3-53A1C90A0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10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10000"/>
            <a:ext cx="8610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753475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A5268319-970D-4B79-8C6E-93F7F2DD9AD9}" type="slidenum">
              <a:rPr lang="en-US" sz="1400">
                <a:solidFill>
                  <a:srgbClr val="FFFF00"/>
                </a:solidFill>
              </a:rPr>
              <a:pPr/>
              <a:t>‹#›</a:t>
            </a:fld>
            <a:endParaRPr lang="en-US" sz="140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50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50000"/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356" name="Group 4"/>
          <p:cNvGrpSpPr>
            <a:grpSpLocks/>
          </p:cNvGrpSpPr>
          <p:nvPr/>
        </p:nvGrpSpPr>
        <p:grpSpPr bwMode="auto">
          <a:xfrm>
            <a:off x="1287463" y="1752600"/>
            <a:ext cx="5951537" cy="4657725"/>
            <a:chOff x="1698" y="2128"/>
            <a:chExt cx="3198" cy="1934"/>
          </a:xfrm>
        </p:grpSpPr>
        <p:sp>
          <p:nvSpPr>
            <p:cNvPr id="484357" name="Text Box 5"/>
            <p:cNvSpPr txBox="1">
              <a:spLocks noChangeArrowheads="1"/>
            </p:cNvSpPr>
            <p:nvPr/>
          </p:nvSpPr>
          <p:spPr bwMode="auto">
            <a:xfrm>
              <a:off x="1698" y="3922"/>
              <a:ext cx="99" cy="14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kumimoji="1" lang="en-US" sz="1600" b="1">
                <a:latin typeface="Arial" pitchFamily="34" charset="0"/>
                <a:sym typeface="Symbol" pitchFamily="18" charset="2"/>
              </a:endParaRPr>
            </a:p>
          </p:txBody>
        </p:sp>
        <p:pic>
          <p:nvPicPr>
            <p:cNvPr id="48435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2128"/>
              <a:ext cx="2736" cy="1904"/>
            </a:xfrm>
            <a:prstGeom prst="rect">
              <a:avLst/>
            </a:prstGeom>
            <a:noFill/>
          </p:spPr>
        </p:pic>
      </p:grpSp>
      <p:sp>
        <p:nvSpPr>
          <p:cNvPr id="48436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Chromosomal Basis of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2133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Parents</a:t>
            </a: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0" y="1676400"/>
            <a:ext cx="236220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Parental Gametes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2819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F</a:t>
            </a:r>
            <a:r>
              <a:rPr lang="en-US" sz="4000" baseline="-2500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 Offspring:</a:t>
            </a:r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4648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graphicFrame>
        <p:nvGraphicFramePr>
          <p:cNvPr id="369671" name="Group 7"/>
          <p:cNvGraphicFramePr>
            <a:graphicFrameLocks noGrp="1"/>
          </p:cNvGraphicFramePr>
          <p:nvPr>
            <p:ph idx="1"/>
          </p:nvPr>
        </p:nvGraphicFramePr>
        <p:xfrm>
          <a:off x="4495800" y="4495800"/>
          <a:ext cx="2819400" cy="21336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69682" name="Oval 18"/>
          <p:cNvSpPr>
            <a:spLocks noChangeArrowheads="1"/>
          </p:cNvSpPr>
          <p:nvPr/>
        </p:nvSpPr>
        <p:spPr bwMode="auto">
          <a:xfrm>
            <a:off x="4038600" y="762000"/>
            <a:ext cx="1143000" cy="10668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6934200" y="7620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tIns="0" anchor="ctr" anchorCtr="1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6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6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4419600" y="31242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>
            <a:off x="3124200" y="54864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6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6096000" y="31242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369687" name="Line 23"/>
          <p:cNvSpPr>
            <a:spLocks noChangeShapeType="1"/>
          </p:cNvSpPr>
          <p:nvPr/>
        </p:nvSpPr>
        <p:spPr bwMode="auto">
          <a:xfrm>
            <a:off x="2590800" y="1219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688" name="Line 24"/>
          <p:cNvSpPr>
            <a:spLocks noChangeShapeType="1"/>
          </p:cNvSpPr>
          <p:nvPr/>
        </p:nvSpPr>
        <p:spPr bwMode="auto">
          <a:xfrm>
            <a:off x="2209800" y="228600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689" name="Oval 25"/>
          <p:cNvSpPr>
            <a:spLocks noChangeArrowheads="1"/>
          </p:cNvSpPr>
          <p:nvPr/>
        </p:nvSpPr>
        <p:spPr bwMode="auto">
          <a:xfrm>
            <a:off x="3124200" y="41910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90" name="Oval 26"/>
          <p:cNvSpPr>
            <a:spLocks noChangeArrowheads="1"/>
          </p:cNvSpPr>
          <p:nvPr/>
        </p:nvSpPr>
        <p:spPr bwMode="auto">
          <a:xfrm>
            <a:off x="32766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91" name="Oval 27"/>
          <p:cNvSpPr>
            <a:spLocks noChangeArrowheads="1"/>
          </p:cNvSpPr>
          <p:nvPr/>
        </p:nvSpPr>
        <p:spPr bwMode="auto">
          <a:xfrm>
            <a:off x="6172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369692" name="Oval 28"/>
          <p:cNvSpPr>
            <a:spLocks noChangeArrowheads="1"/>
          </p:cNvSpPr>
          <p:nvPr/>
        </p:nvSpPr>
        <p:spPr bwMode="auto">
          <a:xfrm>
            <a:off x="7696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3200" b="1" baseline="30000">
                <a:solidFill>
                  <a:schemeClr val="bg2"/>
                </a:solidFill>
                <a:latin typeface="Garamond" pitchFamily="18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71" name="Group 27"/>
          <p:cNvGrpSpPr>
            <a:grpSpLocks/>
          </p:cNvGrpSpPr>
          <p:nvPr/>
        </p:nvGrpSpPr>
        <p:grpSpPr bwMode="auto">
          <a:xfrm>
            <a:off x="1533525" y="914400"/>
            <a:ext cx="6162675" cy="5486400"/>
            <a:chOff x="1496" y="1200"/>
            <a:chExt cx="3496" cy="3120"/>
          </a:xfrm>
        </p:grpSpPr>
        <p:sp>
          <p:nvSpPr>
            <p:cNvPr id="492570" name="Rectangle 26"/>
            <p:cNvSpPr>
              <a:spLocks noChangeArrowheads="1"/>
            </p:cNvSpPr>
            <p:nvPr/>
          </p:nvSpPr>
          <p:spPr bwMode="auto">
            <a:xfrm>
              <a:off x="1584" y="1200"/>
              <a:ext cx="3408" cy="3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2546" name="Group 2"/>
            <p:cNvGrpSpPr>
              <a:grpSpLocks/>
            </p:cNvGrpSpPr>
            <p:nvPr/>
          </p:nvGrpSpPr>
          <p:grpSpPr bwMode="auto">
            <a:xfrm>
              <a:off x="1496" y="1497"/>
              <a:ext cx="3198" cy="2574"/>
              <a:chOff x="1496" y="1504"/>
              <a:chExt cx="3198" cy="2574"/>
            </a:xfrm>
          </p:grpSpPr>
          <p:sp>
            <p:nvSpPr>
              <p:cNvPr id="492547" name="Text Box 3"/>
              <p:cNvSpPr txBox="1">
                <a:spLocks noChangeArrowheads="1"/>
              </p:cNvSpPr>
              <p:nvPr/>
            </p:nvSpPr>
            <p:spPr bwMode="auto">
              <a:xfrm>
                <a:off x="1496" y="3886"/>
                <a:ext cx="104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endParaRPr kumimoji="1" lang="en-US" sz="1600" b="1">
                  <a:latin typeface="Arial" pitchFamily="34" charset="0"/>
                  <a:sym typeface="Symbol" pitchFamily="18" charset="2"/>
                </a:endParaRPr>
              </a:p>
            </p:txBody>
          </p:sp>
          <p:grpSp>
            <p:nvGrpSpPr>
              <p:cNvPr id="492548" name="Group 4"/>
              <p:cNvGrpSpPr>
                <a:grpSpLocks/>
              </p:cNvGrpSpPr>
              <p:nvPr/>
            </p:nvGrpSpPr>
            <p:grpSpPr bwMode="auto">
              <a:xfrm>
                <a:off x="1885" y="1504"/>
                <a:ext cx="2809" cy="2563"/>
                <a:chOff x="1893" y="1504"/>
                <a:chExt cx="2809" cy="2563"/>
              </a:xfrm>
            </p:grpSpPr>
            <p:sp>
              <p:nvSpPr>
                <p:cNvPr id="4925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93" y="3137"/>
                  <a:ext cx="2809" cy="468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                          The F</a:t>
                  </a:r>
                  <a:r>
                    <a:rPr kumimoji="1" lang="en-US" sz="1200" baseline="-25000">
                      <a:latin typeface="Arial" pitchFamily="34" charset="0"/>
                    </a:rPr>
                    <a:t>2</a:t>
                  </a:r>
                  <a:r>
                    <a:rPr kumimoji="1" lang="en-US" sz="1200">
                      <a:latin typeface="Arial" pitchFamily="34" charset="0"/>
                    </a:rPr>
                    <a:t> generation showed a typical Mendelian </a:t>
                  </a:r>
                </a:p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3:1 ratio of red eyes to white eyes. However, no females displayed the </a:t>
                  </a:r>
                </a:p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white-eye trait; they all had red eyes. Half the males had white eyes,</a:t>
                  </a:r>
                </a:p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and half had red eyes.</a:t>
                  </a:r>
                </a:p>
              </p:txBody>
            </p:sp>
            <p:grpSp>
              <p:nvGrpSpPr>
                <p:cNvPr id="492550" name="Group 6"/>
                <p:cNvGrpSpPr>
                  <a:grpSpLocks/>
                </p:cNvGrpSpPr>
                <p:nvPr/>
              </p:nvGrpSpPr>
              <p:grpSpPr bwMode="auto">
                <a:xfrm>
                  <a:off x="1900" y="1504"/>
                  <a:ext cx="2682" cy="2563"/>
                  <a:chOff x="1900" y="1504"/>
                  <a:chExt cx="2682" cy="2563"/>
                </a:xfrm>
              </p:grpSpPr>
              <p:sp>
                <p:nvSpPr>
                  <p:cNvPr id="49255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922" y="1518"/>
                    <a:ext cx="648" cy="137"/>
                  </a:xfrm>
                  <a:prstGeom prst="rect">
                    <a:avLst/>
                  </a:prstGeom>
                  <a:solidFill>
                    <a:schemeClr val="hlink"/>
                  </a:solidFill>
                  <a:ln w="349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255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900" y="1504"/>
                    <a:ext cx="2682" cy="2563"/>
                    <a:chOff x="1900" y="1504"/>
                    <a:chExt cx="2682" cy="2563"/>
                  </a:xfrm>
                </p:grpSpPr>
                <p:grpSp>
                  <p:nvGrpSpPr>
                    <p:cNvPr id="49255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0" y="1528"/>
                      <a:ext cx="2682" cy="2539"/>
                      <a:chOff x="1876" y="1520"/>
                      <a:chExt cx="2682" cy="2539"/>
                    </a:xfrm>
                  </p:grpSpPr>
                  <p:pic>
                    <p:nvPicPr>
                      <p:cNvPr id="492554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" y="3600"/>
                        <a:ext cx="2389" cy="459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492555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08" y="2812"/>
                        <a:ext cx="2650" cy="260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 eaLnBrk="0" hangingPunct="0"/>
                        <a:r>
                          <a:rPr kumimoji="1" lang="en-US" sz="1200">
                            <a:latin typeface="Arial" pitchFamily="34" charset="0"/>
                          </a:rPr>
                          <a:t>Morgan then bred an F</a:t>
                        </a:r>
                        <a:r>
                          <a:rPr kumimoji="1" lang="en-US" sz="1200" baseline="-25000">
                            <a:latin typeface="Arial" pitchFamily="34" charset="0"/>
                          </a:rPr>
                          <a:t>1 </a:t>
                        </a:r>
                        <a:r>
                          <a:rPr kumimoji="1" lang="en-US" sz="1200">
                            <a:latin typeface="Arial" pitchFamily="34" charset="0"/>
                          </a:rPr>
                          <a:t>red-eyed female to an F</a:t>
                        </a:r>
                        <a:r>
                          <a:rPr kumimoji="1" lang="en-US" sz="1200" baseline="-25000">
                            <a:latin typeface="Arial" pitchFamily="34" charset="0"/>
                          </a:rPr>
                          <a:t>1</a:t>
                        </a:r>
                        <a:r>
                          <a:rPr kumimoji="1" lang="en-US" sz="1200">
                            <a:latin typeface="Arial" pitchFamily="34" charset="0"/>
                          </a:rPr>
                          <a:t> red-eyed male to</a:t>
                        </a:r>
                      </a:p>
                      <a:p>
                        <a:pPr eaLnBrk="0" hangingPunct="0"/>
                        <a:r>
                          <a:rPr kumimoji="1" lang="en-US" sz="1200">
                            <a:latin typeface="Arial" pitchFamily="34" charset="0"/>
                          </a:rPr>
                          <a:t>produce the F</a:t>
                        </a:r>
                        <a:r>
                          <a:rPr kumimoji="1" lang="en-US" sz="1200" baseline="-25000">
                            <a:latin typeface="Arial" pitchFamily="34" charset="0"/>
                          </a:rPr>
                          <a:t>2</a:t>
                        </a:r>
                        <a:r>
                          <a:rPr kumimoji="1" lang="en-US" sz="1200">
                            <a:latin typeface="Arial" pitchFamily="34" charset="0"/>
                          </a:rPr>
                          <a:t> generation. </a:t>
                        </a:r>
                        <a:r>
                          <a:rPr kumimoji="1" lang="en-US" sz="1200" baseline="-25000">
                            <a:latin typeface="Arial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49255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45" y="3108"/>
                        <a:ext cx="648" cy="13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255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67" y="3095"/>
                        <a:ext cx="508" cy="156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 algn="ctr" eaLnBrk="0" hangingPunct="0">
                          <a:spcBef>
                            <a:spcPct val="50000"/>
                          </a:spcBef>
                        </a:pPr>
                        <a:r>
                          <a:rPr kumimoji="1" lang="en-US" sz="1200" b="1">
                            <a:solidFill>
                              <a:schemeClr val="bg1"/>
                            </a:solidFill>
                            <a:latin typeface="Arial" pitchFamily="34" charset="0"/>
                          </a:rPr>
                          <a:t>RESULTS</a:t>
                        </a:r>
                      </a:p>
                    </p:txBody>
                  </p:sp>
                  <p:grpSp>
                    <p:nvGrpSpPr>
                      <p:cNvPr id="49255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6" y="1786"/>
                        <a:ext cx="2218" cy="1062"/>
                        <a:chOff x="1936" y="1786"/>
                        <a:chExt cx="2218" cy="1062"/>
                      </a:xfrm>
                    </p:grpSpPr>
                    <p:pic>
                      <p:nvPicPr>
                        <p:cNvPr id="492559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1786"/>
                          <a:ext cx="2218" cy="1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492560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81" y="1945"/>
                          <a:ext cx="561" cy="26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200" b="1">
                              <a:latin typeface="Arial" pitchFamily="34" charset="0"/>
                            </a:rPr>
                            <a:t>P</a:t>
                          </a:r>
                        </a:p>
                        <a:p>
                          <a:pPr algn="ctr" eaLnBrk="0" hangingPunct="0"/>
                          <a:r>
                            <a:rPr kumimoji="1" lang="en-US" sz="1200" b="1">
                              <a:latin typeface="Arial" pitchFamily="34" charset="0"/>
                            </a:rPr>
                            <a:t>Generation</a:t>
                          </a:r>
                        </a:p>
                      </p:txBody>
                    </p:sp>
                    <p:sp>
                      <p:nvSpPr>
                        <p:cNvPr id="492561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71" y="2492"/>
                          <a:ext cx="561" cy="26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lIns="92075" tIns="46038" rIns="92075" bIns="46038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200" b="1">
                              <a:latin typeface="Arial" pitchFamily="34" charset="0"/>
                            </a:rPr>
                            <a:t>F</a:t>
                          </a:r>
                          <a:r>
                            <a:rPr kumimoji="1" lang="en-US" sz="1200" b="1" baseline="-25000">
                              <a:latin typeface="Arial" pitchFamily="34" charset="0"/>
                            </a:rPr>
                            <a:t>1</a:t>
                          </a:r>
                          <a:endParaRPr kumimoji="1" lang="en-US" sz="1200" b="1">
                            <a:latin typeface="Arial" pitchFamily="34" charset="0"/>
                          </a:endParaRPr>
                        </a:p>
                        <a:p>
                          <a:pPr algn="ctr" eaLnBrk="0" hangingPunct="0"/>
                          <a:r>
                            <a:rPr kumimoji="1" lang="en-US" sz="1200" b="1">
                              <a:latin typeface="Arial" pitchFamily="34" charset="0"/>
                            </a:rPr>
                            <a:t>Generation</a:t>
                          </a:r>
                        </a:p>
                      </p:txBody>
                    </p:sp>
                  </p:grpSp>
                  <p:sp>
                    <p:nvSpPr>
                      <p:cNvPr id="492562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15" y="1954"/>
                        <a:ext cx="162" cy="157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200">
                            <a:latin typeface="Arial" pitchFamily="34" charset="0"/>
                          </a:rPr>
                          <a:t>X</a:t>
                        </a:r>
                      </a:p>
                    </p:txBody>
                  </p:sp>
                  <p:sp>
                    <p:nvSpPr>
                      <p:cNvPr id="49256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77" y="3649"/>
                        <a:ext cx="561" cy="260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200" b="1">
                            <a:latin typeface="Arial" pitchFamily="34" charset="0"/>
                          </a:rPr>
                          <a:t>F</a:t>
                        </a:r>
                        <a:r>
                          <a:rPr kumimoji="1" lang="en-US" sz="1200" b="1" baseline="-25000">
                            <a:latin typeface="Arial" pitchFamily="34" charset="0"/>
                          </a:rPr>
                          <a:t>2</a:t>
                        </a:r>
                        <a:endParaRPr kumimoji="1" lang="en-US" sz="1200" b="1">
                          <a:latin typeface="Arial" pitchFamily="34" charset="0"/>
                        </a:endParaRPr>
                      </a:p>
                      <a:p>
                        <a:pPr algn="ctr" eaLnBrk="0" hangingPunct="0"/>
                        <a:r>
                          <a:rPr kumimoji="1" lang="en-US" sz="1200" b="1">
                            <a:latin typeface="Arial" pitchFamily="34" charset="0"/>
                          </a:rPr>
                          <a:t>Generation</a:t>
                        </a:r>
                      </a:p>
                    </p:txBody>
                  </p:sp>
                  <p:sp>
                    <p:nvSpPr>
                      <p:cNvPr id="49256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6" y="1520"/>
                        <a:ext cx="2588" cy="260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lIns="92075" tIns="46038" rIns="92075" bIns="46038" anchor="ctr">
                        <a:spAutoFit/>
                      </a:bodyPr>
                      <a:lstStyle/>
                      <a:p>
                        <a:pPr eaLnBrk="0" hangingPunct="0"/>
                        <a:r>
                          <a:rPr kumimoji="1" lang="en-US" sz="1200">
                            <a:latin typeface="Arial" pitchFamily="34" charset="0"/>
                          </a:rPr>
                          <a:t>                          Morgan mated a wild-type (red-eyed) female </a:t>
                        </a:r>
                      </a:p>
                      <a:p>
                        <a:pPr eaLnBrk="0" hangingPunct="0"/>
                        <a:r>
                          <a:rPr kumimoji="1" lang="en-US" sz="1200">
                            <a:latin typeface="Arial" pitchFamily="34" charset="0"/>
                          </a:rPr>
                          <a:t>with a mutant white-eyed male. The F</a:t>
                        </a:r>
                        <a:r>
                          <a:rPr kumimoji="1" lang="en-US" sz="1200" baseline="-25000">
                            <a:latin typeface="Arial" pitchFamily="34" charset="0"/>
                          </a:rPr>
                          <a:t>1</a:t>
                        </a:r>
                        <a:r>
                          <a:rPr kumimoji="1" lang="en-US" sz="1200">
                            <a:latin typeface="Arial" pitchFamily="34" charset="0"/>
                          </a:rPr>
                          <a:t> offspring all had red eyes.</a:t>
                        </a:r>
                      </a:p>
                    </p:txBody>
                  </p:sp>
                </p:grpSp>
                <p:sp>
                  <p:nvSpPr>
                    <p:cNvPr id="492565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16" y="1504"/>
                      <a:ext cx="667" cy="156"/>
                    </a:xfrm>
                    <a:prstGeom prst="rect">
                      <a:avLst/>
                    </a:prstGeom>
                    <a:noFill/>
                    <a:ln w="349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kumimoji="1" lang="en-US" sz="1200" b="1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EXPERIMENT</a:t>
                      </a:r>
                    </a:p>
                  </p:txBody>
                </p:sp>
              </p:grpSp>
            </p:grpSp>
          </p:grpSp>
        </p:grpSp>
      </p:grpSp>
      <p:sp>
        <p:nvSpPr>
          <p:cNvPr id="49256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Morgan’s Experimental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08" name="Rectangle 40"/>
          <p:cNvSpPr>
            <a:spLocks noChangeArrowheads="1"/>
          </p:cNvSpPr>
          <p:nvPr/>
        </p:nvSpPr>
        <p:spPr bwMode="auto">
          <a:xfrm>
            <a:off x="1066800" y="457200"/>
            <a:ext cx="67818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3571" name="Group 3"/>
          <p:cNvGrpSpPr>
            <a:grpSpLocks/>
          </p:cNvGrpSpPr>
          <p:nvPr/>
        </p:nvGrpSpPr>
        <p:grpSpPr bwMode="auto">
          <a:xfrm>
            <a:off x="1752600" y="787400"/>
            <a:ext cx="5788025" cy="5613400"/>
            <a:chOff x="1120" y="480"/>
            <a:chExt cx="3646" cy="3536"/>
          </a:xfrm>
        </p:grpSpPr>
        <p:pic>
          <p:nvPicPr>
            <p:cNvPr id="49357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1424"/>
              <a:ext cx="2671" cy="2592"/>
            </a:xfrm>
            <a:prstGeom prst="rect">
              <a:avLst/>
            </a:prstGeom>
            <a:noFill/>
          </p:spPr>
        </p:pic>
        <p:sp>
          <p:nvSpPr>
            <p:cNvPr id="493573" name="Rectangle 5"/>
            <p:cNvSpPr>
              <a:spLocks noChangeArrowheads="1"/>
            </p:cNvSpPr>
            <p:nvPr/>
          </p:nvSpPr>
          <p:spPr bwMode="auto">
            <a:xfrm>
              <a:off x="1198" y="496"/>
              <a:ext cx="912" cy="192"/>
            </a:xfrm>
            <a:prstGeom prst="rect">
              <a:avLst/>
            </a:prstGeom>
            <a:solidFill>
              <a:schemeClr val="hlink"/>
            </a:solidFill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3574" name="Text Box 6"/>
            <p:cNvSpPr txBox="1">
              <a:spLocks noChangeArrowheads="1"/>
            </p:cNvSpPr>
            <p:nvPr/>
          </p:nvSpPr>
          <p:spPr bwMode="auto">
            <a:xfrm>
              <a:off x="1169" y="480"/>
              <a:ext cx="975" cy="21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600" b="1">
                  <a:solidFill>
                    <a:schemeClr val="bg1"/>
                  </a:solidFill>
                  <a:latin typeface="Arial" pitchFamily="34" charset="0"/>
                </a:rPr>
                <a:t>CONCLUSION</a:t>
              </a:r>
              <a:endParaRPr kumimoji="1" lang="en-US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93575" name="Text Box 7"/>
            <p:cNvSpPr txBox="1">
              <a:spLocks noChangeArrowheads="1"/>
            </p:cNvSpPr>
            <p:nvPr/>
          </p:nvSpPr>
          <p:spPr bwMode="auto">
            <a:xfrm>
              <a:off x="1120" y="546"/>
              <a:ext cx="3646" cy="86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400">
                  <a:latin typeface="Arial" pitchFamily="34" charset="0"/>
                </a:rPr>
                <a:t>                                Since all F</a:t>
              </a:r>
              <a:r>
                <a:rPr kumimoji="1" lang="en-US" sz="1400" baseline="-25000">
                  <a:latin typeface="Arial" pitchFamily="34" charset="0"/>
                </a:rPr>
                <a:t>1</a:t>
              </a:r>
              <a:r>
                <a:rPr kumimoji="1" lang="en-US" sz="1400">
                  <a:latin typeface="Arial" pitchFamily="34" charset="0"/>
                </a:rPr>
                <a:t> offspring had red eyes, the mutant </a:t>
              </a:r>
            </a:p>
            <a:p>
              <a:pPr eaLnBrk="0" hangingPunct="0"/>
              <a:r>
                <a:rPr kumimoji="1" lang="en-US" sz="1400">
                  <a:latin typeface="Arial" pitchFamily="34" charset="0"/>
                </a:rPr>
                <a:t>white-eye trait (</a:t>
              </a:r>
              <a:r>
                <a:rPr kumimoji="1" lang="en-US" sz="1400" i="1">
                  <a:latin typeface="Arial" pitchFamily="34" charset="0"/>
                </a:rPr>
                <a:t>w</a:t>
              </a:r>
              <a:r>
                <a:rPr kumimoji="1" lang="en-US" sz="1400">
                  <a:latin typeface="Arial" pitchFamily="34" charset="0"/>
                </a:rPr>
                <a:t>) must be recessive to the wild-type red-eye trait (</a:t>
              </a:r>
              <a:r>
                <a:rPr kumimoji="1" lang="en-US" sz="1400" i="1">
                  <a:latin typeface="Arial" pitchFamily="34" charset="0"/>
                </a:rPr>
                <a:t>w</a:t>
              </a:r>
              <a:r>
                <a:rPr kumimoji="1" lang="en-US" sz="1400" i="1" baseline="30000">
                  <a:latin typeface="Arial" pitchFamily="34" charset="0"/>
                </a:rPr>
                <a:t>+</a:t>
              </a:r>
              <a:r>
                <a:rPr kumimoji="1" lang="en-US" sz="1400" i="1">
                  <a:latin typeface="Arial" pitchFamily="34" charset="0"/>
                </a:rPr>
                <a:t>).</a:t>
              </a:r>
              <a:r>
                <a:rPr kumimoji="1" lang="en-US" sz="1400">
                  <a:latin typeface="Arial" pitchFamily="34" charset="0"/>
                </a:rPr>
                <a:t> </a:t>
              </a:r>
            </a:p>
            <a:p>
              <a:pPr eaLnBrk="0" hangingPunct="0"/>
              <a:r>
                <a:rPr kumimoji="1" lang="en-US" sz="1400">
                  <a:latin typeface="Arial" pitchFamily="34" charset="0"/>
                </a:rPr>
                <a:t>Since the recessive trait—white eyes—was expressed only in males in</a:t>
              </a:r>
            </a:p>
            <a:p>
              <a:pPr eaLnBrk="0" hangingPunct="0"/>
              <a:r>
                <a:rPr kumimoji="1" lang="en-US" sz="1400">
                  <a:latin typeface="Arial" pitchFamily="34" charset="0"/>
                </a:rPr>
                <a:t> the F</a:t>
              </a:r>
              <a:r>
                <a:rPr kumimoji="1" lang="en-US" sz="1400" baseline="-25000">
                  <a:latin typeface="Arial" pitchFamily="34" charset="0"/>
                </a:rPr>
                <a:t>2</a:t>
              </a:r>
              <a:r>
                <a:rPr kumimoji="1" lang="en-US" sz="1400">
                  <a:latin typeface="Arial" pitchFamily="34" charset="0"/>
                </a:rPr>
                <a:t> generation, Morgan hypothesized that the eye-color gene is </a:t>
              </a:r>
            </a:p>
            <a:p>
              <a:pPr eaLnBrk="0" hangingPunct="0"/>
              <a:r>
                <a:rPr kumimoji="1" lang="en-US" sz="1400">
                  <a:latin typeface="Arial" pitchFamily="34" charset="0"/>
                </a:rPr>
                <a:t>located on the X chromosome and that there is no corresponding locus </a:t>
              </a:r>
            </a:p>
            <a:p>
              <a:pPr eaLnBrk="0" hangingPunct="0"/>
              <a:r>
                <a:rPr kumimoji="1" lang="en-US" sz="1400">
                  <a:latin typeface="Arial" pitchFamily="34" charset="0"/>
                </a:rPr>
                <a:t>on the Y chromosome, as diagrammed here.</a:t>
              </a:r>
            </a:p>
          </p:txBody>
        </p:sp>
        <p:sp>
          <p:nvSpPr>
            <p:cNvPr id="493576" name="Text Box 8"/>
            <p:cNvSpPr txBox="1">
              <a:spLocks noChangeArrowheads="1"/>
            </p:cNvSpPr>
            <p:nvPr/>
          </p:nvSpPr>
          <p:spPr bwMode="auto">
            <a:xfrm>
              <a:off x="1502" y="1524"/>
              <a:ext cx="580" cy="2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P</a:t>
              </a:r>
            </a:p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Generation</a:t>
              </a:r>
            </a:p>
          </p:txBody>
        </p:sp>
        <p:sp>
          <p:nvSpPr>
            <p:cNvPr id="493577" name="Text Box 9"/>
            <p:cNvSpPr txBox="1">
              <a:spLocks noChangeArrowheads="1"/>
            </p:cNvSpPr>
            <p:nvPr/>
          </p:nvSpPr>
          <p:spPr bwMode="auto">
            <a:xfrm>
              <a:off x="1454" y="2342"/>
              <a:ext cx="580" cy="2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F</a:t>
              </a:r>
              <a:r>
                <a:rPr kumimoji="1" lang="en-US" sz="1100" b="1" baseline="-25000">
                  <a:latin typeface="Arial" pitchFamily="34" charset="0"/>
                </a:rPr>
                <a:t>1</a:t>
              </a:r>
              <a:endParaRPr kumimoji="1" lang="en-US" sz="1100" b="1">
                <a:latin typeface="Arial" pitchFamily="34" charset="0"/>
              </a:endParaRPr>
            </a:p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Generation</a:t>
              </a:r>
            </a:p>
          </p:txBody>
        </p:sp>
        <p:sp>
          <p:nvSpPr>
            <p:cNvPr id="493578" name="Text Box 10"/>
            <p:cNvSpPr txBox="1">
              <a:spLocks noChangeArrowheads="1"/>
            </p:cNvSpPr>
            <p:nvPr/>
          </p:nvSpPr>
          <p:spPr bwMode="auto">
            <a:xfrm>
              <a:off x="1502" y="3108"/>
              <a:ext cx="580" cy="2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F</a:t>
              </a:r>
              <a:r>
                <a:rPr kumimoji="1" lang="en-US" sz="1100" b="1" baseline="-25000">
                  <a:latin typeface="Arial" pitchFamily="34" charset="0"/>
                </a:rPr>
                <a:t>2</a:t>
              </a:r>
              <a:endParaRPr kumimoji="1" lang="en-US" sz="1100" b="1">
                <a:latin typeface="Arial" pitchFamily="34" charset="0"/>
              </a:endParaRPr>
            </a:p>
            <a:p>
              <a:pPr algn="ctr" eaLnBrk="0" hangingPunct="0"/>
              <a:r>
                <a:rPr kumimoji="1" lang="en-US" sz="1100" b="1">
                  <a:latin typeface="Arial" pitchFamily="34" charset="0"/>
                </a:rPr>
                <a:t>Generation</a:t>
              </a:r>
            </a:p>
          </p:txBody>
        </p:sp>
        <p:sp>
          <p:nvSpPr>
            <p:cNvPr id="493579" name="Text Box 11"/>
            <p:cNvSpPr txBox="1">
              <a:spLocks noChangeArrowheads="1"/>
            </p:cNvSpPr>
            <p:nvPr/>
          </p:nvSpPr>
          <p:spPr bwMode="auto">
            <a:xfrm>
              <a:off x="1968" y="2084"/>
              <a:ext cx="365" cy="2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100">
                  <a:latin typeface="Arial" pitchFamily="34" charset="0"/>
                </a:rPr>
                <a:t>Ova</a:t>
              </a:r>
            </a:p>
            <a:p>
              <a:pPr eaLnBrk="0" hangingPunct="0"/>
              <a:r>
                <a:rPr kumimoji="1" lang="en-US" sz="1100">
                  <a:latin typeface="Arial" pitchFamily="34" charset="0"/>
                </a:rPr>
                <a:t>(eggs)</a:t>
              </a:r>
            </a:p>
          </p:txBody>
        </p:sp>
        <p:sp>
          <p:nvSpPr>
            <p:cNvPr id="493580" name="Text Box 12"/>
            <p:cNvSpPr txBox="1">
              <a:spLocks noChangeArrowheads="1"/>
            </p:cNvSpPr>
            <p:nvPr/>
          </p:nvSpPr>
          <p:spPr bwMode="auto">
            <a:xfrm>
              <a:off x="1920" y="2958"/>
              <a:ext cx="365" cy="2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100">
                  <a:latin typeface="Arial" pitchFamily="34" charset="0"/>
                </a:rPr>
                <a:t>Ova</a:t>
              </a:r>
            </a:p>
            <a:p>
              <a:pPr eaLnBrk="0" hangingPunct="0"/>
              <a:r>
                <a:rPr kumimoji="1" lang="en-US" sz="1100">
                  <a:latin typeface="Arial" pitchFamily="34" charset="0"/>
                </a:rPr>
                <a:t>(eggs)</a:t>
              </a:r>
            </a:p>
          </p:txBody>
        </p:sp>
        <p:sp>
          <p:nvSpPr>
            <p:cNvPr id="493581" name="Text Box 13"/>
            <p:cNvSpPr txBox="1">
              <a:spLocks noChangeArrowheads="1"/>
            </p:cNvSpPr>
            <p:nvPr/>
          </p:nvSpPr>
          <p:spPr bwMode="auto">
            <a:xfrm>
              <a:off x="3572" y="2197"/>
              <a:ext cx="3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Sperm</a:t>
              </a:r>
            </a:p>
          </p:txBody>
        </p:sp>
        <p:sp>
          <p:nvSpPr>
            <p:cNvPr id="493582" name="Text Box 14"/>
            <p:cNvSpPr txBox="1">
              <a:spLocks noChangeArrowheads="1"/>
            </p:cNvSpPr>
            <p:nvPr/>
          </p:nvSpPr>
          <p:spPr bwMode="auto">
            <a:xfrm>
              <a:off x="3602" y="3029"/>
              <a:ext cx="3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Sperm</a:t>
              </a:r>
            </a:p>
          </p:txBody>
        </p:sp>
        <p:sp>
          <p:nvSpPr>
            <p:cNvPr id="493583" name="Text Box 15"/>
            <p:cNvSpPr txBox="1">
              <a:spLocks noChangeArrowheads="1"/>
            </p:cNvSpPr>
            <p:nvPr/>
          </p:nvSpPr>
          <p:spPr bwMode="auto">
            <a:xfrm>
              <a:off x="2110" y="1501"/>
              <a:ext cx="1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X</a:t>
              </a:r>
            </a:p>
          </p:txBody>
        </p:sp>
        <p:sp>
          <p:nvSpPr>
            <p:cNvPr id="493584" name="Text Box 16"/>
            <p:cNvSpPr txBox="1">
              <a:spLocks noChangeArrowheads="1"/>
            </p:cNvSpPr>
            <p:nvPr/>
          </p:nvSpPr>
          <p:spPr bwMode="auto">
            <a:xfrm>
              <a:off x="2118" y="1605"/>
              <a:ext cx="1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X</a:t>
              </a:r>
            </a:p>
          </p:txBody>
        </p:sp>
        <p:sp>
          <p:nvSpPr>
            <p:cNvPr id="493585" name="Text Box 17"/>
            <p:cNvSpPr txBox="1">
              <a:spLocks noChangeArrowheads="1"/>
            </p:cNvSpPr>
            <p:nvPr/>
          </p:nvSpPr>
          <p:spPr bwMode="auto">
            <a:xfrm>
              <a:off x="2870" y="1557"/>
              <a:ext cx="1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X</a:t>
              </a:r>
            </a:p>
          </p:txBody>
        </p:sp>
        <p:sp>
          <p:nvSpPr>
            <p:cNvPr id="493586" name="Text Box 18"/>
            <p:cNvSpPr txBox="1">
              <a:spLocks noChangeArrowheads="1"/>
            </p:cNvSpPr>
            <p:nvPr/>
          </p:nvSpPr>
          <p:spPr bwMode="auto">
            <a:xfrm>
              <a:off x="3338" y="1501"/>
              <a:ext cx="1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X</a:t>
              </a:r>
            </a:p>
          </p:txBody>
        </p:sp>
        <p:sp>
          <p:nvSpPr>
            <p:cNvPr id="493587" name="Text Box 19"/>
            <p:cNvSpPr txBox="1">
              <a:spLocks noChangeArrowheads="1"/>
            </p:cNvSpPr>
            <p:nvPr/>
          </p:nvSpPr>
          <p:spPr bwMode="auto">
            <a:xfrm>
              <a:off x="3350" y="1605"/>
              <a:ext cx="175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>
                  <a:latin typeface="Arial" pitchFamily="34" charset="0"/>
                </a:rPr>
                <a:t>Y</a:t>
              </a:r>
            </a:p>
          </p:txBody>
        </p:sp>
        <p:sp>
          <p:nvSpPr>
            <p:cNvPr id="493588" name="Text Box 20"/>
            <p:cNvSpPr txBox="1">
              <a:spLocks noChangeArrowheads="1"/>
            </p:cNvSpPr>
            <p:nvPr/>
          </p:nvSpPr>
          <p:spPr bwMode="auto">
            <a:xfrm>
              <a:off x="3533" y="1430"/>
              <a:ext cx="199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</a:p>
          </p:txBody>
        </p:sp>
        <p:sp>
          <p:nvSpPr>
            <p:cNvPr id="493589" name="Text Box 21"/>
            <p:cNvSpPr txBox="1">
              <a:spLocks noChangeArrowheads="1"/>
            </p:cNvSpPr>
            <p:nvPr/>
          </p:nvSpPr>
          <p:spPr bwMode="auto">
            <a:xfrm>
              <a:off x="2333" y="1422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0" name="Text Box 22"/>
            <p:cNvSpPr txBox="1">
              <a:spLocks noChangeArrowheads="1"/>
            </p:cNvSpPr>
            <p:nvPr/>
          </p:nvSpPr>
          <p:spPr bwMode="auto">
            <a:xfrm>
              <a:off x="2367" y="1693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1" name="Text Box 23"/>
            <p:cNvSpPr txBox="1">
              <a:spLocks noChangeArrowheads="1"/>
            </p:cNvSpPr>
            <p:nvPr/>
          </p:nvSpPr>
          <p:spPr bwMode="auto">
            <a:xfrm>
              <a:off x="2747" y="2061"/>
              <a:ext cx="199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</a:p>
          </p:txBody>
        </p:sp>
        <p:sp>
          <p:nvSpPr>
            <p:cNvPr id="493592" name="Text Box 24"/>
            <p:cNvSpPr txBox="1">
              <a:spLocks noChangeArrowheads="1"/>
            </p:cNvSpPr>
            <p:nvPr/>
          </p:nvSpPr>
          <p:spPr bwMode="auto">
            <a:xfrm>
              <a:off x="2247" y="2389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3" name="Text Box 25"/>
            <p:cNvSpPr txBox="1">
              <a:spLocks noChangeArrowheads="1"/>
            </p:cNvSpPr>
            <p:nvPr/>
          </p:nvSpPr>
          <p:spPr bwMode="auto">
            <a:xfrm>
              <a:off x="2840" y="2325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4" name="Text Box 26"/>
            <p:cNvSpPr txBox="1">
              <a:spLocks noChangeArrowheads="1"/>
            </p:cNvSpPr>
            <p:nvPr/>
          </p:nvSpPr>
          <p:spPr bwMode="auto">
            <a:xfrm>
              <a:off x="3327" y="2325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5" name="Text Box 27"/>
            <p:cNvSpPr txBox="1">
              <a:spLocks noChangeArrowheads="1"/>
            </p:cNvSpPr>
            <p:nvPr/>
          </p:nvSpPr>
          <p:spPr bwMode="auto">
            <a:xfrm>
              <a:off x="2671" y="2901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6" name="Text Box 28"/>
            <p:cNvSpPr txBox="1">
              <a:spLocks noChangeArrowheads="1"/>
            </p:cNvSpPr>
            <p:nvPr/>
          </p:nvSpPr>
          <p:spPr bwMode="auto">
            <a:xfrm>
              <a:off x="2815" y="3189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7" name="Text Box 29"/>
            <p:cNvSpPr txBox="1">
              <a:spLocks noChangeArrowheads="1"/>
            </p:cNvSpPr>
            <p:nvPr/>
          </p:nvSpPr>
          <p:spPr bwMode="auto">
            <a:xfrm>
              <a:off x="2815" y="3429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8" name="Text Box 30"/>
            <p:cNvSpPr txBox="1">
              <a:spLocks noChangeArrowheads="1"/>
            </p:cNvSpPr>
            <p:nvPr/>
          </p:nvSpPr>
          <p:spPr bwMode="auto">
            <a:xfrm>
              <a:off x="2815" y="3781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599" name="Text Box 31"/>
            <p:cNvSpPr txBox="1">
              <a:spLocks noChangeArrowheads="1"/>
            </p:cNvSpPr>
            <p:nvPr/>
          </p:nvSpPr>
          <p:spPr bwMode="auto">
            <a:xfrm>
              <a:off x="2239" y="3237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600" name="Text Box 32"/>
            <p:cNvSpPr txBox="1">
              <a:spLocks noChangeArrowheads="1"/>
            </p:cNvSpPr>
            <p:nvPr/>
          </p:nvSpPr>
          <p:spPr bwMode="auto">
            <a:xfrm>
              <a:off x="2236" y="3605"/>
              <a:ext cx="223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 </a:t>
              </a:r>
            </a:p>
          </p:txBody>
        </p:sp>
        <p:sp>
          <p:nvSpPr>
            <p:cNvPr id="493601" name="Text Box 33"/>
            <p:cNvSpPr txBox="1">
              <a:spLocks noChangeArrowheads="1"/>
            </p:cNvSpPr>
            <p:nvPr/>
          </p:nvSpPr>
          <p:spPr bwMode="auto">
            <a:xfrm>
              <a:off x="3320" y="3181"/>
              <a:ext cx="232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</a:t>
              </a:r>
              <a:r>
                <a:rPr kumimoji="1" lang="en-US" sz="1100" i="1" baseline="30000">
                  <a:latin typeface="Arial" pitchFamily="34" charset="0"/>
                </a:rPr>
                <a:t>+</a:t>
              </a:r>
              <a:endParaRPr kumimoji="1" lang="en-US" sz="1100" i="1">
                <a:latin typeface="Arial" pitchFamily="34" charset="0"/>
              </a:endParaRPr>
            </a:p>
          </p:txBody>
        </p:sp>
        <p:sp>
          <p:nvSpPr>
            <p:cNvPr id="493602" name="Text Box 34"/>
            <p:cNvSpPr txBox="1">
              <a:spLocks noChangeArrowheads="1"/>
            </p:cNvSpPr>
            <p:nvPr/>
          </p:nvSpPr>
          <p:spPr bwMode="auto">
            <a:xfrm>
              <a:off x="2835" y="3525"/>
              <a:ext cx="223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 </a:t>
              </a:r>
            </a:p>
          </p:txBody>
        </p:sp>
        <p:sp>
          <p:nvSpPr>
            <p:cNvPr id="493603" name="Text Box 35"/>
            <p:cNvSpPr txBox="1">
              <a:spLocks noChangeArrowheads="1"/>
            </p:cNvSpPr>
            <p:nvPr/>
          </p:nvSpPr>
          <p:spPr bwMode="auto">
            <a:xfrm>
              <a:off x="3313" y="3533"/>
              <a:ext cx="223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 </a:t>
              </a:r>
            </a:p>
          </p:txBody>
        </p:sp>
        <p:sp>
          <p:nvSpPr>
            <p:cNvPr id="493604" name="Text Box 36"/>
            <p:cNvSpPr txBox="1">
              <a:spLocks noChangeArrowheads="1"/>
            </p:cNvSpPr>
            <p:nvPr/>
          </p:nvSpPr>
          <p:spPr bwMode="auto">
            <a:xfrm>
              <a:off x="2830" y="2565"/>
              <a:ext cx="223" cy="16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100" i="1">
                  <a:latin typeface="Arial" pitchFamily="34" charset="0"/>
                </a:rPr>
                <a:t>W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Morgan’s discovery</a:t>
            </a:r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Transmission of the X chromosome in fruit flies correlates with inheritance of the eye-color trait</a:t>
            </a:r>
          </a:p>
          <a:p>
            <a:r>
              <a:rPr lang="en-US"/>
              <a:t>First solid evidence indicating that a specific gene is associated with a specific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Linked genes</a:t>
            </a: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Linked genes tend to be inherited together because they are located near each other on the same chromosome</a:t>
            </a:r>
          </a:p>
          <a:p>
            <a:r>
              <a:rPr lang="en-US"/>
              <a:t>Each chromosome has hundreds or thousands of genes</a:t>
            </a:r>
          </a:p>
          <a:p>
            <a:r>
              <a:rPr lang="en-US"/>
              <a:t>Morgan did other experiments with fruit flies to see how linkage affects the inheritance of two different characters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14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Morgan’s Dihybrid Cross</a:t>
            </a:r>
          </a:p>
        </p:txBody>
      </p:sp>
      <p:grpSp>
        <p:nvGrpSpPr>
          <p:cNvPr id="497717" name="Group 53"/>
          <p:cNvGrpSpPr>
            <a:grpSpLocks/>
          </p:cNvGrpSpPr>
          <p:nvPr/>
        </p:nvGrpSpPr>
        <p:grpSpPr bwMode="auto">
          <a:xfrm>
            <a:off x="381000" y="1219200"/>
            <a:ext cx="8763000" cy="5410200"/>
            <a:chOff x="480" y="1200"/>
            <a:chExt cx="5136" cy="3024"/>
          </a:xfrm>
        </p:grpSpPr>
        <p:sp>
          <p:nvSpPr>
            <p:cNvPr id="497716" name="Rectangle 52"/>
            <p:cNvSpPr>
              <a:spLocks noChangeArrowheads="1"/>
            </p:cNvSpPr>
            <p:nvPr/>
          </p:nvSpPr>
          <p:spPr bwMode="auto">
            <a:xfrm>
              <a:off x="480" y="1200"/>
              <a:ext cx="5136" cy="3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7668" name="Group 4"/>
            <p:cNvGrpSpPr>
              <a:grpSpLocks/>
            </p:cNvGrpSpPr>
            <p:nvPr/>
          </p:nvGrpSpPr>
          <p:grpSpPr bwMode="auto">
            <a:xfrm>
              <a:off x="576" y="1310"/>
              <a:ext cx="4843" cy="2771"/>
              <a:chOff x="592" y="1319"/>
              <a:chExt cx="4843" cy="2771"/>
            </a:xfrm>
          </p:grpSpPr>
          <p:grpSp>
            <p:nvGrpSpPr>
              <p:cNvPr id="497669" name="Group 5"/>
              <p:cNvGrpSpPr>
                <a:grpSpLocks/>
              </p:cNvGrpSpPr>
              <p:nvPr/>
            </p:nvGrpSpPr>
            <p:grpSpPr bwMode="auto">
              <a:xfrm>
                <a:off x="592" y="1319"/>
                <a:ext cx="4837" cy="2771"/>
                <a:chOff x="592" y="1319"/>
                <a:chExt cx="4837" cy="2771"/>
              </a:xfrm>
            </p:grpSpPr>
            <p:sp>
              <p:nvSpPr>
                <p:cNvPr id="49767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54" y="1622"/>
                  <a:ext cx="664" cy="33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100">
                      <a:latin typeface="Arial" pitchFamily="34" charset="0"/>
                    </a:rPr>
                    <a:t>Double mutant</a:t>
                  </a:r>
                </a:p>
                <a:p>
                  <a:pPr eaLnBrk="0" hangingPunct="0"/>
                  <a:r>
                    <a:rPr kumimoji="1" lang="en-US" sz="1100">
                      <a:latin typeface="Arial" pitchFamily="34" charset="0"/>
                    </a:rPr>
                    <a:t>(black body,</a:t>
                  </a:r>
                </a:p>
                <a:p>
                  <a:pPr eaLnBrk="0" hangingPunct="0"/>
                  <a:r>
                    <a:rPr kumimoji="1" lang="en-US" sz="1100">
                      <a:latin typeface="Arial" pitchFamily="34" charset="0"/>
                    </a:rPr>
                    <a:t>vestigial wings)</a:t>
                  </a:r>
                </a:p>
              </p:txBody>
            </p:sp>
            <p:sp>
              <p:nvSpPr>
                <p:cNvPr id="4976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2" y="2087"/>
                  <a:ext cx="681" cy="3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100" b="1">
                      <a:latin typeface="Arial" pitchFamily="34" charset="0"/>
                    </a:rPr>
                    <a:t>Double mutant</a:t>
                  </a:r>
                  <a:endParaRPr kumimoji="1" lang="en-US" sz="1100">
                    <a:latin typeface="Arial" pitchFamily="34" charset="0"/>
                  </a:endParaRPr>
                </a:p>
                <a:p>
                  <a:pPr eaLnBrk="0" hangingPunct="0"/>
                  <a:r>
                    <a:rPr kumimoji="1" lang="en-US" sz="1100">
                      <a:latin typeface="Arial" pitchFamily="34" charset="0"/>
                    </a:rPr>
                    <a:t>(black body,</a:t>
                  </a:r>
                </a:p>
                <a:p>
                  <a:pPr eaLnBrk="0" hangingPunct="0"/>
                  <a:r>
                    <a:rPr kumimoji="1" lang="en-US" sz="1100">
                      <a:latin typeface="Arial" pitchFamily="34" charset="0"/>
                    </a:rPr>
                    <a:t>vestigial wings)</a:t>
                  </a:r>
                </a:p>
              </p:txBody>
            </p:sp>
            <p:grpSp>
              <p:nvGrpSpPr>
                <p:cNvPr id="497672" name="Group 8"/>
                <p:cNvGrpSpPr>
                  <a:grpSpLocks/>
                </p:cNvGrpSpPr>
                <p:nvPr/>
              </p:nvGrpSpPr>
              <p:grpSpPr bwMode="auto">
                <a:xfrm>
                  <a:off x="2851" y="1319"/>
                  <a:ext cx="2578" cy="2771"/>
                  <a:chOff x="2851" y="1319"/>
                  <a:chExt cx="2578" cy="2771"/>
                </a:xfrm>
              </p:grpSpPr>
              <p:pic>
                <p:nvPicPr>
                  <p:cNvPr id="49767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889" y="1348"/>
                    <a:ext cx="2540" cy="273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9767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1562"/>
                    <a:ext cx="618" cy="33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Wild type</a:t>
                    </a:r>
                  </a:p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(gray body,</a:t>
                    </a:r>
                  </a:p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normal wings)</a:t>
                    </a:r>
                  </a:p>
                </p:txBody>
              </p:sp>
              <p:sp>
                <p:nvSpPr>
                  <p:cNvPr id="49767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1319"/>
                    <a:ext cx="626" cy="24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b="1">
                        <a:latin typeface="Arial" pitchFamily="34" charset="0"/>
                      </a:rPr>
                      <a:t>P Generation</a:t>
                    </a:r>
                    <a:endParaRPr kumimoji="1" lang="en-US" sz="1100">
                      <a:latin typeface="Arial" pitchFamily="34" charset="0"/>
                    </a:endParaRPr>
                  </a:p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(homozygous)</a:t>
                    </a:r>
                  </a:p>
                </p:txBody>
              </p:sp>
              <p:sp>
                <p:nvSpPr>
                  <p:cNvPr id="49767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6" y="1884"/>
                    <a:ext cx="562" cy="14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b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vg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vg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endParaRPr kumimoji="1" lang="en-US" sz="11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49767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9" y="1549"/>
                    <a:ext cx="149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49767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1" y="1852"/>
                    <a:ext cx="439" cy="14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 b vg vg</a:t>
                    </a:r>
                  </a:p>
                </p:txBody>
              </p:sp>
              <p:sp>
                <p:nvSpPr>
                  <p:cNvPr id="49767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1" y="2037"/>
                    <a:ext cx="618" cy="4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/>
                    <a:r>
                      <a:rPr kumimoji="1" lang="en-US" sz="1100" b="1">
                        <a:latin typeface="Arial" pitchFamily="34" charset="0"/>
                      </a:rPr>
                      <a:t>F</a:t>
                    </a:r>
                    <a:r>
                      <a:rPr kumimoji="1" lang="en-US" sz="1100" b="1" baseline="-25000">
                        <a:latin typeface="Arial" pitchFamily="34" charset="0"/>
                      </a:rPr>
                      <a:t>1</a:t>
                    </a:r>
                    <a:r>
                      <a:rPr kumimoji="1" lang="en-US" sz="1100" b="1">
                        <a:latin typeface="Arial" pitchFamily="34" charset="0"/>
                      </a:rPr>
                      <a:t> dihybrid</a:t>
                    </a:r>
                  </a:p>
                  <a:p>
                    <a:pPr eaLnBrk="0" hangingPunct="0"/>
                    <a:r>
                      <a:rPr kumimoji="1" lang="en-US" sz="1100" b="1">
                        <a:latin typeface="Arial" pitchFamily="34" charset="0"/>
                      </a:rPr>
                      <a:t>(wild type)</a:t>
                    </a:r>
                  </a:p>
                  <a:p>
                    <a:pPr eaLnBrk="0" hangingPunct="0"/>
                    <a:r>
                      <a:rPr kumimoji="1" lang="en-US" sz="1100">
                        <a:latin typeface="Arial" pitchFamily="34" charset="0"/>
                      </a:rPr>
                      <a:t>(gray body, </a:t>
                    </a:r>
                  </a:p>
                  <a:p>
                    <a:pPr eaLnBrk="0" hangingPunct="0"/>
                    <a:r>
                      <a:rPr kumimoji="1" lang="en-US" sz="1100">
                        <a:latin typeface="Arial" pitchFamily="34" charset="0"/>
                      </a:rPr>
                      <a:t>normal wings)</a:t>
                    </a:r>
                  </a:p>
                </p:txBody>
              </p:sp>
              <p:sp>
                <p:nvSpPr>
                  <p:cNvPr id="49768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6" y="2501"/>
                    <a:ext cx="501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b vg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vg</a:t>
                    </a:r>
                  </a:p>
                </p:txBody>
              </p:sp>
              <p:sp>
                <p:nvSpPr>
                  <p:cNvPr id="49768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1" y="2382"/>
                    <a:ext cx="439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 b vg vg</a:t>
                    </a:r>
                  </a:p>
                </p:txBody>
              </p:sp>
              <p:sp>
                <p:nvSpPr>
                  <p:cNvPr id="49768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9" y="2110"/>
                    <a:ext cx="610" cy="14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b="1">
                        <a:latin typeface="Arial" pitchFamily="34" charset="0"/>
                      </a:rPr>
                      <a:t>TESTCROSS</a:t>
                    </a:r>
                  </a:p>
                </p:txBody>
              </p:sp>
              <p:sp>
                <p:nvSpPr>
                  <p:cNvPr id="49768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1" y="2223"/>
                    <a:ext cx="148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49768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" y="2753"/>
                    <a:ext cx="302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vg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49768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0" y="2753"/>
                    <a:ext cx="263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 vg</a:t>
                    </a:r>
                    <a:endParaRPr kumimoji="1" lang="en-US" sz="1100" i="1" baseline="30000">
                      <a:latin typeface="Arial" pitchFamily="34" charset="0"/>
                    </a:endParaRPr>
                  </a:p>
                </p:txBody>
              </p:sp>
              <p:sp>
                <p:nvSpPr>
                  <p:cNvPr id="49768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2752"/>
                    <a:ext cx="293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100" i="1">
                        <a:latin typeface="Arial" pitchFamily="34" charset="0"/>
                      </a:rPr>
                      <a:t> vg</a:t>
                    </a:r>
                  </a:p>
                </p:txBody>
              </p:sp>
              <p:sp>
                <p:nvSpPr>
                  <p:cNvPr id="49768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7" y="2753"/>
                    <a:ext cx="293" cy="14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 vg</a:t>
                    </a:r>
                    <a:r>
                      <a:rPr kumimoji="1" lang="en-US" sz="1100" i="1" baseline="30000"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49768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5" y="3186"/>
                    <a:ext cx="262" cy="14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 i="1">
                        <a:latin typeface="Arial" pitchFamily="34" charset="0"/>
                      </a:rPr>
                      <a:t>b vg</a:t>
                    </a:r>
                    <a:endParaRPr kumimoji="1" lang="en-US" sz="1100" i="1" baseline="30000">
                      <a:latin typeface="Arial" pitchFamily="34" charset="0"/>
                    </a:endParaRPr>
                  </a:p>
                </p:txBody>
              </p:sp>
              <p:sp>
                <p:nvSpPr>
                  <p:cNvPr id="49768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0" y="3671"/>
                    <a:ext cx="468" cy="13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000" i="1">
                        <a:latin typeface="Arial" pitchFamily="34" charset="0"/>
                      </a:rPr>
                      <a:t>b</a:t>
                    </a:r>
                    <a:r>
                      <a:rPr kumimoji="1" lang="en-US" sz="10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000" i="1">
                        <a:latin typeface="Arial" pitchFamily="34" charset="0"/>
                      </a:rPr>
                      <a:t> b vg</a:t>
                    </a:r>
                    <a:r>
                      <a:rPr kumimoji="1" lang="en-US" sz="10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000" i="1">
                        <a:latin typeface="Arial" pitchFamily="34" charset="0"/>
                      </a:rPr>
                      <a:t> vg</a:t>
                    </a:r>
                  </a:p>
                </p:txBody>
              </p:sp>
              <p:sp>
                <p:nvSpPr>
                  <p:cNvPr id="49769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3" y="3671"/>
                    <a:ext cx="408" cy="13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000" i="1">
                        <a:latin typeface="Arial" pitchFamily="34" charset="0"/>
                      </a:rPr>
                      <a:t>b b vg vg</a:t>
                    </a:r>
                  </a:p>
                </p:txBody>
              </p:sp>
              <p:sp>
                <p:nvSpPr>
                  <p:cNvPr id="49769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2" y="3679"/>
                    <a:ext cx="438" cy="13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000" i="1">
                        <a:latin typeface="Arial" pitchFamily="34" charset="0"/>
                      </a:rPr>
                      <a:t>b</a:t>
                    </a:r>
                    <a:r>
                      <a:rPr kumimoji="1" lang="en-US" sz="10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000" i="1">
                        <a:latin typeface="Arial" pitchFamily="34" charset="0"/>
                      </a:rPr>
                      <a:t> b vg vg</a:t>
                    </a:r>
                  </a:p>
                </p:txBody>
              </p:sp>
              <p:sp>
                <p:nvSpPr>
                  <p:cNvPr id="49769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2" y="3682"/>
                    <a:ext cx="438" cy="13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000" i="1">
                        <a:latin typeface="Arial" pitchFamily="34" charset="0"/>
                      </a:rPr>
                      <a:t>b b vg</a:t>
                    </a:r>
                    <a:r>
                      <a:rPr kumimoji="1" lang="en-US" sz="1000" i="1" baseline="30000">
                        <a:latin typeface="Arial" pitchFamily="34" charset="0"/>
                      </a:rPr>
                      <a:t>+</a:t>
                    </a:r>
                    <a:r>
                      <a:rPr kumimoji="1" lang="en-US" sz="1000" i="1">
                        <a:latin typeface="Arial" pitchFamily="34" charset="0"/>
                      </a:rPr>
                      <a:t> vg</a:t>
                    </a:r>
                  </a:p>
                </p:txBody>
              </p:sp>
              <p:sp>
                <p:nvSpPr>
                  <p:cNvPr id="49769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5" y="2959"/>
                    <a:ext cx="509" cy="28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965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Wild type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(gray-normal)</a:t>
                    </a:r>
                  </a:p>
                </p:txBody>
              </p:sp>
              <p:sp>
                <p:nvSpPr>
                  <p:cNvPr id="49769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2" y="2963"/>
                    <a:ext cx="350" cy="28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944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Black-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vestigial</a:t>
                    </a:r>
                  </a:p>
                </p:txBody>
              </p:sp>
              <p:sp>
                <p:nvSpPr>
                  <p:cNvPr id="497695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1" y="2964"/>
                    <a:ext cx="350" cy="28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206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Gray-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vestigial</a:t>
                    </a:r>
                  </a:p>
                </p:txBody>
              </p:sp>
              <p:sp>
                <p:nvSpPr>
                  <p:cNvPr id="49769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0" y="2954"/>
                    <a:ext cx="312" cy="28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185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Black-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normal</a:t>
                    </a:r>
                  </a:p>
                </p:txBody>
              </p:sp>
              <p:sp>
                <p:nvSpPr>
                  <p:cNvPr id="49769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4" y="3354"/>
                    <a:ext cx="349" cy="14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100">
                        <a:latin typeface="Arial" pitchFamily="34" charset="0"/>
                      </a:rPr>
                      <a:t>Sperm</a:t>
                    </a:r>
                  </a:p>
                </p:txBody>
              </p:sp>
              <p:sp>
                <p:nvSpPr>
                  <p:cNvPr id="497698" name="AutoShape 34"/>
                  <p:cNvSpPr>
                    <a:spLocks/>
                  </p:cNvSpPr>
                  <p:nvPr/>
                </p:nvSpPr>
                <p:spPr bwMode="auto">
                  <a:xfrm rot="16200000">
                    <a:off x="3712" y="3508"/>
                    <a:ext cx="92" cy="701"/>
                  </a:xfrm>
                  <a:prstGeom prst="leftBrace">
                    <a:avLst>
                      <a:gd name="adj1" fmla="val 63496"/>
                      <a:gd name="adj2" fmla="val 50000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97699" name="AutoShape 35"/>
                  <p:cNvSpPr>
                    <a:spLocks/>
                  </p:cNvSpPr>
                  <p:nvPr/>
                </p:nvSpPr>
                <p:spPr bwMode="auto">
                  <a:xfrm rot="16200000">
                    <a:off x="4454" y="3508"/>
                    <a:ext cx="92" cy="701"/>
                  </a:xfrm>
                  <a:prstGeom prst="leftBrace">
                    <a:avLst>
                      <a:gd name="adj1" fmla="val 63496"/>
                      <a:gd name="adj2" fmla="val 50000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497700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9" y="3884"/>
                    <a:ext cx="506" cy="20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Parental-type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offspring</a:t>
                    </a:r>
                  </a:p>
                </p:txBody>
              </p:sp>
              <p:sp>
                <p:nvSpPr>
                  <p:cNvPr id="49770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3" y="3885"/>
                    <a:ext cx="1068" cy="20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Recombinant (nonparental-type)</a:t>
                    </a:r>
                  </a:p>
                  <a:p>
                    <a:pPr algn="ctr" eaLnBrk="0" hangingPunct="0"/>
                    <a:r>
                      <a:rPr kumimoji="1" lang="en-US" sz="900">
                        <a:latin typeface="Arial" pitchFamily="34" charset="0"/>
                      </a:rPr>
                      <a:t>offspring</a:t>
                    </a:r>
                  </a:p>
                </p:txBody>
              </p:sp>
              <p:grpSp>
                <p:nvGrpSpPr>
                  <p:cNvPr id="4977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897" y="2678"/>
                    <a:ext cx="594" cy="170"/>
                    <a:chOff x="2897" y="2678"/>
                    <a:chExt cx="594" cy="170"/>
                  </a:xfrm>
                </p:grpSpPr>
                <p:sp>
                  <p:nvSpPr>
                    <p:cNvPr id="497703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8" y="2698"/>
                      <a:ext cx="546" cy="141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349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7704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97" y="2678"/>
                      <a:ext cx="594" cy="17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349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algn="ctr" eaLnBrk="0" hangingPunct="0">
                        <a:spcBef>
                          <a:spcPct val="5000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RESULTS</a:t>
                      </a:r>
                    </a:p>
                  </p:txBody>
                </p:sp>
              </p:grpSp>
            </p:grpSp>
            <p:sp>
              <p:nvSpPr>
                <p:cNvPr id="497705" name="Rectangle 41"/>
                <p:cNvSpPr>
                  <a:spLocks noChangeArrowheads="1"/>
                </p:cNvSpPr>
                <p:nvPr/>
              </p:nvSpPr>
              <p:spPr bwMode="auto">
                <a:xfrm>
                  <a:off x="639" y="1467"/>
                  <a:ext cx="834" cy="163"/>
                </a:xfrm>
                <a:prstGeom prst="rect">
                  <a:avLst/>
                </a:prstGeom>
                <a:solidFill>
                  <a:schemeClr val="hlink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9770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13" y="1466"/>
                  <a:ext cx="688" cy="15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EXPERIMENT</a:t>
                  </a:r>
                </a:p>
              </p:txBody>
            </p:sp>
            <p:sp>
              <p:nvSpPr>
                <p:cNvPr id="4977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97" y="1547"/>
                  <a:ext cx="2357" cy="64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                                         Morgan first mated true-breeding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wild-type flies with black, vestigial-winged flies to produce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heterozygous F</a:t>
                  </a:r>
                  <a:r>
                    <a:rPr kumimoji="1" lang="en-US" sz="1000" baseline="-25000">
                      <a:latin typeface="Arial" pitchFamily="34" charset="0"/>
                    </a:rPr>
                    <a:t>1</a:t>
                  </a:r>
                  <a:r>
                    <a:rPr kumimoji="1" lang="en-US" sz="1000">
                      <a:latin typeface="Arial" pitchFamily="34" charset="0"/>
                    </a:rPr>
                    <a:t> dihybrids, all of which are wild-type in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appearance. He then mated wild-type F</a:t>
                  </a:r>
                  <a:r>
                    <a:rPr kumimoji="1" lang="en-US" sz="1000" baseline="-25000">
                      <a:latin typeface="Arial" pitchFamily="34" charset="0"/>
                    </a:rPr>
                    <a:t>1</a:t>
                  </a:r>
                  <a:r>
                    <a:rPr kumimoji="1" lang="en-US" sz="1000">
                      <a:latin typeface="Arial" pitchFamily="34" charset="0"/>
                    </a:rPr>
                    <a:t> dihybrid females with black, vestigial-winged males, producing 2,300 F</a:t>
                  </a:r>
                  <a:r>
                    <a:rPr kumimoji="1" lang="en-US" sz="1000" baseline="-25000">
                      <a:latin typeface="Arial" pitchFamily="34" charset="0"/>
                    </a:rPr>
                    <a:t>2</a:t>
                  </a:r>
                  <a:r>
                    <a:rPr kumimoji="1" lang="en-US" sz="1000">
                      <a:latin typeface="Arial" pitchFamily="34" charset="0"/>
                    </a:rPr>
                    <a:t> offspring, which he “scored” (classified according to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phenotype).</a:t>
                  </a:r>
                </a:p>
              </p:txBody>
            </p:sp>
            <p:sp>
              <p:nvSpPr>
                <p:cNvPr id="497708" name="Rectangle 44"/>
                <p:cNvSpPr>
                  <a:spLocks noChangeArrowheads="1"/>
                </p:cNvSpPr>
                <p:nvPr/>
              </p:nvSpPr>
              <p:spPr bwMode="auto">
                <a:xfrm>
                  <a:off x="637" y="2394"/>
                  <a:ext cx="814" cy="171"/>
                </a:xfrm>
                <a:prstGeom prst="rect">
                  <a:avLst/>
                </a:prstGeom>
                <a:solidFill>
                  <a:schemeClr val="hlink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9770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92" y="2398"/>
                  <a:ext cx="708" cy="154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 b="1">
                      <a:solidFill>
                        <a:schemeClr val="bg1"/>
                      </a:solidFill>
                      <a:latin typeface="Arial" pitchFamily="34" charset="0"/>
                    </a:rPr>
                    <a:t>CONCLUSION</a:t>
                  </a:r>
                </a:p>
              </p:txBody>
            </p:sp>
            <p:sp>
              <p:nvSpPr>
                <p:cNvPr id="49771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92" y="2528"/>
                  <a:ext cx="2058" cy="13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                                       If these two genes were on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different chromosomes, the alleles from the F</a:t>
                  </a:r>
                  <a:r>
                    <a:rPr kumimoji="1" lang="en-US" sz="1000" baseline="-25000">
                      <a:latin typeface="Arial" pitchFamily="34" charset="0"/>
                    </a:rPr>
                    <a:t>1</a:t>
                  </a:r>
                  <a:r>
                    <a:rPr kumimoji="1" lang="en-US" sz="1000">
                      <a:latin typeface="Arial" pitchFamily="34" charset="0"/>
                    </a:rPr>
                    <a:t> dihybrid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would sort into gametes independently, and we would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expect to see equal numbers of the four types of offspring.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If these two genes were on the same chromosome,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we would expect each allele combination,  </a:t>
                  </a:r>
                  <a:r>
                    <a:rPr kumimoji="1" lang="en-US" sz="1000" i="1">
                      <a:latin typeface="Arial" pitchFamily="34" charset="0"/>
                    </a:rPr>
                    <a:t>B</a:t>
                  </a:r>
                  <a:r>
                    <a:rPr kumimoji="1" lang="en-US" sz="1000" baseline="30000">
                      <a:latin typeface="Arial" pitchFamily="34" charset="0"/>
                    </a:rPr>
                    <a:t>+</a:t>
                  </a:r>
                  <a:r>
                    <a:rPr kumimoji="1" lang="en-US" sz="1000">
                      <a:latin typeface="Arial" pitchFamily="34" charset="0"/>
                    </a:rPr>
                    <a:t> </a:t>
                  </a:r>
                  <a:r>
                    <a:rPr kumimoji="1" lang="en-US" sz="1000" i="1">
                      <a:latin typeface="Arial" pitchFamily="34" charset="0"/>
                    </a:rPr>
                    <a:t>vg</a:t>
                  </a:r>
                  <a:r>
                    <a:rPr kumimoji="1" lang="en-US" sz="1000" baseline="30000">
                      <a:latin typeface="Arial" pitchFamily="34" charset="0"/>
                    </a:rPr>
                    <a:t>+ </a:t>
                  </a:r>
                  <a:r>
                    <a:rPr kumimoji="1" lang="en-US" sz="1000">
                      <a:latin typeface="Arial" pitchFamily="34" charset="0"/>
                    </a:rPr>
                    <a:t>and </a:t>
                  </a:r>
                  <a:r>
                    <a:rPr kumimoji="1" lang="en-US" sz="1000" i="1">
                      <a:latin typeface="Arial" pitchFamily="34" charset="0"/>
                    </a:rPr>
                    <a:t>b vg</a:t>
                  </a:r>
                  <a:r>
                    <a:rPr kumimoji="1" lang="en-US" sz="1000">
                      <a:latin typeface="Arial" pitchFamily="34" charset="0"/>
                    </a:rPr>
                    <a:t>,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to stay together as gametes formed. In this case, only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offspring with parental phenotypes would be produced.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Since most offspring had a parental phenotype, Morgan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concluded  that the genes for body color and wing size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are located on the same chromosome. However, the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production of a small number of offspring with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nonparental phenotypes indicated that some mechanism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occasionally breaks the linkage between genes on the </a:t>
                  </a:r>
                </a:p>
                <a:p>
                  <a:pPr eaLnBrk="0" hangingPunct="0"/>
                  <a:r>
                    <a:rPr kumimoji="1" lang="en-US" sz="1000">
                      <a:latin typeface="Arial" pitchFamily="34" charset="0"/>
                    </a:rPr>
                    <a:t>same chromosome.</a:t>
                  </a:r>
                </a:p>
              </p:txBody>
            </p:sp>
          </p:grpSp>
          <p:sp>
            <p:nvSpPr>
              <p:cNvPr id="497711" name="Text Box 47"/>
              <p:cNvSpPr txBox="1">
                <a:spLocks noChangeArrowheads="1"/>
              </p:cNvSpPr>
              <p:nvPr/>
            </p:nvSpPr>
            <p:spPr bwMode="auto">
              <a:xfrm>
                <a:off x="2433" y="3893"/>
                <a:ext cx="108" cy="18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endParaRPr kumimoji="1" lang="en-US" sz="1600" b="1">
                  <a:latin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497712" name="Text Box 48"/>
              <p:cNvSpPr txBox="1">
                <a:spLocks noChangeArrowheads="1"/>
              </p:cNvSpPr>
              <p:nvPr/>
            </p:nvSpPr>
            <p:spPr bwMode="auto">
              <a:xfrm>
                <a:off x="4754" y="1357"/>
                <a:ext cx="681" cy="3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100" b="1">
                    <a:latin typeface="Arial" pitchFamily="34" charset="0"/>
                  </a:rPr>
                  <a:t>Double mutant</a:t>
                </a:r>
              </a:p>
              <a:p>
                <a:pPr eaLnBrk="0" hangingPunct="0"/>
                <a:r>
                  <a:rPr kumimoji="1" lang="en-US" sz="1100">
                    <a:latin typeface="Arial" pitchFamily="34" charset="0"/>
                  </a:rPr>
                  <a:t>(black body,</a:t>
                </a:r>
              </a:p>
              <a:p>
                <a:pPr eaLnBrk="0" hangingPunct="0"/>
                <a:r>
                  <a:rPr kumimoji="1" lang="en-US" sz="1100">
                    <a:latin typeface="Arial" pitchFamily="34" charset="0"/>
                  </a:rPr>
                  <a:t>vestigial wings)</a:t>
                </a:r>
              </a:p>
            </p:txBody>
          </p:sp>
          <p:sp>
            <p:nvSpPr>
              <p:cNvPr id="497713" name="Text Box 49"/>
              <p:cNvSpPr txBox="1">
                <a:spLocks noChangeArrowheads="1"/>
              </p:cNvSpPr>
              <p:nvPr/>
            </p:nvSpPr>
            <p:spPr bwMode="auto">
              <a:xfrm>
                <a:off x="4737" y="2062"/>
                <a:ext cx="681" cy="33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100" b="1">
                    <a:latin typeface="Arial" pitchFamily="34" charset="0"/>
                  </a:rPr>
                  <a:t>Double mutant</a:t>
                </a:r>
                <a:endParaRPr kumimoji="1" lang="en-US" sz="1100">
                  <a:latin typeface="Arial" pitchFamily="34" charset="0"/>
                </a:endParaRPr>
              </a:p>
              <a:p>
                <a:pPr eaLnBrk="0" hangingPunct="0"/>
                <a:r>
                  <a:rPr kumimoji="1" lang="en-US" sz="1100">
                    <a:latin typeface="Arial" pitchFamily="34" charset="0"/>
                  </a:rPr>
                  <a:t>(black body,</a:t>
                </a:r>
              </a:p>
              <a:p>
                <a:pPr eaLnBrk="0" hangingPunct="0"/>
                <a:r>
                  <a:rPr kumimoji="1" lang="en-US" sz="1100">
                    <a:latin typeface="Arial" pitchFamily="34" charset="0"/>
                  </a:rPr>
                  <a:t>vestigial wings)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Morgan’s Conclusion</a:t>
            </a:r>
          </a:p>
        </p:txBody>
      </p:sp>
      <p:sp>
        <p:nvSpPr>
          <p:cNvPr id="49870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Genes that are close together on the same chromosome are linked and do not assort independently</a:t>
            </a:r>
          </a:p>
          <a:p>
            <a:pPr>
              <a:lnSpc>
                <a:spcPct val="90000"/>
              </a:lnSpc>
            </a:pPr>
            <a:r>
              <a:rPr lang="en-US" sz="2400"/>
              <a:t>Unlinked genes are either on separate chromosomes of are far apart on the same chromosome and assort independently</a:t>
            </a:r>
          </a:p>
        </p:txBody>
      </p:sp>
      <p:grpSp>
        <p:nvGrpSpPr>
          <p:cNvPr id="498709" name="Group 21"/>
          <p:cNvGrpSpPr>
            <a:grpSpLocks/>
          </p:cNvGrpSpPr>
          <p:nvPr/>
        </p:nvGrpSpPr>
        <p:grpSpPr bwMode="auto">
          <a:xfrm>
            <a:off x="2971800" y="2819400"/>
            <a:ext cx="5410200" cy="4038600"/>
            <a:chOff x="1296" y="2592"/>
            <a:chExt cx="2688" cy="1728"/>
          </a:xfrm>
        </p:grpSpPr>
        <p:sp>
          <p:nvSpPr>
            <p:cNvPr id="498708" name="Rectangle 20"/>
            <p:cNvSpPr>
              <a:spLocks noChangeArrowheads="1"/>
            </p:cNvSpPr>
            <p:nvPr/>
          </p:nvSpPr>
          <p:spPr bwMode="auto">
            <a:xfrm>
              <a:off x="1296" y="2592"/>
              <a:ext cx="268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8692" name="Group 4"/>
            <p:cNvGrpSpPr>
              <a:grpSpLocks/>
            </p:cNvGrpSpPr>
            <p:nvPr/>
          </p:nvGrpSpPr>
          <p:grpSpPr bwMode="auto">
            <a:xfrm>
              <a:off x="1392" y="2784"/>
              <a:ext cx="2200" cy="1233"/>
              <a:chOff x="1392" y="2784"/>
              <a:chExt cx="2200" cy="1233"/>
            </a:xfrm>
          </p:grpSpPr>
          <p:pic>
            <p:nvPicPr>
              <p:cNvPr id="498693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4" y="2784"/>
                <a:ext cx="1448" cy="1233"/>
              </a:xfrm>
              <a:prstGeom prst="rect">
                <a:avLst/>
              </a:prstGeom>
              <a:noFill/>
            </p:spPr>
          </p:pic>
          <p:sp>
            <p:nvSpPr>
              <p:cNvPr id="498694" name="Text Box 6"/>
              <p:cNvSpPr txBox="1">
                <a:spLocks noChangeArrowheads="1"/>
              </p:cNvSpPr>
              <p:nvPr/>
            </p:nvSpPr>
            <p:spPr bwMode="auto">
              <a:xfrm>
                <a:off x="1392" y="3046"/>
                <a:ext cx="474" cy="19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Parents</a:t>
                </a:r>
              </a:p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in testcross</a:t>
                </a:r>
              </a:p>
            </p:txBody>
          </p:sp>
          <p:sp>
            <p:nvSpPr>
              <p:cNvPr id="498695" name="Text Box 7"/>
              <p:cNvSpPr txBox="1">
                <a:spLocks noChangeArrowheads="1"/>
              </p:cNvSpPr>
              <p:nvPr/>
            </p:nvSpPr>
            <p:spPr bwMode="auto">
              <a:xfrm>
                <a:off x="2322" y="2893"/>
                <a:ext cx="314" cy="11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</a:t>
                </a:r>
                <a:r>
                  <a:rPr kumimoji="1" lang="en-US" sz="1200" baseline="30000">
                    <a:latin typeface="Arial" pitchFamily="34" charset="0"/>
                  </a:rPr>
                  <a:t>+   </a:t>
                </a:r>
                <a:r>
                  <a:rPr kumimoji="1" lang="en-US" sz="1200" i="1">
                    <a:latin typeface="Arial" pitchFamily="34" charset="0"/>
                  </a:rPr>
                  <a:t>vg</a:t>
                </a:r>
                <a:r>
                  <a:rPr kumimoji="1" lang="en-US" sz="1200" baseline="30000"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498696" name="Text Box 8"/>
              <p:cNvSpPr txBox="1">
                <a:spLocks noChangeArrowheads="1"/>
              </p:cNvSpPr>
              <p:nvPr/>
            </p:nvSpPr>
            <p:spPr bwMode="auto">
              <a:xfrm>
                <a:off x="2406" y="3151"/>
                <a:ext cx="235" cy="11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 vg</a:t>
                </a:r>
              </a:p>
            </p:txBody>
          </p:sp>
          <p:sp>
            <p:nvSpPr>
              <p:cNvPr id="498697" name="Text Box 9"/>
              <p:cNvSpPr txBox="1">
                <a:spLocks noChangeArrowheads="1"/>
              </p:cNvSpPr>
              <p:nvPr/>
            </p:nvSpPr>
            <p:spPr bwMode="auto">
              <a:xfrm>
                <a:off x="2356" y="3570"/>
                <a:ext cx="285" cy="11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</a:t>
                </a:r>
                <a:r>
                  <a:rPr kumimoji="1" lang="en-US" sz="1200" baseline="30000">
                    <a:latin typeface="Arial" pitchFamily="34" charset="0"/>
                  </a:rPr>
                  <a:t>+ </a:t>
                </a:r>
                <a:r>
                  <a:rPr kumimoji="1" lang="en-US" sz="1200" i="1">
                    <a:latin typeface="Arial" pitchFamily="34" charset="0"/>
                  </a:rPr>
                  <a:t>vg</a:t>
                </a:r>
                <a:r>
                  <a:rPr kumimoji="1" lang="en-US" sz="1200" baseline="30000"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498698" name="Text Box 10"/>
              <p:cNvSpPr txBox="1">
                <a:spLocks noChangeArrowheads="1"/>
              </p:cNvSpPr>
              <p:nvPr/>
            </p:nvSpPr>
            <p:spPr bwMode="auto">
              <a:xfrm>
                <a:off x="2391" y="3830"/>
                <a:ext cx="235" cy="11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 vg</a:t>
                </a:r>
              </a:p>
            </p:txBody>
          </p:sp>
          <p:sp>
            <p:nvSpPr>
              <p:cNvPr id="498699" name="Text Box 11"/>
              <p:cNvSpPr txBox="1">
                <a:spLocks noChangeArrowheads="1"/>
              </p:cNvSpPr>
              <p:nvPr/>
            </p:nvSpPr>
            <p:spPr bwMode="auto">
              <a:xfrm>
                <a:off x="3263" y="3565"/>
                <a:ext cx="241" cy="11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</a:t>
                </a:r>
                <a:r>
                  <a:rPr kumimoji="1" lang="en-US" sz="1200" baseline="30000">
                    <a:latin typeface="Arial" pitchFamily="34" charset="0"/>
                  </a:rPr>
                  <a:t>  </a:t>
                </a:r>
                <a:r>
                  <a:rPr kumimoji="1" lang="en-US" sz="1200" i="1">
                    <a:latin typeface="Arial" pitchFamily="34" charset="0"/>
                  </a:rPr>
                  <a:t>vg</a:t>
                </a:r>
                <a:endParaRPr kumimoji="1" lang="en-US" sz="1200" baseline="30000">
                  <a:latin typeface="Arial" pitchFamily="34" charset="0"/>
                </a:endParaRPr>
              </a:p>
            </p:txBody>
          </p:sp>
          <p:sp>
            <p:nvSpPr>
              <p:cNvPr id="498700" name="Text Box 12"/>
              <p:cNvSpPr txBox="1">
                <a:spLocks noChangeArrowheads="1"/>
              </p:cNvSpPr>
              <p:nvPr/>
            </p:nvSpPr>
            <p:spPr bwMode="auto">
              <a:xfrm>
                <a:off x="3268" y="3830"/>
                <a:ext cx="234" cy="11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 vg</a:t>
                </a:r>
              </a:p>
            </p:txBody>
          </p:sp>
          <p:sp>
            <p:nvSpPr>
              <p:cNvPr id="498701" name="Text Box 13"/>
              <p:cNvSpPr txBox="1">
                <a:spLocks noChangeArrowheads="1"/>
              </p:cNvSpPr>
              <p:nvPr/>
            </p:nvSpPr>
            <p:spPr bwMode="auto">
              <a:xfrm>
                <a:off x="3262" y="2895"/>
                <a:ext cx="256" cy="11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</a:t>
                </a:r>
                <a:r>
                  <a:rPr kumimoji="1" lang="en-US" sz="1200" baseline="30000">
                    <a:latin typeface="Arial" pitchFamily="34" charset="0"/>
                  </a:rPr>
                  <a:t>   </a:t>
                </a:r>
                <a:r>
                  <a:rPr kumimoji="1" lang="en-US" sz="1200" i="1">
                    <a:latin typeface="Arial" pitchFamily="34" charset="0"/>
                  </a:rPr>
                  <a:t>vg</a:t>
                </a:r>
                <a:endParaRPr kumimoji="1" lang="en-US" sz="1200" baseline="30000">
                  <a:latin typeface="Arial" pitchFamily="34" charset="0"/>
                </a:endParaRPr>
              </a:p>
            </p:txBody>
          </p:sp>
          <p:sp>
            <p:nvSpPr>
              <p:cNvPr id="498702" name="Text Box 14"/>
              <p:cNvSpPr txBox="1">
                <a:spLocks noChangeArrowheads="1"/>
              </p:cNvSpPr>
              <p:nvPr/>
            </p:nvSpPr>
            <p:spPr bwMode="auto">
              <a:xfrm>
                <a:off x="3250" y="3141"/>
                <a:ext cx="256" cy="11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Arial" pitchFamily="34" charset="0"/>
                  </a:rPr>
                  <a:t>b  vg</a:t>
                </a:r>
              </a:p>
            </p:txBody>
          </p:sp>
          <p:sp>
            <p:nvSpPr>
              <p:cNvPr id="498703" name="Text Box 15"/>
              <p:cNvSpPr txBox="1">
                <a:spLocks noChangeArrowheads="1"/>
              </p:cNvSpPr>
              <p:nvPr/>
            </p:nvSpPr>
            <p:spPr bwMode="auto">
              <a:xfrm>
                <a:off x="1392" y="3615"/>
                <a:ext cx="381" cy="195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Most</a:t>
                </a:r>
              </a:p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offspring</a:t>
                </a:r>
              </a:p>
            </p:txBody>
          </p:sp>
          <p:sp>
            <p:nvSpPr>
              <p:cNvPr id="498704" name="Text Box 16"/>
              <p:cNvSpPr txBox="1">
                <a:spLocks noChangeArrowheads="1"/>
              </p:cNvSpPr>
              <p:nvPr/>
            </p:nvSpPr>
            <p:spPr bwMode="auto">
              <a:xfrm>
                <a:off x="2795" y="2967"/>
                <a:ext cx="141" cy="11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latin typeface="Arial" pitchFamily="34" charset="0"/>
                  </a:rPr>
                  <a:t>X</a:t>
                </a:r>
              </a:p>
            </p:txBody>
          </p:sp>
          <p:sp>
            <p:nvSpPr>
              <p:cNvPr id="498705" name="Text Box 17"/>
              <p:cNvSpPr txBox="1">
                <a:spLocks noChangeArrowheads="1"/>
              </p:cNvSpPr>
              <p:nvPr/>
            </p:nvSpPr>
            <p:spPr bwMode="auto">
              <a:xfrm>
                <a:off x="2784" y="3674"/>
                <a:ext cx="159" cy="11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latin typeface="Arial" pitchFamily="34" charset="0"/>
                  </a:rPr>
                  <a:t>or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Unlinked genes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1258888"/>
          </a:xfrm>
        </p:spPr>
        <p:txBody>
          <a:bodyPr/>
          <a:lstStyle/>
          <a:p>
            <a:r>
              <a:rPr lang="en-US"/>
              <a:t>Located on different chromosomes assort independently:</a:t>
            </a:r>
          </a:p>
        </p:txBody>
      </p:sp>
      <p:sp>
        <p:nvSpPr>
          <p:cNvPr id="555012" name="Oval 4"/>
          <p:cNvSpPr>
            <a:spLocks noChangeArrowheads="1"/>
          </p:cNvSpPr>
          <p:nvPr/>
        </p:nvSpPr>
        <p:spPr bwMode="auto">
          <a:xfrm>
            <a:off x="3895725" y="2286000"/>
            <a:ext cx="16002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   </a:t>
            </a:r>
            <a:r>
              <a:rPr lang="en-US" sz="3200" b="1">
                <a:solidFill>
                  <a:srgbClr val="FF00FF"/>
                </a:solidFill>
              </a:rPr>
              <a:t>b</a:t>
            </a:r>
            <a:endParaRPr lang="en-US" sz="4400" b="1">
              <a:solidFill>
                <a:srgbClr val="CC3399"/>
              </a:solidFill>
              <a:latin typeface="Garamond" pitchFamily="18" charset="0"/>
            </a:endParaRP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      </a:t>
            </a:r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555013" name="Oval 5"/>
          <p:cNvSpPr>
            <a:spLocks noChangeArrowheads="1"/>
          </p:cNvSpPr>
          <p:nvPr/>
        </p:nvSpPr>
        <p:spPr bwMode="auto">
          <a:xfrm>
            <a:off x="2981325" y="41148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555014" name="Oval 6"/>
          <p:cNvSpPr>
            <a:spLocks noChangeArrowheads="1"/>
          </p:cNvSpPr>
          <p:nvPr/>
        </p:nvSpPr>
        <p:spPr bwMode="auto">
          <a:xfrm>
            <a:off x="6943725" y="41148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555015" name="Oval 7"/>
          <p:cNvSpPr>
            <a:spLocks noChangeArrowheads="1"/>
          </p:cNvSpPr>
          <p:nvPr/>
        </p:nvSpPr>
        <p:spPr bwMode="auto">
          <a:xfrm>
            <a:off x="923925" y="41148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555016" name="Oval 8"/>
          <p:cNvSpPr>
            <a:spLocks noChangeArrowheads="1"/>
          </p:cNvSpPr>
          <p:nvPr/>
        </p:nvSpPr>
        <p:spPr bwMode="auto">
          <a:xfrm>
            <a:off x="5038725" y="4114800"/>
            <a:ext cx="16002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555017" name="Freeform 9"/>
          <p:cNvSpPr>
            <a:spLocks/>
          </p:cNvSpPr>
          <p:nvPr/>
        </p:nvSpPr>
        <p:spPr bwMode="auto">
          <a:xfrm>
            <a:off x="4648200" y="25146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18" name="Freeform 10"/>
          <p:cNvSpPr>
            <a:spLocks/>
          </p:cNvSpPr>
          <p:nvPr/>
        </p:nvSpPr>
        <p:spPr bwMode="auto">
          <a:xfrm>
            <a:off x="4810125" y="25146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19" name="Freeform 11"/>
          <p:cNvSpPr>
            <a:spLocks/>
          </p:cNvSpPr>
          <p:nvPr/>
        </p:nvSpPr>
        <p:spPr bwMode="auto">
          <a:xfrm>
            <a:off x="4505325" y="32004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0" name="Freeform 12"/>
          <p:cNvSpPr>
            <a:spLocks/>
          </p:cNvSpPr>
          <p:nvPr/>
        </p:nvSpPr>
        <p:spPr bwMode="auto">
          <a:xfrm>
            <a:off x="4733925" y="32004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1" name="Freeform 13"/>
          <p:cNvSpPr>
            <a:spLocks/>
          </p:cNvSpPr>
          <p:nvPr/>
        </p:nvSpPr>
        <p:spPr bwMode="auto">
          <a:xfrm>
            <a:off x="1304925" y="49530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2" name="Freeform 14"/>
          <p:cNvSpPr>
            <a:spLocks/>
          </p:cNvSpPr>
          <p:nvPr/>
        </p:nvSpPr>
        <p:spPr bwMode="auto">
          <a:xfrm>
            <a:off x="3362325" y="50292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3" name="Freeform 15"/>
          <p:cNvSpPr>
            <a:spLocks/>
          </p:cNvSpPr>
          <p:nvPr/>
        </p:nvSpPr>
        <p:spPr bwMode="auto">
          <a:xfrm>
            <a:off x="5495925" y="50292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4" name="Freeform 16"/>
          <p:cNvSpPr>
            <a:spLocks/>
          </p:cNvSpPr>
          <p:nvPr/>
        </p:nvSpPr>
        <p:spPr bwMode="auto">
          <a:xfrm>
            <a:off x="7324725" y="5029200"/>
            <a:ext cx="177800" cy="419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240"/>
              </a:cxn>
              <a:cxn ang="0">
                <a:pos x="0" y="144"/>
              </a:cxn>
            </a:cxnLst>
            <a:rect l="0" t="0" r="r" b="b"/>
            <a:pathLst>
              <a:path w="112" h="264">
                <a:moveTo>
                  <a:pt x="96" y="0"/>
                </a:moveTo>
                <a:cubicBezTo>
                  <a:pt x="104" y="108"/>
                  <a:pt x="112" y="216"/>
                  <a:pt x="96" y="240"/>
                </a:cubicBezTo>
                <a:cubicBezTo>
                  <a:pt x="80" y="264"/>
                  <a:pt x="40" y="204"/>
                  <a:pt x="0" y="144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5" name="Freeform 17"/>
          <p:cNvSpPr>
            <a:spLocks/>
          </p:cNvSpPr>
          <p:nvPr/>
        </p:nvSpPr>
        <p:spPr bwMode="auto">
          <a:xfrm>
            <a:off x="5648325" y="44196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6" name="Freeform 18"/>
          <p:cNvSpPr>
            <a:spLocks/>
          </p:cNvSpPr>
          <p:nvPr/>
        </p:nvSpPr>
        <p:spPr bwMode="auto">
          <a:xfrm>
            <a:off x="7477125" y="44196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7" name="Freeform 19"/>
          <p:cNvSpPr>
            <a:spLocks/>
          </p:cNvSpPr>
          <p:nvPr/>
        </p:nvSpPr>
        <p:spPr bwMode="auto">
          <a:xfrm>
            <a:off x="1457325" y="43434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8" name="Freeform 20"/>
          <p:cNvSpPr>
            <a:spLocks/>
          </p:cNvSpPr>
          <p:nvPr/>
        </p:nvSpPr>
        <p:spPr bwMode="auto">
          <a:xfrm>
            <a:off x="3514725" y="4343400"/>
            <a:ext cx="9525" cy="4968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313"/>
              </a:cxn>
            </a:cxnLst>
            <a:rect l="0" t="0" r="r" b="b"/>
            <a:pathLst>
              <a:path w="6" h="313">
                <a:moveTo>
                  <a:pt x="6" y="0"/>
                </a:moveTo>
                <a:lnTo>
                  <a:pt x="0" y="313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5029" name="Text Box 21"/>
          <p:cNvSpPr txBox="1">
            <a:spLocks noChangeArrowheads="1"/>
          </p:cNvSpPr>
          <p:nvPr/>
        </p:nvSpPr>
        <p:spPr bwMode="auto">
          <a:xfrm>
            <a:off x="1076325" y="5715000"/>
            <a:ext cx="1143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25%</a:t>
            </a:r>
          </a:p>
        </p:txBody>
      </p:sp>
      <p:sp>
        <p:nvSpPr>
          <p:cNvPr id="555030" name="Text Box 22"/>
          <p:cNvSpPr txBox="1">
            <a:spLocks noChangeArrowheads="1"/>
          </p:cNvSpPr>
          <p:nvPr/>
        </p:nvSpPr>
        <p:spPr bwMode="auto">
          <a:xfrm>
            <a:off x="3133725" y="5715000"/>
            <a:ext cx="1295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25%</a:t>
            </a:r>
          </a:p>
        </p:txBody>
      </p:sp>
      <p:sp>
        <p:nvSpPr>
          <p:cNvPr id="555031" name="Text Box 23"/>
          <p:cNvSpPr txBox="1">
            <a:spLocks noChangeArrowheads="1"/>
          </p:cNvSpPr>
          <p:nvPr/>
        </p:nvSpPr>
        <p:spPr bwMode="auto">
          <a:xfrm>
            <a:off x="5343525" y="5715000"/>
            <a:ext cx="1143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25%</a:t>
            </a:r>
          </a:p>
        </p:txBody>
      </p:sp>
      <p:sp>
        <p:nvSpPr>
          <p:cNvPr id="555032" name="Text Box 24"/>
          <p:cNvSpPr txBox="1">
            <a:spLocks noChangeArrowheads="1"/>
          </p:cNvSpPr>
          <p:nvPr/>
        </p:nvSpPr>
        <p:spPr bwMode="auto">
          <a:xfrm>
            <a:off x="7248525" y="5715000"/>
            <a:ext cx="1295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25%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genes 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1447800"/>
          </a:xfrm>
        </p:spPr>
        <p:txBody>
          <a:bodyPr/>
          <a:lstStyle/>
          <a:p>
            <a:r>
              <a:rPr lang="en-US"/>
              <a:t>Located on the same chromosome often do NOT assort independently:</a:t>
            </a:r>
          </a:p>
        </p:txBody>
      </p:sp>
      <p:sp>
        <p:nvSpPr>
          <p:cNvPr id="556036" name="Oval 4"/>
          <p:cNvSpPr>
            <a:spLocks noChangeArrowheads="1"/>
          </p:cNvSpPr>
          <p:nvPr/>
        </p:nvSpPr>
        <p:spPr bwMode="auto">
          <a:xfrm>
            <a:off x="2667000" y="36576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n</a:t>
            </a:r>
          </a:p>
        </p:txBody>
      </p:sp>
      <p:sp>
        <p:nvSpPr>
          <p:cNvPr id="556037" name="Oval 5"/>
          <p:cNvSpPr>
            <a:spLocks noChangeArrowheads="1"/>
          </p:cNvSpPr>
          <p:nvPr/>
        </p:nvSpPr>
        <p:spPr bwMode="auto">
          <a:xfrm>
            <a:off x="3657600" y="2133600"/>
            <a:ext cx="16002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      </a:t>
            </a:r>
            <a:r>
              <a:rPr lang="en-US" sz="3200" b="1">
                <a:solidFill>
                  <a:srgbClr val="FF33CC"/>
                </a:solidFill>
                <a:latin typeface="Garamond" pitchFamily="18" charset="0"/>
              </a:rPr>
              <a:t>b</a:t>
            </a:r>
            <a:endParaRPr lang="en-US" sz="3600" b="1">
              <a:solidFill>
                <a:srgbClr val="FF33CC"/>
              </a:solidFill>
              <a:latin typeface="Garamond" pitchFamily="18" charset="0"/>
            </a:endParaRP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N      </a:t>
            </a:r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n</a:t>
            </a:r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>
            <a:off x="7010400" y="36576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n</a:t>
            </a:r>
          </a:p>
        </p:txBody>
      </p:sp>
      <p:sp>
        <p:nvSpPr>
          <p:cNvPr id="556039" name="Oval 7"/>
          <p:cNvSpPr>
            <a:spLocks noChangeArrowheads="1"/>
          </p:cNvSpPr>
          <p:nvPr/>
        </p:nvSpPr>
        <p:spPr bwMode="auto">
          <a:xfrm>
            <a:off x="685800" y="3657600"/>
            <a:ext cx="15240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N</a:t>
            </a:r>
          </a:p>
        </p:txBody>
      </p:sp>
      <p:sp>
        <p:nvSpPr>
          <p:cNvPr id="556040" name="Oval 8"/>
          <p:cNvSpPr>
            <a:spLocks noChangeArrowheads="1"/>
          </p:cNvSpPr>
          <p:nvPr/>
        </p:nvSpPr>
        <p:spPr bwMode="auto">
          <a:xfrm>
            <a:off x="4953000" y="3657600"/>
            <a:ext cx="1600200" cy="1524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FF00FF"/>
                </a:solidFill>
                <a:latin typeface="Garamond" pitchFamily="18" charset="0"/>
              </a:rPr>
              <a:t>b</a:t>
            </a:r>
          </a:p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N</a:t>
            </a:r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5486400" y="4114800"/>
            <a:ext cx="9525" cy="4572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88"/>
              </a:cxn>
            </a:cxnLst>
            <a:rect l="0" t="0" r="r" b="b"/>
            <a:pathLst>
              <a:path w="6" h="288">
                <a:moveTo>
                  <a:pt x="6" y="0"/>
                </a:move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2" name="Freeform 10"/>
          <p:cNvSpPr>
            <a:spLocks/>
          </p:cNvSpPr>
          <p:nvPr/>
        </p:nvSpPr>
        <p:spPr bwMode="auto">
          <a:xfrm>
            <a:off x="7543800" y="4114800"/>
            <a:ext cx="14288" cy="9318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587"/>
              </a:cxn>
            </a:cxnLst>
            <a:rect l="0" t="0" r="r" b="b"/>
            <a:pathLst>
              <a:path w="9" h="587">
                <a:moveTo>
                  <a:pt x="9" y="0"/>
                </a:moveTo>
                <a:lnTo>
                  <a:pt x="0" y="587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3" name="Freeform 11"/>
          <p:cNvSpPr>
            <a:spLocks/>
          </p:cNvSpPr>
          <p:nvPr/>
        </p:nvSpPr>
        <p:spPr bwMode="auto">
          <a:xfrm>
            <a:off x="1143000" y="4038600"/>
            <a:ext cx="14288" cy="9017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568"/>
              </a:cxn>
            </a:cxnLst>
            <a:rect l="0" t="0" r="r" b="b"/>
            <a:pathLst>
              <a:path w="9" h="568">
                <a:moveTo>
                  <a:pt x="9" y="0"/>
                </a:moveTo>
                <a:lnTo>
                  <a:pt x="0" y="568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4" name="Freeform 12"/>
          <p:cNvSpPr>
            <a:spLocks/>
          </p:cNvSpPr>
          <p:nvPr/>
        </p:nvSpPr>
        <p:spPr bwMode="auto">
          <a:xfrm>
            <a:off x="3143250" y="4038600"/>
            <a:ext cx="3175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61"/>
              </a:cxn>
            </a:cxnLst>
            <a:rect l="0" t="0" r="r" b="b"/>
            <a:pathLst>
              <a:path w="2" h="361">
                <a:moveTo>
                  <a:pt x="0" y="0"/>
                </a:moveTo>
                <a:lnTo>
                  <a:pt x="2" y="361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914400" y="5334000"/>
            <a:ext cx="1143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47%</a:t>
            </a: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2895600" y="5257800"/>
            <a:ext cx="1295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5%</a:t>
            </a:r>
          </a:p>
        </p:txBody>
      </p: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5105400" y="5257800"/>
            <a:ext cx="1143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5%</a:t>
            </a:r>
          </a:p>
        </p:txBody>
      </p:sp>
      <p:sp>
        <p:nvSpPr>
          <p:cNvPr id="556048" name="Text Box 16"/>
          <p:cNvSpPr txBox="1">
            <a:spLocks noChangeArrowheads="1"/>
          </p:cNvSpPr>
          <p:nvPr/>
        </p:nvSpPr>
        <p:spPr bwMode="auto">
          <a:xfrm>
            <a:off x="7239000" y="5257800"/>
            <a:ext cx="1295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43%</a:t>
            </a:r>
          </a:p>
        </p:txBody>
      </p:sp>
      <p:sp>
        <p:nvSpPr>
          <p:cNvPr id="556049" name="Freeform 17"/>
          <p:cNvSpPr>
            <a:spLocks/>
          </p:cNvSpPr>
          <p:nvPr/>
        </p:nvSpPr>
        <p:spPr bwMode="auto">
          <a:xfrm>
            <a:off x="3143250" y="4610100"/>
            <a:ext cx="1588" cy="255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1"/>
              </a:cxn>
            </a:cxnLst>
            <a:rect l="0" t="0" r="r" b="b"/>
            <a:pathLst>
              <a:path w="1" h="161">
                <a:moveTo>
                  <a:pt x="0" y="0"/>
                </a:moveTo>
                <a:lnTo>
                  <a:pt x="0" y="161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50" name="Line 18"/>
          <p:cNvSpPr>
            <a:spLocks noChangeShapeType="1"/>
          </p:cNvSpPr>
          <p:nvPr/>
        </p:nvSpPr>
        <p:spPr bwMode="auto">
          <a:xfrm>
            <a:off x="5486400" y="4572000"/>
            <a:ext cx="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51" name="Text Box 19"/>
          <p:cNvSpPr txBox="1">
            <a:spLocks noChangeArrowheads="1"/>
          </p:cNvSpPr>
          <p:nvPr/>
        </p:nvSpPr>
        <p:spPr bwMode="auto">
          <a:xfrm>
            <a:off x="2362200" y="5943600"/>
            <a:ext cx="4572000" cy="7397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Recombinant types</a:t>
            </a:r>
          </a:p>
        </p:txBody>
      </p:sp>
      <p:cxnSp>
        <p:nvCxnSpPr>
          <p:cNvPr id="556052" name="AutoShape 20"/>
          <p:cNvCxnSpPr>
            <a:cxnSpLocks noChangeShapeType="1"/>
            <a:endCxn id="556036" idx="5"/>
          </p:cNvCxnSpPr>
          <p:nvPr/>
        </p:nvCxnSpPr>
        <p:spPr bwMode="auto">
          <a:xfrm flipH="1" flipV="1">
            <a:off x="3967163" y="4976813"/>
            <a:ext cx="676275" cy="9429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556053" name="AutoShape 21"/>
          <p:cNvCxnSpPr>
            <a:cxnSpLocks noChangeShapeType="1"/>
            <a:stCxn id="556051" idx="0"/>
            <a:endCxn id="556040" idx="3"/>
          </p:cNvCxnSpPr>
          <p:nvPr/>
        </p:nvCxnSpPr>
        <p:spPr bwMode="auto">
          <a:xfrm flipV="1">
            <a:off x="4648200" y="4976813"/>
            <a:ext cx="539750" cy="94773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556054" name="Text Box 22"/>
          <p:cNvSpPr txBox="1">
            <a:spLocks noChangeArrowheads="1"/>
          </p:cNvSpPr>
          <p:nvPr/>
        </p:nvSpPr>
        <p:spPr bwMode="auto">
          <a:xfrm>
            <a:off x="304800" y="2209800"/>
            <a:ext cx="2971800" cy="7397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Parental type</a:t>
            </a:r>
          </a:p>
        </p:txBody>
      </p:sp>
      <p:cxnSp>
        <p:nvCxnSpPr>
          <p:cNvPr id="556055" name="AutoShape 23"/>
          <p:cNvCxnSpPr>
            <a:cxnSpLocks noChangeShapeType="1"/>
            <a:endCxn id="556039" idx="0"/>
          </p:cNvCxnSpPr>
          <p:nvPr/>
        </p:nvCxnSpPr>
        <p:spPr bwMode="auto">
          <a:xfrm flipH="1">
            <a:off x="1447800" y="2971800"/>
            <a:ext cx="533400" cy="66675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556056" name="Freeform 24"/>
          <p:cNvSpPr>
            <a:spLocks/>
          </p:cNvSpPr>
          <p:nvPr/>
        </p:nvSpPr>
        <p:spPr bwMode="auto">
          <a:xfrm>
            <a:off x="4267200" y="2362200"/>
            <a:ext cx="19050" cy="11160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703"/>
              </a:cxn>
            </a:cxnLst>
            <a:rect l="0" t="0" r="r" b="b"/>
            <a:pathLst>
              <a:path w="12" h="703">
                <a:moveTo>
                  <a:pt x="12" y="0"/>
                </a:moveTo>
                <a:lnTo>
                  <a:pt x="0" y="703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57" name="Freeform 25"/>
          <p:cNvSpPr>
            <a:spLocks/>
          </p:cNvSpPr>
          <p:nvPr/>
        </p:nvSpPr>
        <p:spPr bwMode="auto">
          <a:xfrm>
            <a:off x="4652963" y="2362200"/>
            <a:ext cx="22225" cy="10795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680"/>
              </a:cxn>
            </a:cxnLst>
            <a:rect l="0" t="0" r="r" b="b"/>
            <a:pathLst>
              <a:path w="14" h="680">
                <a:moveTo>
                  <a:pt x="14" y="0"/>
                </a:moveTo>
                <a:lnTo>
                  <a:pt x="0" y="68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58" name="Text Box 26"/>
          <p:cNvSpPr txBox="1">
            <a:spLocks noChangeArrowheads="1"/>
          </p:cNvSpPr>
          <p:nvPr/>
        </p:nvSpPr>
        <p:spPr bwMode="auto">
          <a:xfrm>
            <a:off x="5715000" y="2209800"/>
            <a:ext cx="2971800" cy="7397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Garamond" pitchFamily="18" charset="0"/>
              </a:rPr>
              <a:t>Parental type</a:t>
            </a:r>
          </a:p>
        </p:txBody>
      </p:sp>
      <p:cxnSp>
        <p:nvCxnSpPr>
          <p:cNvPr id="556059" name="AutoShape 27"/>
          <p:cNvCxnSpPr>
            <a:cxnSpLocks noChangeShapeType="1"/>
            <a:stCxn id="556058" idx="2"/>
            <a:endCxn id="556038" idx="0"/>
          </p:cNvCxnSpPr>
          <p:nvPr/>
        </p:nvCxnSpPr>
        <p:spPr bwMode="auto">
          <a:xfrm>
            <a:off x="7200900" y="2968625"/>
            <a:ext cx="571500" cy="6699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Recombination and Linkage</a:t>
            </a: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Recombinant offspring are those that show new combinations of the parental traits</a:t>
            </a:r>
          </a:p>
          <a:p>
            <a:r>
              <a:rPr lang="en-US" sz="2800"/>
              <a:t>Morgan discovered that genes can be linked but due to the appearance of recombinant phenotypes, the linkage appeared incomplete</a:t>
            </a:r>
          </a:p>
          <a:p>
            <a:r>
              <a:rPr lang="en-US" sz="2800"/>
              <a:t>Morgan proposed that some process must occasionally break the physical connection between genes on the same chromosome</a:t>
            </a:r>
          </a:p>
          <a:p>
            <a:r>
              <a:rPr lang="en-US" sz="2800"/>
              <a:t>Crossing over of homologous chromosomes was the mechanism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Chromosomal Behavior</a:t>
            </a: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Mendelian inheritance has its physical basis in the behavior of chromosomes</a:t>
            </a:r>
          </a:p>
          <a:p>
            <a:r>
              <a:rPr lang="en-US"/>
              <a:t>The behavior of chromosomes during meiosis was said to account for Mendel’s laws of segregation and independent assortment</a:t>
            </a:r>
          </a:p>
          <a:p>
            <a:r>
              <a:rPr lang="en-US"/>
              <a:t>Several researchers proposed in the early 1900s that genes are located on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Recombinant Types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1905000"/>
          </a:xfrm>
        </p:spPr>
        <p:txBody>
          <a:bodyPr/>
          <a:lstStyle/>
          <a:p>
            <a:r>
              <a:rPr lang="en-US"/>
              <a:t>Produced when a crossover occurs </a:t>
            </a:r>
            <a:r>
              <a:rPr lang="en-US">
                <a:solidFill>
                  <a:schemeClr val="hlink"/>
                </a:solidFill>
              </a:rPr>
              <a:t>between</a:t>
            </a:r>
            <a:r>
              <a:rPr lang="en-US"/>
              <a:t> the 2 genes being studied:</a:t>
            </a:r>
          </a:p>
        </p:txBody>
      </p:sp>
      <p:sp>
        <p:nvSpPr>
          <p:cNvPr id="557060" name="Freeform 4"/>
          <p:cNvSpPr>
            <a:spLocks/>
          </p:cNvSpPr>
          <p:nvPr/>
        </p:nvSpPr>
        <p:spPr bwMode="auto">
          <a:xfrm>
            <a:off x="1371600" y="2819400"/>
            <a:ext cx="23813" cy="339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58"/>
              </a:cxn>
              <a:cxn ang="0">
                <a:pos x="7" y="569"/>
              </a:cxn>
              <a:cxn ang="0">
                <a:pos x="15" y="2138"/>
              </a:cxn>
            </a:cxnLst>
            <a:rect l="0" t="0" r="r" b="b"/>
            <a:pathLst>
              <a:path w="15" h="2138">
                <a:moveTo>
                  <a:pt x="0" y="0"/>
                </a:moveTo>
                <a:lnTo>
                  <a:pt x="7" y="358"/>
                </a:lnTo>
                <a:lnTo>
                  <a:pt x="7" y="569"/>
                </a:lnTo>
                <a:lnTo>
                  <a:pt x="15" y="2138"/>
                </a:lnTo>
              </a:path>
            </a:pathLst>
          </a:custGeom>
          <a:solidFill>
            <a:srgbClr val="FF9900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61" name="Freeform 5"/>
          <p:cNvSpPr>
            <a:spLocks/>
          </p:cNvSpPr>
          <p:nvPr/>
        </p:nvSpPr>
        <p:spPr bwMode="auto">
          <a:xfrm>
            <a:off x="825500" y="2841625"/>
            <a:ext cx="12700" cy="34067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366"/>
              </a:cxn>
              <a:cxn ang="0">
                <a:pos x="0" y="563"/>
              </a:cxn>
              <a:cxn ang="0">
                <a:pos x="8" y="2146"/>
              </a:cxn>
            </a:cxnLst>
            <a:rect l="0" t="0" r="r" b="b"/>
            <a:pathLst>
              <a:path w="8" h="2146">
                <a:moveTo>
                  <a:pt x="3" y="0"/>
                </a:moveTo>
                <a:lnTo>
                  <a:pt x="3" y="366"/>
                </a:lnTo>
                <a:lnTo>
                  <a:pt x="0" y="563"/>
                </a:lnTo>
                <a:lnTo>
                  <a:pt x="8" y="2146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57062" name="AutoShape 6"/>
          <p:cNvCxnSpPr>
            <a:cxnSpLocks noChangeShapeType="1"/>
            <a:stCxn id="557061" idx="1"/>
            <a:endCxn id="557060" idx="2"/>
          </p:cNvCxnSpPr>
          <p:nvPr/>
        </p:nvCxnSpPr>
        <p:spPr bwMode="auto">
          <a:xfrm>
            <a:off x="830263" y="3403600"/>
            <a:ext cx="552450" cy="30003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557063" name="AutoShape 7"/>
          <p:cNvCxnSpPr>
            <a:cxnSpLocks noChangeShapeType="1"/>
            <a:stCxn id="557061" idx="2"/>
            <a:endCxn id="557060" idx="1"/>
          </p:cNvCxnSpPr>
          <p:nvPr/>
        </p:nvCxnSpPr>
        <p:spPr bwMode="auto">
          <a:xfrm flipV="1">
            <a:off x="825500" y="3368675"/>
            <a:ext cx="557213" cy="34766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</p:cxn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4572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1447800" y="27432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609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1447800" y="41910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68" name="Oval 12"/>
          <p:cNvSpPr>
            <a:spLocks noChangeArrowheads="1"/>
          </p:cNvSpPr>
          <p:nvPr/>
        </p:nvSpPr>
        <p:spPr bwMode="auto">
          <a:xfrm>
            <a:off x="685800" y="30480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69" name="Oval 13"/>
          <p:cNvSpPr>
            <a:spLocks noChangeArrowheads="1"/>
          </p:cNvSpPr>
          <p:nvPr/>
        </p:nvSpPr>
        <p:spPr bwMode="auto">
          <a:xfrm>
            <a:off x="685800" y="44196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0" name="Oval 14"/>
          <p:cNvSpPr>
            <a:spLocks noChangeArrowheads="1"/>
          </p:cNvSpPr>
          <p:nvPr/>
        </p:nvSpPr>
        <p:spPr bwMode="auto">
          <a:xfrm>
            <a:off x="1219200" y="30480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557071" name="Oval 15"/>
          <p:cNvSpPr>
            <a:spLocks noChangeArrowheads="1"/>
          </p:cNvSpPr>
          <p:nvPr/>
        </p:nvSpPr>
        <p:spPr bwMode="auto">
          <a:xfrm>
            <a:off x="1219200" y="44196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2" name="Freeform 16"/>
          <p:cNvSpPr>
            <a:spLocks/>
          </p:cNvSpPr>
          <p:nvPr/>
        </p:nvSpPr>
        <p:spPr bwMode="auto">
          <a:xfrm>
            <a:off x="8229600" y="2743200"/>
            <a:ext cx="11113" cy="2408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58"/>
              </a:cxn>
              <a:cxn ang="0">
                <a:pos x="7" y="569"/>
              </a:cxn>
              <a:cxn ang="0">
                <a:pos x="7" y="1517"/>
              </a:cxn>
            </a:cxnLst>
            <a:rect l="0" t="0" r="r" b="b"/>
            <a:pathLst>
              <a:path w="7" h="1517">
                <a:moveTo>
                  <a:pt x="0" y="0"/>
                </a:moveTo>
                <a:lnTo>
                  <a:pt x="7" y="358"/>
                </a:lnTo>
                <a:lnTo>
                  <a:pt x="7" y="569"/>
                </a:lnTo>
                <a:lnTo>
                  <a:pt x="7" y="1517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73" name="Freeform 17"/>
          <p:cNvSpPr>
            <a:spLocks/>
          </p:cNvSpPr>
          <p:nvPr/>
        </p:nvSpPr>
        <p:spPr bwMode="auto">
          <a:xfrm>
            <a:off x="7683500" y="2767013"/>
            <a:ext cx="15875" cy="240665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3" y="365"/>
              </a:cxn>
              <a:cxn ang="0">
                <a:pos x="0" y="562"/>
              </a:cxn>
              <a:cxn ang="0">
                <a:pos x="0" y="1516"/>
              </a:cxn>
            </a:cxnLst>
            <a:rect l="0" t="0" r="r" b="b"/>
            <a:pathLst>
              <a:path w="10" h="1516">
                <a:moveTo>
                  <a:pt x="10" y="0"/>
                </a:moveTo>
                <a:lnTo>
                  <a:pt x="3" y="365"/>
                </a:lnTo>
                <a:lnTo>
                  <a:pt x="0" y="562"/>
                </a:lnTo>
                <a:lnTo>
                  <a:pt x="0" y="1516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74" name="Text Box 18"/>
          <p:cNvSpPr txBox="1">
            <a:spLocks noChangeArrowheads="1"/>
          </p:cNvSpPr>
          <p:nvPr/>
        </p:nvSpPr>
        <p:spPr bwMode="auto">
          <a:xfrm>
            <a:off x="7086600" y="2743200"/>
            <a:ext cx="4572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75" name="Text Box 19"/>
          <p:cNvSpPr txBox="1">
            <a:spLocks noChangeArrowheads="1"/>
          </p:cNvSpPr>
          <p:nvPr/>
        </p:nvSpPr>
        <p:spPr bwMode="auto">
          <a:xfrm>
            <a:off x="8305800" y="26670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76" name="Text Box 20"/>
          <p:cNvSpPr txBox="1">
            <a:spLocks noChangeArrowheads="1"/>
          </p:cNvSpPr>
          <p:nvPr/>
        </p:nvSpPr>
        <p:spPr bwMode="auto">
          <a:xfrm>
            <a:off x="7010400" y="4114800"/>
            <a:ext cx="609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77" name="Text Box 21"/>
          <p:cNvSpPr txBox="1">
            <a:spLocks noChangeArrowheads="1"/>
          </p:cNvSpPr>
          <p:nvPr/>
        </p:nvSpPr>
        <p:spPr bwMode="auto">
          <a:xfrm>
            <a:off x="8305800" y="41148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78" name="Oval 22"/>
          <p:cNvSpPr>
            <a:spLocks noChangeArrowheads="1"/>
          </p:cNvSpPr>
          <p:nvPr/>
        </p:nvSpPr>
        <p:spPr bwMode="auto">
          <a:xfrm>
            <a:off x="7543800" y="29718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9" name="Oval 23"/>
          <p:cNvSpPr>
            <a:spLocks noChangeArrowheads="1"/>
          </p:cNvSpPr>
          <p:nvPr/>
        </p:nvSpPr>
        <p:spPr bwMode="auto">
          <a:xfrm>
            <a:off x="7543800" y="43434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80" name="Oval 24"/>
          <p:cNvSpPr>
            <a:spLocks noChangeArrowheads="1"/>
          </p:cNvSpPr>
          <p:nvPr/>
        </p:nvSpPr>
        <p:spPr bwMode="auto">
          <a:xfrm>
            <a:off x="8077200" y="29718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81" name="Oval 25"/>
          <p:cNvSpPr>
            <a:spLocks noChangeArrowheads="1"/>
          </p:cNvSpPr>
          <p:nvPr/>
        </p:nvSpPr>
        <p:spPr bwMode="auto">
          <a:xfrm>
            <a:off x="8077200" y="43434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82" name="Freeform 26"/>
          <p:cNvSpPr>
            <a:spLocks/>
          </p:cNvSpPr>
          <p:nvPr/>
        </p:nvSpPr>
        <p:spPr bwMode="auto">
          <a:xfrm>
            <a:off x="6096000" y="2743200"/>
            <a:ext cx="23813" cy="339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58"/>
              </a:cxn>
              <a:cxn ang="0">
                <a:pos x="7" y="569"/>
              </a:cxn>
              <a:cxn ang="0">
                <a:pos x="9" y="1510"/>
              </a:cxn>
              <a:cxn ang="0">
                <a:pos x="9" y="1679"/>
              </a:cxn>
              <a:cxn ang="0">
                <a:pos x="15" y="2138"/>
              </a:cxn>
            </a:cxnLst>
            <a:rect l="0" t="0" r="r" b="b"/>
            <a:pathLst>
              <a:path w="15" h="2138">
                <a:moveTo>
                  <a:pt x="0" y="0"/>
                </a:moveTo>
                <a:lnTo>
                  <a:pt x="7" y="358"/>
                </a:lnTo>
                <a:lnTo>
                  <a:pt x="7" y="569"/>
                </a:lnTo>
                <a:lnTo>
                  <a:pt x="9" y="1510"/>
                </a:lnTo>
                <a:lnTo>
                  <a:pt x="9" y="1679"/>
                </a:lnTo>
                <a:lnTo>
                  <a:pt x="15" y="2138"/>
                </a:lnTo>
              </a:path>
            </a:pathLst>
          </a:custGeom>
          <a:solidFill>
            <a:srgbClr val="FF9900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83" name="Freeform 27"/>
          <p:cNvSpPr>
            <a:spLocks/>
          </p:cNvSpPr>
          <p:nvPr/>
        </p:nvSpPr>
        <p:spPr bwMode="auto">
          <a:xfrm>
            <a:off x="5549900" y="2765425"/>
            <a:ext cx="12700" cy="34067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366"/>
              </a:cxn>
              <a:cxn ang="0">
                <a:pos x="0" y="563"/>
              </a:cxn>
              <a:cxn ang="0">
                <a:pos x="2" y="1496"/>
              </a:cxn>
              <a:cxn ang="0">
                <a:pos x="2" y="1679"/>
              </a:cxn>
              <a:cxn ang="0">
                <a:pos x="8" y="2146"/>
              </a:cxn>
            </a:cxnLst>
            <a:rect l="0" t="0" r="r" b="b"/>
            <a:pathLst>
              <a:path w="8" h="2146">
                <a:moveTo>
                  <a:pt x="1" y="0"/>
                </a:moveTo>
                <a:lnTo>
                  <a:pt x="3" y="366"/>
                </a:lnTo>
                <a:lnTo>
                  <a:pt x="0" y="563"/>
                </a:lnTo>
                <a:lnTo>
                  <a:pt x="2" y="1496"/>
                </a:lnTo>
                <a:lnTo>
                  <a:pt x="2" y="1679"/>
                </a:lnTo>
                <a:lnTo>
                  <a:pt x="8" y="2146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84" name="Text Box 28"/>
          <p:cNvSpPr txBox="1">
            <a:spLocks noChangeArrowheads="1"/>
          </p:cNvSpPr>
          <p:nvPr/>
        </p:nvSpPr>
        <p:spPr bwMode="auto">
          <a:xfrm>
            <a:off x="4953000" y="2743200"/>
            <a:ext cx="4572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85" name="Text Box 29"/>
          <p:cNvSpPr txBox="1">
            <a:spLocks noChangeArrowheads="1"/>
          </p:cNvSpPr>
          <p:nvPr/>
        </p:nvSpPr>
        <p:spPr bwMode="auto">
          <a:xfrm>
            <a:off x="6172200" y="26670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86" name="Text Box 30"/>
          <p:cNvSpPr txBox="1">
            <a:spLocks noChangeArrowheads="1"/>
          </p:cNvSpPr>
          <p:nvPr/>
        </p:nvSpPr>
        <p:spPr bwMode="auto">
          <a:xfrm>
            <a:off x="4876800" y="4114800"/>
            <a:ext cx="609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87" name="Text Box 31"/>
          <p:cNvSpPr txBox="1">
            <a:spLocks noChangeArrowheads="1"/>
          </p:cNvSpPr>
          <p:nvPr/>
        </p:nvSpPr>
        <p:spPr bwMode="auto">
          <a:xfrm>
            <a:off x="6172200" y="41148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88" name="Oval 32"/>
          <p:cNvSpPr>
            <a:spLocks noChangeArrowheads="1"/>
          </p:cNvSpPr>
          <p:nvPr/>
        </p:nvSpPr>
        <p:spPr bwMode="auto">
          <a:xfrm>
            <a:off x="5410200" y="29718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89" name="Oval 33"/>
          <p:cNvSpPr>
            <a:spLocks noChangeArrowheads="1"/>
          </p:cNvSpPr>
          <p:nvPr/>
        </p:nvSpPr>
        <p:spPr bwMode="auto">
          <a:xfrm>
            <a:off x="5410200" y="43434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90" name="Oval 34"/>
          <p:cNvSpPr>
            <a:spLocks noChangeArrowheads="1"/>
          </p:cNvSpPr>
          <p:nvPr/>
        </p:nvSpPr>
        <p:spPr bwMode="auto">
          <a:xfrm>
            <a:off x="5943600" y="29718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91" name="Oval 35"/>
          <p:cNvSpPr>
            <a:spLocks noChangeArrowheads="1"/>
          </p:cNvSpPr>
          <p:nvPr/>
        </p:nvSpPr>
        <p:spPr bwMode="auto">
          <a:xfrm>
            <a:off x="5943600" y="43434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92" name="Freeform 36"/>
          <p:cNvSpPr>
            <a:spLocks/>
          </p:cNvSpPr>
          <p:nvPr/>
        </p:nvSpPr>
        <p:spPr bwMode="auto">
          <a:xfrm>
            <a:off x="3590925" y="3400425"/>
            <a:ext cx="14288" cy="281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03"/>
              </a:cxn>
              <a:cxn ang="0">
                <a:pos x="9" y="1772"/>
              </a:cxn>
            </a:cxnLst>
            <a:rect l="0" t="0" r="r" b="b"/>
            <a:pathLst>
              <a:path w="9" h="1772">
                <a:moveTo>
                  <a:pt x="0" y="0"/>
                </a:moveTo>
                <a:lnTo>
                  <a:pt x="1" y="203"/>
                </a:lnTo>
                <a:lnTo>
                  <a:pt x="9" y="1772"/>
                </a:lnTo>
              </a:path>
            </a:pathLst>
          </a:custGeom>
          <a:solidFill>
            <a:srgbClr val="FF9900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93" name="Freeform 37"/>
          <p:cNvSpPr>
            <a:spLocks/>
          </p:cNvSpPr>
          <p:nvPr/>
        </p:nvSpPr>
        <p:spPr bwMode="auto">
          <a:xfrm>
            <a:off x="3035300" y="3422650"/>
            <a:ext cx="12700" cy="282575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97"/>
              </a:cxn>
              <a:cxn ang="0">
                <a:pos x="8" y="1780"/>
              </a:cxn>
            </a:cxnLst>
            <a:rect l="0" t="0" r="r" b="b"/>
            <a:pathLst>
              <a:path w="8" h="1780">
                <a:moveTo>
                  <a:pt x="3" y="0"/>
                </a:moveTo>
                <a:lnTo>
                  <a:pt x="0" y="197"/>
                </a:lnTo>
                <a:lnTo>
                  <a:pt x="8" y="178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94" name="Text Box 38"/>
          <p:cNvSpPr txBox="1">
            <a:spLocks noChangeArrowheads="1"/>
          </p:cNvSpPr>
          <p:nvPr/>
        </p:nvSpPr>
        <p:spPr bwMode="auto">
          <a:xfrm>
            <a:off x="2438400" y="2819400"/>
            <a:ext cx="4572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95" name="Text Box 39"/>
          <p:cNvSpPr txBox="1">
            <a:spLocks noChangeArrowheads="1"/>
          </p:cNvSpPr>
          <p:nvPr/>
        </p:nvSpPr>
        <p:spPr bwMode="auto">
          <a:xfrm>
            <a:off x="3657600" y="27432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57096" name="Text Box 40"/>
          <p:cNvSpPr txBox="1">
            <a:spLocks noChangeArrowheads="1"/>
          </p:cNvSpPr>
          <p:nvPr/>
        </p:nvSpPr>
        <p:spPr bwMode="auto">
          <a:xfrm>
            <a:off x="2362200" y="4191000"/>
            <a:ext cx="609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97" name="Text Box 41"/>
          <p:cNvSpPr txBox="1">
            <a:spLocks noChangeArrowheads="1"/>
          </p:cNvSpPr>
          <p:nvPr/>
        </p:nvSpPr>
        <p:spPr bwMode="auto">
          <a:xfrm>
            <a:off x="3657600" y="4191000"/>
            <a:ext cx="5334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57098" name="Oval 42"/>
          <p:cNvSpPr>
            <a:spLocks noChangeArrowheads="1"/>
          </p:cNvSpPr>
          <p:nvPr/>
        </p:nvSpPr>
        <p:spPr bwMode="auto">
          <a:xfrm>
            <a:off x="2895600" y="30480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99" name="Oval 43"/>
          <p:cNvSpPr>
            <a:spLocks noChangeArrowheads="1"/>
          </p:cNvSpPr>
          <p:nvPr/>
        </p:nvSpPr>
        <p:spPr bwMode="auto">
          <a:xfrm>
            <a:off x="2895600" y="44196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100" name="Oval 44"/>
          <p:cNvSpPr>
            <a:spLocks noChangeArrowheads="1"/>
          </p:cNvSpPr>
          <p:nvPr/>
        </p:nvSpPr>
        <p:spPr bwMode="auto">
          <a:xfrm>
            <a:off x="3429000" y="3048000"/>
            <a:ext cx="304800" cy="152400"/>
          </a:xfrm>
          <a:prstGeom prst="ellipse">
            <a:avLst/>
          </a:prstGeom>
          <a:solidFill>
            <a:srgbClr val="FF00FF"/>
          </a:solidFill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101" name="Oval 45"/>
          <p:cNvSpPr>
            <a:spLocks noChangeArrowheads="1"/>
          </p:cNvSpPr>
          <p:nvPr/>
        </p:nvSpPr>
        <p:spPr bwMode="auto">
          <a:xfrm>
            <a:off x="3429000" y="4419600"/>
            <a:ext cx="304800" cy="152400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102" name="Freeform 46"/>
          <p:cNvSpPr>
            <a:spLocks/>
          </p:cNvSpPr>
          <p:nvPr/>
        </p:nvSpPr>
        <p:spPr bwMode="auto">
          <a:xfrm>
            <a:off x="3040063" y="2751138"/>
            <a:ext cx="4762" cy="677862"/>
          </a:xfrm>
          <a:custGeom>
            <a:avLst/>
            <a:gdLst/>
            <a:ahLst/>
            <a:cxnLst>
              <a:cxn ang="0">
                <a:pos x="0" y="427"/>
              </a:cxn>
              <a:cxn ang="0">
                <a:pos x="3" y="0"/>
              </a:cxn>
            </a:cxnLst>
            <a:rect l="0" t="0" r="r" b="b"/>
            <a:pathLst>
              <a:path w="3" h="427">
                <a:moveTo>
                  <a:pt x="0" y="427"/>
                </a:moveTo>
                <a:lnTo>
                  <a:pt x="3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103" name="Freeform 47"/>
          <p:cNvSpPr>
            <a:spLocks/>
          </p:cNvSpPr>
          <p:nvPr/>
        </p:nvSpPr>
        <p:spPr bwMode="auto">
          <a:xfrm>
            <a:off x="3589338" y="2743200"/>
            <a:ext cx="3175" cy="682625"/>
          </a:xfrm>
          <a:custGeom>
            <a:avLst/>
            <a:gdLst/>
            <a:ahLst/>
            <a:cxnLst>
              <a:cxn ang="0">
                <a:pos x="2" y="430"/>
              </a:cxn>
              <a:cxn ang="0">
                <a:pos x="0" y="0"/>
              </a:cxn>
            </a:cxnLst>
            <a:rect l="0" t="0" r="r" b="b"/>
            <a:pathLst>
              <a:path w="2" h="430">
                <a:moveTo>
                  <a:pt x="2" y="43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57104" name="AutoShape 48"/>
          <p:cNvCxnSpPr>
            <a:cxnSpLocks noChangeShapeType="1"/>
            <a:stCxn id="557083" idx="3"/>
            <a:endCxn id="557082" idx="4"/>
          </p:cNvCxnSpPr>
          <p:nvPr/>
        </p:nvCxnSpPr>
        <p:spPr bwMode="auto">
          <a:xfrm>
            <a:off x="5553075" y="5159375"/>
            <a:ext cx="557213" cy="2682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557105" name="AutoShape 49"/>
          <p:cNvCxnSpPr>
            <a:cxnSpLocks noChangeShapeType="1"/>
            <a:stCxn id="557083" idx="4"/>
            <a:endCxn id="557082" idx="3"/>
          </p:cNvCxnSpPr>
          <p:nvPr/>
        </p:nvCxnSpPr>
        <p:spPr bwMode="auto">
          <a:xfrm flipV="1">
            <a:off x="5553075" y="5159375"/>
            <a:ext cx="557213" cy="2905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</p:cxnSp>
      <p:sp>
        <p:nvSpPr>
          <p:cNvPr id="557106" name="AutoShape 50"/>
          <p:cNvSpPr>
            <a:spLocks noChangeArrowheads="1"/>
          </p:cNvSpPr>
          <p:nvPr/>
        </p:nvSpPr>
        <p:spPr bwMode="auto">
          <a:xfrm>
            <a:off x="1676400" y="3657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107" name="AutoShape 51"/>
          <p:cNvSpPr>
            <a:spLocks noChangeArrowheads="1"/>
          </p:cNvSpPr>
          <p:nvPr/>
        </p:nvSpPr>
        <p:spPr bwMode="auto">
          <a:xfrm>
            <a:off x="64008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108" name="Freeform 52"/>
          <p:cNvSpPr>
            <a:spLocks/>
          </p:cNvSpPr>
          <p:nvPr/>
        </p:nvSpPr>
        <p:spPr bwMode="auto">
          <a:xfrm>
            <a:off x="7680325" y="5146675"/>
            <a:ext cx="6350" cy="9398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92"/>
              </a:cxn>
            </a:cxnLst>
            <a:rect l="0" t="0" r="r" b="b"/>
            <a:pathLst>
              <a:path w="4" h="592">
                <a:moveTo>
                  <a:pt x="4" y="0"/>
                </a:moveTo>
                <a:lnTo>
                  <a:pt x="0" y="592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109" name="Freeform 53"/>
          <p:cNvSpPr>
            <a:spLocks/>
          </p:cNvSpPr>
          <p:nvPr/>
        </p:nvSpPr>
        <p:spPr bwMode="auto">
          <a:xfrm>
            <a:off x="8231188" y="5130800"/>
            <a:ext cx="7937" cy="9652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08"/>
              </a:cxn>
            </a:cxnLst>
            <a:rect l="0" t="0" r="r" b="b"/>
            <a:pathLst>
              <a:path w="5" h="608">
                <a:moveTo>
                  <a:pt x="5" y="0"/>
                </a:moveTo>
                <a:lnTo>
                  <a:pt x="0" y="608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110" name="Text Box 54"/>
          <p:cNvSpPr txBox="1">
            <a:spLocks noChangeArrowheads="1"/>
          </p:cNvSpPr>
          <p:nvPr/>
        </p:nvSpPr>
        <p:spPr bwMode="auto">
          <a:xfrm>
            <a:off x="0" y="6096000"/>
            <a:ext cx="39624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Garamond" pitchFamily="18" charset="0"/>
              </a:rPr>
              <a:t>Recombinant types</a:t>
            </a:r>
          </a:p>
        </p:txBody>
      </p:sp>
      <p:sp>
        <p:nvSpPr>
          <p:cNvPr id="557111" name="Text Box 55"/>
          <p:cNvSpPr txBox="1">
            <a:spLocks noChangeArrowheads="1"/>
          </p:cNvSpPr>
          <p:nvPr/>
        </p:nvSpPr>
        <p:spPr bwMode="auto">
          <a:xfrm>
            <a:off x="4267200" y="6096000"/>
            <a:ext cx="44196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Garamond" pitchFamily="18" charset="0"/>
              </a:rPr>
              <a:t>Non recombinant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Maps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crossovers occur along the length of a chromosome at random, the farther apart 2 genes are, the larger the chance a crossover will occur between them, and the higher the frequency of recombinant types.</a:t>
            </a:r>
          </a:p>
          <a:p>
            <a:r>
              <a:rPr lang="en-US"/>
              <a:t>Therefore, the frequency of recombinant types can be used to construct genetic maps: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913" name="Group 81"/>
          <p:cNvGrpSpPr>
            <a:grpSpLocks/>
          </p:cNvGrpSpPr>
          <p:nvPr/>
        </p:nvGrpSpPr>
        <p:grpSpPr bwMode="auto">
          <a:xfrm>
            <a:off x="533400" y="1295400"/>
            <a:ext cx="8113713" cy="5181600"/>
            <a:chOff x="480" y="864"/>
            <a:chExt cx="5111" cy="3264"/>
          </a:xfrm>
        </p:grpSpPr>
        <p:sp>
          <p:nvSpPr>
            <p:cNvPr id="504911" name="Rectangle 79"/>
            <p:cNvSpPr>
              <a:spLocks noChangeArrowheads="1"/>
            </p:cNvSpPr>
            <p:nvPr/>
          </p:nvSpPr>
          <p:spPr bwMode="auto">
            <a:xfrm>
              <a:off x="816" y="864"/>
              <a:ext cx="4752" cy="3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4912" name="Group 80"/>
            <p:cNvGrpSpPr>
              <a:grpSpLocks/>
            </p:cNvGrpSpPr>
            <p:nvPr/>
          </p:nvGrpSpPr>
          <p:grpSpPr bwMode="auto">
            <a:xfrm>
              <a:off x="480" y="960"/>
              <a:ext cx="5111" cy="3153"/>
              <a:chOff x="480" y="960"/>
              <a:chExt cx="5111" cy="3153"/>
            </a:xfrm>
          </p:grpSpPr>
          <p:sp>
            <p:nvSpPr>
              <p:cNvPr id="504835" name="Text Box 3"/>
              <p:cNvSpPr txBox="1">
                <a:spLocks noChangeArrowheads="1"/>
              </p:cNvSpPr>
              <p:nvPr/>
            </p:nvSpPr>
            <p:spPr bwMode="auto">
              <a:xfrm>
                <a:off x="480" y="3857"/>
                <a:ext cx="116" cy="21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endParaRPr kumimoji="1" lang="en-US" sz="1600" b="1">
                  <a:latin typeface="Arial" pitchFamily="34" charset="0"/>
                  <a:sym typeface="Symbol" pitchFamily="18" charset="2"/>
                </a:endParaRPr>
              </a:p>
            </p:txBody>
          </p:sp>
          <p:grpSp>
            <p:nvGrpSpPr>
              <p:cNvPr id="504836" name="Group 4"/>
              <p:cNvGrpSpPr>
                <a:grpSpLocks/>
              </p:cNvGrpSpPr>
              <p:nvPr/>
            </p:nvGrpSpPr>
            <p:grpSpPr bwMode="auto">
              <a:xfrm>
                <a:off x="1012" y="960"/>
                <a:ext cx="4579" cy="3153"/>
                <a:chOff x="1091" y="1183"/>
                <a:chExt cx="3970" cy="2935"/>
              </a:xfrm>
            </p:grpSpPr>
            <p:pic>
              <p:nvPicPr>
                <p:cNvPr id="504837" name="Picture 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176" y="1249"/>
                  <a:ext cx="2457" cy="2787"/>
                </a:xfrm>
                <a:prstGeom prst="rect">
                  <a:avLst/>
                </a:prstGeom>
                <a:noFill/>
              </p:spPr>
            </p:pic>
            <p:sp>
              <p:nvSpPr>
                <p:cNvPr id="5048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91" y="1205"/>
                  <a:ext cx="364" cy="19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Testcross</a:t>
                  </a:r>
                </a:p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parents</a:t>
                  </a:r>
                </a:p>
              </p:txBody>
            </p:sp>
            <p:sp>
              <p:nvSpPr>
                <p:cNvPr id="5048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34" y="1211"/>
                  <a:ext cx="428" cy="26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Gray body,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normal wings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(F</a:t>
                  </a:r>
                  <a:r>
                    <a:rPr kumimoji="1" lang="en-US" sz="800" baseline="-25000">
                      <a:latin typeface="Arial" pitchFamily="34" charset="0"/>
                    </a:rPr>
                    <a:t>1</a:t>
                  </a:r>
                  <a:r>
                    <a:rPr kumimoji="1" lang="en-US" sz="800">
                      <a:latin typeface="Arial" pitchFamily="34" charset="0"/>
                    </a:rPr>
                    <a:t> dihybrid)</a:t>
                  </a:r>
                </a:p>
              </p:txBody>
            </p:sp>
            <p:sp>
              <p:nvSpPr>
                <p:cNvPr id="5048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63" y="1183"/>
                  <a:ext cx="15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847" y="1183"/>
                  <a:ext cx="180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76" y="1349"/>
                  <a:ext cx="13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63" y="1349"/>
                  <a:ext cx="15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327" y="1426"/>
                  <a:ext cx="450" cy="19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Replication of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chromosomes</a:t>
                  </a:r>
                </a:p>
              </p:txBody>
            </p:sp>
            <p:sp>
              <p:nvSpPr>
                <p:cNvPr id="5048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86" y="1600"/>
                  <a:ext cx="15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57" y="1571"/>
                  <a:ext cx="15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77" y="1728"/>
                  <a:ext cx="15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42" y="1749"/>
                  <a:ext cx="17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71" y="1964"/>
                  <a:ext cx="13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49" y="1803"/>
                  <a:ext cx="15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38" y="1978"/>
                  <a:ext cx="160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62" y="1983"/>
                  <a:ext cx="692" cy="34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Meiosis I:</a:t>
                  </a:r>
                  <a:r>
                    <a:rPr kumimoji="1" lang="en-US" sz="800">
                      <a:latin typeface="Arial" pitchFamily="34" charset="0"/>
                    </a:rPr>
                    <a:t> Crossing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over between </a:t>
                  </a:r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>
                      <a:latin typeface="Arial" pitchFamily="34" charset="0"/>
                    </a:rPr>
                    <a:t> and 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loci produces new allele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combinations.</a:t>
                  </a:r>
                </a:p>
              </p:txBody>
            </p:sp>
            <p:sp>
              <p:nvSpPr>
                <p:cNvPr id="5048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58" y="2416"/>
                  <a:ext cx="687" cy="41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Meiosis II:</a:t>
                  </a:r>
                  <a:r>
                    <a:rPr kumimoji="1" lang="en-US" sz="800">
                      <a:latin typeface="Arial" pitchFamily="34" charset="0"/>
                    </a:rPr>
                    <a:t> Segregation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of chromatids produces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recombinant gametes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with the new allele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combinations.</a:t>
                  </a:r>
                </a:p>
              </p:txBody>
            </p:sp>
            <p:sp>
              <p:nvSpPr>
                <p:cNvPr id="504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281" y="1294"/>
                  <a:ext cx="147" cy="16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>
                      <a:latin typeface="Arial" pitchFamily="34" charset="0"/>
                      <a:sym typeface="Symbol" pitchFamily="18" charset="2"/>
                    </a:rPr>
                    <a:t></a:t>
                  </a:r>
                  <a:endParaRPr kumimoji="1" lang="en-US" sz="1200">
                    <a:latin typeface="Arial" pitchFamily="34" charset="0"/>
                  </a:endParaRPr>
                </a:p>
              </p:txBody>
            </p:sp>
            <p:sp>
              <p:nvSpPr>
                <p:cNvPr id="5048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56" y="2620"/>
                  <a:ext cx="429" cy="19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Recombinant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chromosome</a:t>
                  </a:r>
                </a:p>
              </p:txBody>
            </p:sp>
            <p:sp>
              <p:nvSpPr>
                <p:cNvPr id="50485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905" y="2803"/>
                  <a:ext cx="204" cy="25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4857" name="Line 25"/>
                <p:cNvSpPr>
                  <a:spLocks noChangeShapeType="1"/>
                </p:cNvSpPr>
                <p:nvPr/>
              </p:nvSpPr>
              <p:spPr bwMode="auto">
                <a:xfrm>
                  <a:off x="3104" y="2798"/>
                  <a:ext cx="95" cy="24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485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38" y="2950"/>
                  <a:ext cx="231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5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00" y="2951"/>
                  <a:ext cx="238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</a:t>
                  </a:r>
                  <a:r>
                    <a:rPr lang="en-US" sz="800">
                      <a:latin typeface="Arial" pitchFamily="34" charset="0"/>
                    </a:rPr>
                    <a:t>  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10" y="2954"/>
                  <a:ext cx="227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r>
                    <a:rPr kumimoji="1" lang="en-US" sz="800" i="1">
                      <a:latin typeface="Arial" pitchFamily="34" charset="0"/>
                    </a:rPr>
                    <a:t> 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70" y="2951"/>
                  <a:ext cx="24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 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50486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58" y="3046"/>
                  <a:ext cx="22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 vg</a:t>
                  </a:r>
                  <a:endParaRPr kumimoji="1" lang="en-US" sz="800" i="1" baseline="30000">
                    <a:latin typeface="Arial" pitchFamily="34" charset="0"/>
                  </a:endParaRPr>
                </a:p>
              </p:txBody>
            </p:sp>
            <p:sp>
              <p:nvSpPr>
                <p:cNvPr id="50486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843" y="2841"/>
                  <a:ext cx="265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Sperm</a:t>
                  </a:r>
                </a:p>
              </p:txBody>
            </p:sp>
            <p:sp>
              <p:nvSpPr>
                <p:cNvPr id="504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763" y="1184"/>
                  <a:ext cx="237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</a:t>
                  </a:r>
                  <a:r>
                    <a:rPr lang="en-US" sz="800">
                      <a:latin typeface="Arial" pitchFamily="34" charset="0"/>
                    </a:rPr>
                    <a:t>  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71" y="1353"/>
                  <a:ext cx="238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</a:t>
                  </a:r>
                  <a:r>
                    <a:rPr lang="en-US" sz="800">
                      <a:latin typeface="Arial" pitchFamily="34" charset="0"/>
                    </a:rPr>
                    <a:t>  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23" y="1438"/>
                  <a:ext cx="450" cy="19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Replication of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chromosomes</a:t>
                  </a:r>
                </a:p>
              </p:txBody>
            </p:sp>
            <p:sp>
              <p:nvSpPr>
                <p:cNvPr id="50486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46" y="1571"/>
                  <a:ext cx="15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40" y="1749"/>
                  <a:ext cx="15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6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86" y="1595"/>
                  <a:ext cx="13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7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776" y="1722"/>
                  <a:ext cx="13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773" y="1848"/>
                  <a:ext cx="13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41" y="1806"/>
                  <a:ext cx="160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7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71" y="1989"/>
                  <a:ext cx="238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</a:t>
                  </a:r>
                  <a:r>
                    <a:rPr lang="en-US" sz="800">
                      <a:latin typeface="Arial" pitchFamily="34" charset="0"/>
                    </a:rPr>
                    <a:t>  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21" y="2355"/>
                  <a:ext cx="622" cy="4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Meiosis I and II: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Even if crossing over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occurs, no new allele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combinations are</a:t>
                  </a:r>
                </a:p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produced.</a:t>
                  </a:r>
                </a:p>
              </p:txBody>
            </p:sp>
            <p:sp>
              <p:nvSpPr>
                <p:cNvPr id="5048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90" y="2837"/>
                  <a:ext cx="203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Ova</a:t>
                  </a:r>
                </a:p>
              </p:txBody>
            </p:sp>
            <p:sp>
              <p:nvSpPr>
                <p:cNvPr id="50487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115" y="2837"/>
                  <a:ext cx="337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b="1">
                      <a:latin typeface="Arial" pitchFamily="34" charset="0"/>
                    </a:rPr>
                    <a:t>Gametes</a:t>
                  </a:r>
                </a:p>
              </p:txBody>
            </p:sp>
            <p:sp>
              <p:nvSpPr>
                <p:cNvPr id="50487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092" y="3456"/>
                  <a:ext cx="364" cy="19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Testcross</a:t>
                  </a:r>
                </a:p>
                <a:p>
                  <a:pPr eaLnBrk="0" hangingPunct="0"/>
                  <a:r>
                    <a:rPr kumimoji="1" lang="en-US" sz="800" b="1">
                      <a:latin typeface="Arial" pitchFamily="34" charset="0"/>
                    </a:rPr>
                    <a:t>offspring</a:t>
                  </a:r>
                </a:p>
              </p:txBody>
            </p:sp>
            <p:sp>
              <p:nvSpPr>
                <p:cNvPr id="50487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217" y="3588"/>
                  <a:ext cx="264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Sperm</a:t>
                  </a:r>
                </a:p>
              </p:txBody>
            </p:sp>
            <p:sp>
              <p:nvSpPr>
                <p:cNvPr id="50487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506" y="3394"/>
                  <a:ext cx="24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  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17" y="3398"/>
                  <a:ext cx="219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   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8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11" y="3395"/>
                  <a:ext cx="23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+   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  <p:sp>
              <p:nvSpPr>
                <p:cNvPr id="5048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23" y="3395"/>
                  <a:ext cx="23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r>
                    <a:rPr kumimoji="1" lang="en-US" sz="800" i="1" baseline="30000">
                      <a:latin typeface="Arial" pitchFamily="34" charset="0"/>
                    </a:rPr>
                    <a:t>   </a:t>
                  </a:r>
                  <a:r>
                    <a:rPr kumimoji="1" lang="en-US" sz="800" i="1">
                      <a:latin typeface="Arial" pitchFamily="34" charset="0"/>
                    </a:rPr>
                    <a:t>vg</a:t>
                  </a:r>
                  <a:r>
                    <a:rPr kumimoji="1" lang="en-US" sz="800" i="1" baseline="30000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5048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433" y="3555"/>
                  <a:ext cx="392" cy="24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965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Wild type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(gray-normal)</a:t>
                  </a:r>
                </a:p>
              </p:txBody>
            </p:sp>
            <p:sp>
              <p:nvSpPr>
                <p:cNvPr id="50488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567" y="3733"/>
                  <a:ext cx="238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</a:t>
                  </a:r>
                  <a:r>
                    <a:rPr kumimoji="1" lang="en-US" sz="700" i="1" baseline="30000">
                      <a:latin typeface="Arial" pitchFamily="34" charset="0"/>
                    </a:rPr>
                    <a:t>+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r>
                    <a:rPr kumimoji="1" lang="en-US" sz="700" i="1" baseline="30000">
                      <a:latin typeface="Arial" pitchFamily="34" charset="0"/>
                    </a:rPr>
                    <a:t>+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8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567" y="3878"/>
                  <a:ext cx="226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8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870" y="3878"/>
                  <a:ext cx="225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8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174" y="3878"/>
                  <a:ext cx="225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8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476" y="3878"/>
                  <a:ext cx="225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8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474" y="3735"/>
                  <a:ext cx="245" cy="11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r>
                    <a:rPr lang="en-US" sz="700" baseline="30000">
                      <a:latin typeface="Arial" pitchFamily="34" charset="0"/>
                    </a:rPr>
                    <a:t>+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9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174" y="3738"/>
                  <a:ext cx="237" cy="11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</a:t>
                  </a:r>
                  <a:r>
                    <a:rPr lang="en-US" sz="700" baseline="30000">
                      <a:latin typeface="Arial" pitchFamily="34" charset="0"/>
                    </a:rPr>
                    <a:t>+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r>
                    <a:rPr lang="en-US" sz="700" baseline="30000"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5048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861" y="3735"/>
                  <a:ext cx="245" cy="11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 i="1">
                      <a:latin typeface="Arial" pitchFamily="34" charset="0"/>
                    </a:rPr>
                    <a:t>b  </a:t>
                  </a:r>
                  <a:r>
                    <a:rPr kumimoji="1" lang="en-US" sz="700" i="1" baseline="30000">
                      <a:latin typeface="Arial" pitchFamily="34" charset="0"/>
                    </a:rPr>
                    <a:t>  </a:t>
                  </a:r>
                  <a:r>
                    <a:rPr kumimoji="1" lang="en-US" sz="700" i="1">
                      <a:latin typeface="Arial" pitchFamily="34" charset="0"/>
                    </a:rPr>
                    <a:t>vg</a:t>
                  </a:r>
                  <a:r>
                    <a:rPr lang="en-US" sz="700" baseline="30000">
                      <a:latin typeface="Arial" pitchFamily="34" charset="0"/>
                    </a:rPr>
                    <a:t>+</a:t>
                  </a:r>
                  <a:endParaRPr kumimoji="1" lang="en-US" sz="700">
                    <a:latin typeface="Arial" pitchFamily="34" charset="0"/>
                  </a:endParaRPr>
                </a:p>
              </p:txBody>
            </p:sp>
            <p:sp>
              <p:nvSpPr>
                <p:cNvPr id="50489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805" y="3554"/>
                  <a:ext cx="274" cy="24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944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Black-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vestigial</a:t>
                  </a:r>
                </a:p>
              </p:txBody>
            </p:sp>
            <p:sp>
              <p:nvSpPr>
                <p:cNvPr id="50489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89" y="3556"/>
                  <a:ext cx="275" cy="24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206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Gray-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vestigial</a:t>
                  </a:r>
                </a:p>
              </p:txBody>
            </p:sp>
            <p:sp>
              <p:nvSpPr>
                <p:cNvPr id="5048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429" y="3559"/>
                  <a:ext cx="249" cy="24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185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Black-</a:t>
                  </a:r>
                </a:p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normal</a:t>
                  </a:r>
                </a:p>
              </p:txBody>
            </p:sp>
            <p:sp>
              <p:nvSpPr>
                <p:cNvPr id="50489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657" y="3662"/>
                  <a:ext cx="423" cy="17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700">
                      <a:latin typeface="Arial" pitchFamily="34" charset="0"/>
                    </a:rPr>
                    <a:t>Recombination</a:t>
                  </a:r>
                </a:p>
                <a:p>
                  <a:pPr eaLnBrk="0" hangingPunct="0"/>
                  <a:r>
                    <a:rPr kumimoji="1" lang="en-US" sz="700">
                      <a:latin typeface="Arial" pitchFamily="34" charset="0"/>
                    </a:rPr>
                    <a:t>frequency</a:t>
                  </a:r>
                </a:p>
              </p:txBody>
            </p:sp>
            <p:sp>
              <p:nvSpPr>
                <p:cNvPr id="50489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55" y="3686"/>
                  <a:ext cx="142" cy="14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>
                      <a:latin typeface="Arial" pitchFamily="34" charset="0"/>
                    </a:rPr>
                    <a:t>=</a:t>
                  </a:r>
                  <a:endParaRPr kumimoji="1" lang="en-US" sz="2500">
                    <a:latin typeface="Arial" pitchFamily="34" charset="0"/>
                  </a:endParaRPr>
                </a:p>
              </p:txBody>
            </p:sp>
            <p:sp>
              <p:nvSpPr>
                <p:cNvPr id="50489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151" y="3662"/>
                  <a:ext cx="486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391 recombinants</a:t>
                  </a:r>
                </a:p>
              </p:txBody>
            </p:sp>
            <p:sp>
              <p:nvSpPr>
                <p:cNvPr id="5048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134" y="3744"/>
                  <a:ext cx="527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2,300 total offspring</a:t>
                  </a:r>
                </a:p>
              </p:txBody>
            </p:sp>
            <p:sp>
              <p:nvSpPr>
                <p:cNvPr id="50489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621" y="3681"/>
                  <a:ext cx="138" cy="14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 b="1">
                      <a:latin typeface="Arial" pitchFamily="34" charset="0"/>
                      <a:sym typeface="Symbol" pitchFamily="18" charset="2"/>
                    </a:rPr>
                    <a:t></a:t>
                  </a:r>
                  <a:endParaRPr kumimoji="1" lang="en-US" sz="1000">
                    <a:latin typeface="Arial" pitchFamily="34" charset="0"/>
                  </a:endParaRPr>
                </a:p>
              </p:txBody>
            </p:sp>
            <p:sp>
              <p:nvSpPr>
                <p:cNvPr id="50490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727" y="3707"/>
                  <a:ext cx="334" cy="11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700">
                      <a:latin typeface="Arial" pitchFamily="34" charset="0"/>
                    </a:rPr>
                    <a:t>100 = 17%</a:t>
                  </a:r>
                </a:p>
              </p:txBody>
            </p:sp>
            <p:sp>
              <p:nvSpPr>
                <p:cNvPr id="5049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47" y="3988"/>
                  <a:ext cx="66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Parental-type offspring</a:t>
                  </a:r>
                </a:p>
              </p:txBody>
            </p:sp>
            <p:sp>
              <p:nvSpPr>
                <p:cNvPr id="50490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125" y="3992"/>
                  <a:ext cx="658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Recombinant offspring</a:t>
                  </a:r>
                </a:p>
              </p:txBody>
            </p:sp>
            <p:sp>
              <p:nvSpPr>
                <p:cNvPr id="50490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638" y="3397"/>
                  <a:ext cx="203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>
                      <a:latin typeface="Arial" pitchFamily="34" charset="0"/>
                    </a:rPr>
                    <a:t>Ova</a:t>
                  </a:r>
                </a:p>
              </p:txBody>
            </p:sp>
            <p:sp>
              <p:nvSpPr>
                <p:cNvPr id="50490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39" y="3771"/>
                  <a:ext cx="22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  vg</a:t>
                  </a:r>
                </a:p>
              </p:txBody>
            </p:sp>
            <p:sp>
              <p:nvSpPr>
                <p:cNvPr id="5049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981" y="1198"/>
                  <a:ext cx="492" cy="26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800">
                      <a:latin typeface="Arial" pitchFamily="34" charset="0"/>
                    </a:rPr>
                    <a:t>Black body,</a:t>
                  </a:r>
                  <a:br>
                    <a:rPr kumimoji="1" lang="en-US" sz="800">
                      <a:latin typeface="Arial" pitchFamily="34" charset="0"/>
                    </a:rPr>
                  </a:br>
                  <a:r>
                    <a:rPr kumimoji="1" lang="en-US" sz="800">
                      <a:latin typeface="Arial" pitchFamily="34" charset="0"/>
                    </a:rPr>
                    <a:t>vestigial wings</a:t>
                  </a:r>
                  <a:br>
                    <a:rPr kumimoji="1" lang="en-US" sz="800">
                      <a:latin typeface="Arial" pitchFamily="34" charset="0"/>
                    </a:rPr>
                  </a:br>
                  <a:r>
                    <a:rPr kumimoji="1" lang="en-US" sz="800">
                      <a:latin typeface="Arial" pitchFamily="34" charset="0"/>
                    </a:rPr>
                    <a:t>(double mutant)</a:t>
                  </a:r>
                </a:p>
              </p:txBody>
            </p:sp>
            <p:sp>
              <p:nvSpPr>
                <p:cNvPr id="50490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771" y="1844"/>
                  <a:ext cx="132" cy="1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800" i="1">
                      <a:latin typeface="Arial" pitchFamily="34" charset="0"/>
                    </a:rPr>
                    <a:t>b</a:t>
                  </a:r>
                  <a:endParaRPr kumimoji="1" lang="en-US" sz="800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04909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genes</a:t>
            </a:r>
            <a:br>
              <a:rPr lang="en-US"/>
            </a:br>
            <a:endParaRPr lang="en-US"/>
          </a:p>
        </p:txBody>
      </p:sp>
      <p:sp>
        <p:nvSpPr>
          <p:cNvPr id="504910" name="Rectangle 78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99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/>
              <a:t>Exhibit recombination frequencies less than 50%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/>
              <a:t>Linkage Mapping: Using Recombination Data</a:t>
            </a:r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genetic map </a:t>
            </a:r>
          </a:p>
          <a:p>
            <a:pPr lvl="1"/>
            <a:r>
              <a:rPr lang="en-US"/>
              <a:t>Is an ordered list of the genetic loci along a particular chromosome</a:t>
            </a:r>
          </a:p>
          <a:p>
            <a:pPr lvl="1"/>
            <a:r>
              <a:rPr lang="en-US"/>
              <a:t>Can be developed using recombination frequencies</a:t>
            </a:r>
          </a:p>
          <a:p>
            <a:r>
              <a:rPr lang="en-US"/>
              <a:t>A linkage map</a:t>
            </a:r>
          </a:p>
          <a:p>
            <a:pPr lvl="1"/>
            <a:r>
              <a:rPr lang="en-US"/>
              <a:t>Is the actual map of a chromosome based on recombination frequencies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Map Units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farther apart genes are on a chromosome the more likely they are to be separated during crossing over</a:t>
            </a:r>
            <a:br>
              <a:rPr lang="en-US" sz="2800"/>
            </a:b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2 genes on the same chromosome can be located so far apart that the frequency of recombinant types reaches 50%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Same as for genes located on different chromosomes.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These genes will assort independently, even though they are on the same chromosome.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610600" cy="2516188"/>
          </a:xfrm>
        </p:spPr>
        <p:txBody>
          <a:bodyPr/>
          <a:lstStyle/>
          <a:p>
            <a:r>
              <a:rPr lang="en-US" sz="2800"/>
              <a:t>One </a:t>
            </a:r>
            <a:r>
              <a:rPr lang="en-US" sz="2800">
                <a:solidFill>
                  <a:schemeClr val="hlink"/>
                </a:solidFill>
              </a:rPr>
              <a:t>map unit</a:t>
            </a:r>
            <a:r>
              <a:rPr lang="en-US" sz="2800"/>
              <a:t> is defined as the distance between 2 genes that will produce 1% recombinant types.</a:t>
            </a:r>
          </a:p>
          <a:p>
            <a:r>
              <a:rPr lang="en-US" sz="2800"/>
              <a:t>What is the distance in map units between the 2 gene loci Morgan studied:</a:t>
            </a:r>
          </a:p>
        </p:txBody>
      </p:sp>
      <p:graphicFrame>
        <p:nvGraphicFramePr>
          <p:cNvPr id="559134" name="Group 30"/>
          <p:cNvGraphicFramePr>
            <a:graphicFrameLocks noGrp="1"/>
          </p:cNvGraphicFramePr>
          <p:nvPr>
            <p:ph sz="half" idx="2"/>
          </p:nvPr>
        </p:nvGraphicFramePr>
        <p:xfrm>
          <a:off x="1295400" y="3657600"/>
          <a:ext cx="6697663" cy="1295400"/>
        </p:xfrm>
        <a:graphic>
          <a:graphicData uri="http://schemas.openxmlformats.org/drawingml/2006/table">
            <a:tbl>
              <a:tblPr/>
              <a:tblGrid>
                <a:gridCol w="1674813"/>
                <a:gridCol w="1671637"/>
                <a:gridCol w="1674813"/>
                <a:gridCol w="1676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b+b vg+vg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b+b vgvg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bb vg+vg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bb vgvg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9124" name="Text Box 20"/>
          <p:cNvSpPr txBox="1">
            <a:spLocks noChangeArrowheads="1"/>
          </p:cNvSpPr>
          <p:nvPr/>
        </p:nvSpPr>
        <p:spPr bwMode="auto">
          <a:xfrm>
            <a:off x="838200" y="5791200"/>
            <a:ext cx="73914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Garamond" pitchFamily="18" charset="0"/>
              </a:rPr>
              <a:t>b+b vgvg + bb vg+vg = 10% =  10 map units</a:t>
            </a:r>
          </a:p>
        </p:txBody>
      </p:sp>
      <p:sp>
        <p:nvSpPr>
          <p:cNvPr id="559125" name="Rectangle 21"/>
          <p:cNvSpPr>
            <a:spLocks noChangeArrowheads="1"/>
          </p:cNvSpPr>
          <p:nvPr/>
        </p:nvSpPr>
        <p:spPr bwMode="auto">
          <a:xfrm>
            <a:off x="381000" y="228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Arial" pitchFamily="34" charset="0"/>
              </a:rPr>
              <a:t>Genetic Maps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69" name="Rectangle 41"/>
          <p:cNvSpPr>
            <a:spLocks noChangeArrowheads="1"/>
          </p:cNvSpPr>
          <p:nvPr/>
        </p:nvSpPr>
        <p:spPr bwMode="auto">
          <a:xfrm>
            <a:off x="1295400" y="2057400"/>
            <a:ext cx="6858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6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Mapping</a:t>
            </a:r>
          </a:p>
        </p:txBody>
      </p:sp>
      <p:sp>
        <p:nvSpPr>
          <p:cNvPr id="50896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181600"/>
          </a:xfrm>
        </p:spPr>
        <p:txBody>
          <a:bodyPr/>
          <a:lstStyle/>
          <a:p>
            <a:r>
              <a:rPr lang="en-US"/>
              <a:t>Many fruit fly genes were mapped initially using recombination frequencies</a:t>
            </a:r>
          </a:p>
        </p:txBody>
      </p:sp>
      <p:grpSp>
        <p:nvGrpSpPr>
          <p:cNvPr id="508932" name="Group 4"/>
          <p:cNvGrpSpPr>
            <a:grpSpLocks/>
          </p:cNvGrpSpPr>
          <p:nvPr/>
        </p:nvGrpSpPr>
        <p:grpSpPr bwMode="auto">
          <a:xfrm>
            <a:off x="1366838" y="2163763"/>
            <a:ext cx="5895975" cy="4341812"/>
            <a:chOff x="1180" y="1363"/>
            <a:chExt cx="3714" cy="2735"/>
          </a:xfrm>
        </p:grpSpPr>
        <p:sp>
          <p:nvSpPr>
            <p:cNvPr id="508933" name="Text Box 5"/>
            <p:cNvSpPr txBox="1">
              <a:spLocks noChangeArrowheads="1"/>
            </p:cNvSpPr>
            <p:nvPr/>
          </p:nvSpPr>
          <p:spPr bwMode="auto">
            <a:xfrm>
              <a:off x="1180" y="3886"/>
              <a:ext cx="792" cy="21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600" b="1">
                  <a:latin typeface="Arial" pitchFamily="34" charset="0"/>
                  <a:sym typeface="Symbol" pitchFamily="18" charset="2"/>
                </a:rPr>
                <a:t>Figure 15.8</a:t>
              </a:r>
            </a:p>
          </p:txBody>
        </p:sp>
        <p:grpSp>
          <p:nvGrpSpPr>
            <p:cNvPr id="508934" name="Group 6"/>
            <p:cNvGrpSpPr>
              <a:grpSpLocks/>
            </p:cNvGrpSpPr>
            <p:nvPr/>
          </p:nvGrpSpPr>
          <p:grpSpPr bwMode="auto">
            <a:xfrm>
              <a:off x="2027" y="1363"/>
              <a:ext cx="2867" cy="2717"/>
              <a:chOff x="914" y="818"/>
              <a:chExt cx="3451" cy="3271"/>
            </a:xfrm>
          </p:grpSpPr>
          <p:grpSp>
            <p:nvGrpSpPr>
              <p:cNvPr id="508935" name="Group 7"/>
              <p:cNvGrpSpPr>
                <a:grpSpLocks/>
              </p:cNvGrpSpPr>
              <p:nvPr/>
            </p:nvGrpSpPr>
            <p:grpSpPr bwMode="auto">
              <a:xfrm>
                <a:off x="914" y="818"/>
                <a:ext cx="3451" cy="3271"/>
                <a:chOff x="914" y="818"/>
                <a:chExt cx="3451" cy="3271"/>
              </a:xfrm>
            </p:grpSpPr>
            <p:pic>
              <p:nvPicPr>
                <p:cNvPr id="508936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71" y="1070"/>
                  <a:ext cx="3005" cy="2434"/>
                </a:xfrm>
                <a:prstGeom prst="rect">
                  <a:avLst/>
                </a:prstGeom>
                <a:noFill/>
              </p:spPr>
            </p:pic>
            <p:sp>
              <p:nvSpPr>
                <p:cNvPr id="5089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6" y="1779"/>
                  <a:ext cx="1369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 b="1">
                      <a:latin typeface="Arial" pitchFamily="34" charset="0"/>
                    </a:rPr>
                    <a:t>Mutant phenotypes</a:t>
                  </a:r>
                </a:p>
              </p:txBody>
            </p:sp>
            <p:sp>
              <p:nvSpPr>
                <p:cNvPr id="5089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24" y="1987"/>
                  <a:ext cx="543" cy="3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Short 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aristae</a:t>
                  </a:r>
                </a:p>
              </p:txBody>
            </p:sp>
            <p:sp>
              <p:nvSpPr>
                <p:cNvPr id="50893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88" y="1995"/>
                  <a:ext cx="506" cy="39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Black 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body</a:t>
                  </a:r>
                </a:p>
              </p:txBody>
            </p:sp>
            <p:sp>
              <p:nvSpPr>
                <p:cNvPr id="50894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4" y="2012"/>
                  <a:ext cx="685" cy="39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Cinnabar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eyes</a:t>
                  </a:r>
                </a:p>
              </p:txBody>
            </p:sp>
            <p:sp>
              <p:nvSpPr>
                <p:cNvPr id="5089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62" y="2036"/>
                  <a:ext cx="649" cy="39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Vestigial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wings</a:t>
                  </a:r>
                </a:p>
              </p:txBody>
            </p:sp>
            <p:sp>
              <p:nvSpPr>
                <p:cNvPr id="50894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06" y="2044"/>
                  <a:ext cx="559" cy="3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Brown 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eyes</a:t>
                  </a:r>
                </a:p>
              </p:txBody>
            </p:sp>
            <p:sp>
              <p:nvSpPr>
                <p:cNvPr id="5089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14" y="3439"/>
                  <a:ext cx="923" cy="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Long aristae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(appendages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on head) </a:t>
                  </a:r>
                </a:p>
              </p:txBody>
            </p:sp>
            <p:sp>
              <p:nvSpPr>
                <p:cNvPr id="5089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75" y="3469"/>
                  <a:ext cx="468" cy="3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Gray 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body</a:t>
                  </a:r>
                </a:p>
              </p:txBody>
            </p:sp>
            <p:sp>
              <p:nvSpPr>
                <p:cNvPr id="50894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43" y="3491"/>
                  <a:ext cx="423" cy="3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Red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eyes</a:t>
                  </a:r>
                </a:p>
              </p:txBody>
            </p:sp>
            <p:sp>
              <p:nvSpPr>
                <p:cNvPr id="5089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44" y="3483"/>
                  <a:ext cx="573" cy="39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Normal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wings</a:t>
                  </a:r>
                </a:p>
              </p:txBody>
            </p:sp>
            <p:sp>
              <p:nvSpPr>
                <p:cNvPr id="50894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68" y="3461"/>
                  <a:ext cx="424" cy="3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Red</a:t>
                  </a:r>
                </a:p>
                <a:p>
                  <a:pPr eaLnBrk="0" hangingPunct="0"/>
                  <a:r>
                    <a:rPr kumimoji="1" lang="en-US" sz="1400">
                      <a:latin typeface="Arial" pitchFamily="34" charset="0"/>
                    </a:rPr>
                    <a:t>eyes</a:t>
                  </a:r>
                </a:p>
              </p:txBody>
            </p:sp>
            <p:sp>
              <p:nvSpPr>
                <p:cNvPr id="50894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83" y="3858"/>
                  <a:ext cx="1533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 b="1">
                      <a:latin typeface="Arial" pitchFamily="34" charset="0"/>
                    </a:rPr>
                    <a:t>Wild-type phenotypes</a:t>
                  </a:r>
                </a:p>
              </p:txBody>
            </p:sp>
            <p:sp>
              <p:nvSpPr>
                <p:cNvPr id="50894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45" y="1196"/>
                  <a:ext cx="214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II</a:t>
                  </a:r>
                </a:p>
              </p:txBody>
            </p:sp>
            <p:sp>
              <p:nvSpPr>
                <p:cNvPr id="50895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23" y="1078"/>
                  <a:ext cx="230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Y</a:t>
                  </a:r>
                </a:p>
              </p:txBody>
            </p:sp>
            <p:sp>
              <p:nvSpPr>
                <p:cNvPr id="5089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04" y="818"/>
                  <a:ext cx="177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I</a:t>
                  </a:r>
                </a:p>
              </p:txBody>
            </p:sp>
            <p:sp>
              <p:nvSpPr>
                <p:cNvPr id="50895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13" y="1074"/>
                  <a:ext cx="230" cy="23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X</a:t>
                  </a:r>
                </a:p>
              </p:txBody>
            </p:sp>
            <p:sp>
              <p:nvSpPr>
                <p:cNvPr id="5089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8" y="1015"/>
                  <a:ext cx="267" cy="23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IV</a:t>
                  </a:r>
                </a:p>
              </p:txBody>
            </p:sp>
            <p:sp>
              <p:nvSpPr>
                <p:cNvPr id="50895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76" y="1178"/>
                  <a:ext cx="251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>
                      <a:latin typeface="Arial" pitchFamily="34" charset="0"/>
                    </a:rPr>
                    <a:t>III</a:t>
                  </a:r>
                </a:p>
              </p:txBody>
            </p:sp>
            <p:sp>
              <p:nvSpPr>
                <p:cNvPr id="50895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1312"/>
                  <a:ext cx="28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5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608" y="948"/>
                  <a:ext cx="144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5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48" y="9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5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88" y="1152"/>
                  <a:ext cx="328" cy="2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5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00" y="1152"/>
                  <a:ext cx="316" cy="2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6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920" y="1296"/>
                  <a:ext cx="192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0896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016" y="1296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508962" name="Text Box 34"/>
              <p:cNvSpPr txBox="1">
                <a:spLocks noChangeArrowheads="1"/>
              </p:cNvSpPr>
              <p:nvPr/>
            </p:nvSpPr>
            <p:spPr bwMode="auto">
              <a:xfrm>
                <a:off x="1271" y="2607"/>
                <a:ext cx="21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400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508963" name="Text Box 35"/>
              <p:cNvSpPr txBox="1">
                <a:spLocks noChangeArrowheads="1"/>
              </p:cNvSpPr>
              <p:nvPr/>
            </p:nvSpPr>
            <p:spPr bwMode="auto">
              <a:xfrm>
                <a:off x="2215" y="2621"/>
                <a:ext cx="401" cy="2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400">
                    <a:latin typeface="Arial" pitchFamily="34" charset="0"/>
                  </a:rPr>
                  <a:t>48.5</a:t>
                </a:r>
              </a:p>
            </p:txBody>
          </p:sp>
          <p:sp>
            <p:nvSpPr>
              <p:cNvPr id="508964" name="Text Box 36"/>
              <p:cNvSpPr txBox="1">
                <a:spLocks noChangeArrowheads="1"/>
              </p:cNvSpPr>
              <p:nvPr/>
            </p:nvSpPr>
            <p:spPr bwMode="auto">
              <a:xfrm>
                <a:off x="2522" y="2621"/>
                <a:ext cx="401" cy="2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400">
                    <a:latin typeface="Arial" pitchFamily="34" charset="0"/>
                  </a:rPr>
                  <a:t>57.5</a:t>
                </a:r>
              </a:p>
            </p:txBody>
          </p:sp>
          <p:sp>
            <p:nvSpPr>
              <p:cNvPr id="508965" name="Text Box 37"/>
              <p:cNvSpPr txBox="1">
                <a:spLocks noChangeArrowheads="1"/>
              </p:cNvSpPr>
              <p:nvPr/>
            </p:nvSpPr>
            <p:spPr bwMode="auto">
              <a:xfrm>
                <a:off x="2892" y="2621"/>
                <a:ext cx="400" cy="2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400">
                    <a:latin typeface="Arial" pitchFamily="34" charset="0"/>
                  </a:rPr>
                  <a:t>67.0</a:t>
                </a:r>
              </a:p>
            </p:txBody>
          </p:sp>
          <p:sp>
            <p:nvSpPr>
              <p:cNvPr id="508966" name="Text Box 38"/>
              <p:cNvSpPr txBox="1">
                <a:spLocks noChangeArrowheads="1"/>
              </p:cNvSpPr>
              <p:nvPr/>
            </p:nvSpPr>
            <p:spPr bwMode="auto">
              <a:xfrm>
                <a:off x="3717" y="2626"/>
                <a:ext cx="476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400">
                    <a:latin typeface="Arial" pitchFamily="34" charset="0"/>
                  </a:rPr>
                  <a:t>104.5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/>
              <a:t>Abnormal Chromosome Number or Structure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2163763"/>
          </a:xfrm>
        </p:spPr>
        <p:txBody>
          <a:bodyPr/>
          <a:lstStyle/>
          <a:p>
            <a:pPr marL="350838" indent="-350838"/>
            <a:endParaRPr lang="en-US"/>
          </a:p>
          <a:p>
            <a:pPr marL="350838" indent="-350838"/>
            <a:r>
              <a:rPr lang="en-US"/>
              <a:t>Alterations of chromosome number or structure cause some genetic disorders</a:t>
            </a:r>
          </a:p>
          <a:p>
            <a:pPr marL="350838" indent="-350838"/>
            <a:r>
              <a:rPr lang="en-US"/>
              <a:t>Large-scale chromosomal alterations often lead to spontaneous abortions (miscarriages) or cause a variety of developmental disorders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z="2800"/>
              <a:t>Abnormal Chromosome Number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702175"/>
          </a:xfrm>
        </p:spPr>
        <p:txBody>
          <a:bodyPr/>
          <a:lstStyle/>
          <a:p>
            <a:r>
              <a:rPr lang="en-US" sz="2000"/>
              <a:t>In nondisjunction, pairs of homologous chromosomes do not separate normally during meiosis</a:t>
            </a:r>
          </a:p>
          <a:p>
            <a:r>
              <a:rPr lang="en-US" sz="2000"/>
              <a:t>As a result, one gamete receives two of the same type of chromosome, and another gamete receives no copy</a:t>
            </a:r>
          </a:p>
        </p:txBody>
      </p:sp>
      <p:grpSp>
        <p:nvGrpSpPr>
          <p:cNvPr id="567300" name="Group 4"/>
          <p:cNvGrpSpPr>
            <a:grpSpLocks/>
          </p:cNvGrpSpPr>
          <p:nvPr/>
        </p:nvGrpSpPr>
        <p:grpSpPr bwMode="auto">
          <a:xfrm>
            <a:off x="1371600" y="2389188"/>
            <a:ext cx="6783388" cy="4468812"/>
            <a:chOff x="191" y="209"/>
            <a:chExt cx="5377" cy="3902"/>
          </a:xfrm>
        </p:grpSpPr>
        <p:pic>
          <p:nvPicPr>
            <p:cNvPr id="5673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" y="209"/>
              <a:ext cx="5377" cy="3902"/>
            </a:xfrm>
            <a:prstGeom prst="rect">
              <a:avLst/>
            </a:prstGeom>
            <a:noFill/>
          </p:spPr>
        </p:pic>
        <p:sp>
          <p:nvSpPr>
            <p:cNvPr id="567302" name="Text Box 6"/>
            <p:cNvSpPr txBox="1">
              <a:spLocks noChangeArrowheads="1"/>
            </p:cNvSpPr>
            <p:nvPr/>
          </p:nvSpPr>
          <p:spPr bwMode="auto">
            <a:xfrm>
              <a:off x="2657" y="313"/>
              <a:ext cx="67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Meiosis I</a:t>
              </a:r>
            </a:p>
          </p:txBody>
        </p:sp>
        <p:sp>
          <p:nvSpPr>
            <p:cNvPr id="567303" name="Text Box 7"/>
            <p:cNvSpPr txBox="1">
              <a:spLocks noChangeArrowheads="1"/>
            </p:cNvSpPr>
            <p:nvPr/>
          </p:nvSpPr>
          <p:spPr bwMode="auto">
            <a:xfrm>
              <a:off x="2085" y="1101"/>
              <a:ext cx="98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Nondisjunction</a:t>
              </a:r>
            </a:p>
          </p:txBody>
        </p:sp>
        <p:sp>
          <p:nvSpPr>
            <p:cNvPr id="567304" name="Text Box 8"/>
            <p:cNvSpPr txBox="1">
              <a:spLocks noChangeArrowheads="1"/>
            </p:cNvSpPr>
            <p:nvPr/>
          </p:nvSpPr>
          <p:spPr bwMode="auto">
            <a:xfrm>
              <a:off x="2657" y="1401"/>
              <a:ext cx="67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Meiosis II</a:t>
              </a:r>
            </a:p>
          </p:txBody>
        </p:sp>
        <p:sp>
          <p:nvSpPr>
            <p:cNvPr id="567305" name="Line 9"/>
            <p:cNvSpPr>
              <a:spLocks noChangeShapeType="1"/>
            </p:cNvSpPr>
            <p:nvPr/>
          </p:nvSpPr>
          <p:spPr bwMode="auto">
            <a:xfrm>
              <a:off x="1582" y="978"/>
              <a:ext cx="478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06" name="Text Box 10"/>
            <p:cNvSpPr txBox="1">
              <a:spLocks noChangeArrowheads="1"/>
            </p:cNvSpPr>
            <p:nvPr/>
          </p:nvSpPr>
          <p:spPr bwMode="auto">
            <a:xfrm>
              <a:off x="2515" y="2189"/>
              <a:ext cx="98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Nondisjunction</a:t>
              </a:r>
            </a:p>
          </p:txBody>
        </p:sp>
        <p:sp>
          <p:nvSpPr>
            <p:cNvPr id="567307" name="Text Box 11"/>
            <p:cNvSpPr txBox="1">
              <a:spLocks noChangeArrowheads="1"/>
            </p:cNvSpPr>
            <p:nvPr/>
          </p:nvSpPr>
          <p:spPr bwMode="auto">
            <a:xfrm>
              <a:off x="2689" y="2453"/>
              <a:ext cx="6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Gametes</a:t>
              </a:r>
            </a:p>
          </p:txBody>
        </p:sp>
        <p:sp>
          <p:nvSpPr>
            <p:cNvPr id="567308" name="Text Box 12"/>
            <p:cNvSpPr txBox="1">
              <a:spLocks noChangeArrowheads="1"/>
            </p:cNvSpPr>
            <p:nvPr/>
          </p:nvSpPr>
          <p:spPr bwMode="auto">
            <a:xfrm>
              <a:off x="517" y="3124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+ 1</a:t>
              </a:r>
            </a:p>
          </p:txBody>
        </p:sp>
        <p:sp>
          <p:nvSpPr>
            <p:cNvPr id="567309" name="Text Box 13"/>
            <p:cNvSpPr txBox="1">
              <a:spLocks noChangeArrowheads="1"/>
            </p:cNvSpPr>
            <p:nvPr/>
          </p:nvSpPr>
          <p:spPr bwMode="auto">
            <a:xfrm>
              <a:off x="2194" y="3381"/>
              <a:ext cx="158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Number of chromosomes</a:t>
              </a:r>
            </a:p>
          </p:txBody>
        </p:sp>
        <p:sp>
          <p:nvSpPr>
            <p:cNvPr id="567310" name="Text Box 14"/>
            <p:cNvSpPr txBox="1">
              <a:spLocks noChangeArrowheads="1"/>
            </p:cNvSpPr>
            <p:nvPr/>
          </p:nvSpPr>
          <p:spPr bwMode="auto">
            <a:xfrm>
              <a:off x="584" y="3644"/>
              <a:ext cx="188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Nondisjunction of homologous</a:t>
              </a:r>
            </a:p>
            <a:p>
              <a:pPr eaLnBrk="0" hangingPunct="0"/>
              <a:r>
                <a:rPr lang="en-US" sz="1200" b="1">
                  <a:latin typeface="Arial" pitchFamily="34" charset="0"/>
                </a:rPr>
                <a:t>chromosomes in meiosis I</a:t>
              </a:r>
            </a:p>
          </p:txBody>
        </p:sp>
        <p:sp>
          <p:nvSpPr>
            <p:cNvPr id="567311" name="Line 15"/>
            <p:cNvSpPr>
              <a:spLocks noChangeShapeType="1"/>
            </p:cNvSpPr>
            <p:nvPr/>
          </p:nvSpPr>
          <p:spPr bwMode="auto">
            <a:xfrm flipV="1">
              <a:off x="3308" y="2062"/>
              <a:ext cx="184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2" name="Text Box 16"/>
            <p:cNvSpPr txBox="1">
              <a:spLocks noChangeArrowheads="1"/>
            </p:cNvSpPr>
            <p:nvPr/>
          </p:nvSpPr>
          <p:spPr bwMode="auto">
            <a:xfrm>
              <a:off x="1111" y="3126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+ 1</a:t>
              </a:r>
            </a:p>
          </p:txBody>
        </p:sp>
        <p:sp>
          <p:nvSpPr>
            <p:cNvPr id="567313" name="Text Box 17"/>
            <p:cNvSpPr txBox="1">
              <a:spLocks noChangeArrowheads="1"/>
            </p:cNvSpPr>
            <p:nvPr/>
          </p:nvSpPr>
          <p:spPr bwMode="auto">
            <a:xfrm>
              <a:off x="1717" y="3126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– 1</a:t>
              </a:r>
            </a:p>
          </p:txBody>
        </p:sp>
        <p:sp>
          <p:nvSpPr>
            <p:cNvPr id="567314" name="Text Box 18"/>
            <p:cNvSpPr txBox="1">
              <a:spLocks noChangeArrowheads="1"/>
            </p:cNvSpPr>
            <p:nvPr/>
          </p:nvSpPr>
          <p:spPr bwMode="auto">
            <a:xfrm>
              <a:off x="2313" y="3124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– 1</a:t>
              </a:r>
            </a:p>
          </p:txBody>
        </p:sp>
        <p:sp>
          <p:nvSpPr>
            <p:cNvPr id="567315" name="Text Box 19"/>
            <p:cNvSpPr txBox="1">
              <a:spLocks noChangeArrowheads="1"/>
            </p:cNvSpPr>
            <p:nvPr/>
          </p:nvSpPr>
          <p:spPr bwMode="auto">
            <a:xfrm>
              <a:off x="3239" y="3122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+ 1</a:t>
              </a:r>
            </a:p>
          </p:txBody>
        </p:sp>
        <p:sp>
          <p:nvSpPr>
            <p:cNvPr id="567316" name="Text Box 20"/>
            <p:cNvSpPr txBox="1">
              <a:spLocks noChangeArrowheads="1"/>
            </p:cNvSpPr>
            <p:nvPr/>
          </p:nvSpPr>
          <p:spPr bwMode="auto">
            <a:xfrm>
              <a:off x="3845" y="3122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r>
                <a:rPr lang="en-US" sz="1200" b="1">
                  <a:latin typeface="Arial" pitchFamily="34" charset="0"/>
                </a:rPr>
                <a:t> – 1</a:t>
              </a:r>
            </a:p>
          </p:txBody>
        </p:sp>
        <p:sp>
          <p:nvSpPr>
            <p:cNvPr id="567317" name="Text Box 21"/>
            <p:cNvSpPr txBox="1">
              <a:spLocks noChangeArrowheads="1"/>
            </p:cNvSpPr>
            <p:nvPr/>
          </p:nvSpPr>
          <p:spPr bwMode="auto">
            <a:xfrm>
              <a:off x="4555" y="3122"/>
              <a:ext cx="3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567318" name="Text Box 22"/>
            <p:cNvSpPr txBox="1">
              <a:spLocks noChangeArrowheads="1"/>
            </p:cNvSpPr>
            <p:nvPr/>
          </p:nvSpPr>
          <p:spPr bwMode="auto">
            <a:xfrm>
              <a:off x="5161" y="3122"/>
              <a:ext cx="16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 i="1">
                  <a:latin typeface="Arial" pitchFamily="34" charset="0"/>
                </a:rPr>
                <a:t>n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567319" name="Text Box 23"/>
            <p:cNvSpPr txBox="1">
              <a:spLocks noChangeArrowheads="1"/>
            </p:cNvSpPr>
            <p:nvPr/>
          </p:nvSpPr>
          <p:spPr bwMode="auto">
            <a:xfrm>
              <a:off x="3484" y="3644"/>
              <a:ext cx="188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0" hangingPunct="0"/>
              <a:r>
                <a:rPr lang="en-US" sz="1200" b="1">
                  <a:latin typeface="Arial" pitchFamily="34" charset="0"/>
                </a:rPr>
                <a:t>Nondisjunction of sister</a:t>
              </a:r>
            </a:p>
            <a:p>
              <a:pPr eaLnBrk="0" hangingPunct="0"/>
              <a:r>
                <a:rPr lang="en-US" sz="1200" b="1">
                  <a:latin typeface="Arial" pitchFamily="34" charset="0"/>
                </a:rPr>
                <a:t>chromatids in meiosis I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371850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/>
              <a:t>Aneuploidy results from the fertilization of gametes in which nondisjunction occurred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Offspring with this condition have an abnormal number of a particular chromosome</a:t>
            </a:r>
          </a:p>
          <a:p>
            <a:pPr marL="914400" lvl="1" indent="-449263">
              <a:lnSpc>
                <a:spcPct val="90000"/>
              </a:lnSpc>
            </a:pPr>
            <a:r>
              <a:rPr lang="en-US" sz="2400"/>
              <a:t>A trisomic zygote has three copies of a particular chromosome</a:t>
            </a:r>
          </a:p>
          <a:p>
            <a:pPr marL="914400" lvl="1" indent="-449263">
              <a:lnSpc>
                <a:spcPct val="90000"/>
              </a:lnSpc>
            </a:pPr>
            <a:r>
              <a:rPr lang="en-US" sz="2400"/>
              <a:t>A monosomic zygote has only one copy of a particular chromosome</a:t>
            </a:r>
          </a:p>
          <a:p>
            <a:pPr marL="914400" lvl="1" indent="-449263">
              <a:lnSpc>
                <a:spcPct val="90000"/>
              </a:lnSpc>
            </a:pPr>
            <a:r>
              <a:rPr lang="en-US" sz="2400"/>
              <a:t>Polyploidy is a condition in which an organism has more than two complete sets of chromosomes</a:t>
            </a:r>
          </a:p>
          <a:p>
            <a:pPr marL="914400" lvl="1" indent="-449263">
              <a:lnSpc>
                <a:spcPct val="90000"/>
              </a:lnSpc>
            </a:pPr>
            <a:endParaRPr lang="en-US" sz="240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Aneuploidy</a:t>
            </a:r>
          </a:p>
        </p:txBody>
      </p:sp>
      <p:pic>
        <p:nvPicPr>
          <p:cNvPr id="569348" name="Picture 4" descr="15_13TetraploidRodent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286375"/>
            <a:ext cx="4038600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528" name="Rectangle 128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z="2800"/>
              <a:t>Chromosome Theory Of Inheritance</a:t>
            </a:r>
          </a:p>
        </p:txBody>
      </p:sp>
      <p:sp>
        <p:nvSpPr>
          <p:cNvPr id="486529" name="Rectangle 129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1066800"/>
          </a:xfrm>
        </p:spPr>
        <p:txBody>
          <a:bodyPr/>
          <a:lstStyle/>
          <a:p>
            <a:r>
              <a:rPr lang="en-US" sz="2000" dirty="0" err="1"/>
              <a:t>Mendelian</a:t>
            </a:r>
            <a:r>
              <a:rPr lang="en-US" sz="2000" dirty="0"/>
              <a:t> genes have specific loci on chromosomes</a:t>
            </a:r>
          </a:p>
          <a:p>
            <a:r>
              <a:rPr lang="en-US" sz="2000" dirty="0"/>
              <a:t>Chromosomes undergo </a:t>
            </a:r>
            <a:r>
              <a:rPr lang="en-US" sz="2000" dirty="0" smtClean="0"/>
              <a:t>disjunction </a:t>
            </a:r>
            <a:r>
              <a:rPr lang="en-US" sz="2000" dirty="0"/>
              <a:t>and independent assortment</a:t>
            </a:r>
          </a:p>
        </p:txBody>
      </p:sp>
      <p:grpSp>
        <p:nvGrpSpPr>
          <p:cNvPr id="486408" name="Group 8"/>
          <p:cNvGrpSpPr>
            <a:grpSpLocks/>
          </p:cNvGrpSpPr>
          <p:nvPr/>
        </p:nvGrpSpPr>
        <p:grpSpPr bwMode="auto">
          <a:xfrm>
            <a:off x="2286000" y="1525588"/>
            <a:ext cx="5084763" cy="5326062"/>
            <a:chOff x="1467" y="797"/>
            <a:chExt cx="3126" cy="3272"/>
          </a:xfrm>
        </p:grpSpPr>
        <p:pic>
          <p:nvPicPr>
            <p:cNvPr id="486409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5" y="797"/>
              <a:ext cx="3031" cy="3235"/>
            </a:xfrm>
            <a:prstGeom prst="rect">
              <a:avLst/>
            </a:prstGeom>
            <a:noFill/>
          </p:spPr>
        </p:pic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2724" y="817"/>
              <a:ext cx="414" cy="1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>
                  <a:latin typeface="Arial" pitchFamily="34" charset="0"/>
                </a:rPr>
                <a:t>Yellow-round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seeds (</a:t>
              </a:r>
              <a:r>
                <a:rPr kumimoji="1" lang="en-US" sz="600" i="1">
                  <a:latin typeface="Arial" pitchFamily="34" charset="0"/>
                </a:rPr>
                <a:t>YYRR</a:t>
              </a:r>
              <a:r>
                <a:rPr kumimoji="1" lang="en-US" sz="600">
                  <a:latin typeface="Arial" pitchFamily="34" charset="0"/>
                </a:rPr>
                <a:t>)</a:t>
              </a:r>
            </a:p>
          </p:txBody>
        </p:sp>
        <p:sp>
          <p:nvSpPr>
            <p:cNvPr id="486411" name="Text Box 11"/>
            <p:cNvSpPr txBox="1">
              <a:spLocks noChangeArrowheads="1"/>
            </p:cNvSpPr>
            <p:nvPr/>
          </p:nvSpPr>
          <p:spPr bwMode="auto">
            <a:xfrm>
              <a:off x="3447" y="821"/>
              <a:ext cx="434" cy="1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>
                  <a:latin typeface="Arial" pitchFamily="34" charset="0"/>
                </a:rPr>
                <a:t>Green-wrinkled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seeds (</a:t>
              </a:r>
              <a:r>
                <a:rPr kumimoji="1" lang="en-US" sz="600" i="1">
                  <a:latin typeface="Arial" pitchFamily="34" charset="0"/>
                </a:rPr>
                <a:t>yyrr</a:t>
              </a:r>
              <a:r>
                <a:rPr kumimoji="1" lang="en-US" sz="600">
                  <a:latin typeface="Arial" pitchFamily="34" charset="0"/>
                </a:rPr>
                <a:t>)</a:t>
              </a:r>
            </a:p>
          </p:txBody>
        </p:sp>
        <p:sp>
          <p:nvSpPr>
            <p:cNvPr id="486412" name="Text Box 12"/>
            <p:cNvSpPr txBox="1">
              <a:spLocks noChangeArrowheads="1"/>
            </p:cNvSpPr>
            <p:nvPr/>
          </p:nvSpPr>
          <p:spPr bwMode="auto">
            <a:xfrm>
              <a:off x="2829" y="1209"/>
              <a:ext cx="28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Meiosis</a:t>
              </a:r>
            </a:p>
          </p:txBody>
        </p:sp>
        <p:sp>
          <p:nvSpPr>
            <p:cNvPr id="486413" name="Text Box 13"/>
            <p:cNvSpPr txBox="1">
              <a:spLocks noChangeArrowheads="1"/>
            </p:cNvSpPr>
            <p:nvPr/>
          </p:nvSpPr>
          <p:spPr bwMode="auto">
            <a:xfrm>
              <a:off x="2796" y="1332"/>
              <a:ext cx="375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Fertilization</a:t>
              </a:r>
            </a:p>
          </p:txBody>
        </p:sp>
        <p:sp>
          <p:nvSpPr>
            <p:cNvPr id="486414" name="Text Box 14"/>
            <p:cNvSpPr txBox="1">
              <a:spLocks noChangeArrowheads="1"/>
            </p:cNvSpPr>
            <p:nvPr/>
          </p:nvSpPr>
          <p:spPr bwMode="auto">
            <a:xfrm>
              <a:off x="2193" y="1425"/>
              <a:ext cx="30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Gametes</a:t>
              </a:r>
            </a:p>
          </p:txBody>
        </p:sp>
        <p:sp>
          <p:nvSpPr>
            <p:cNvPr id="486415" name="Text Box 15"/>
            <p:cNvSpPr txBox="1">
              <a:spLocks noChangeArrowheads="1"/>
            </p:cNvSpPr>
            <p:nvPr/>
          </p:nvSpPr>
          <p:spPr bwMode="auto">
            <a:xfrm>
              <a:off x="2955" y="1547"/>
              <a:ext cx="669" cy="1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>
                  <a:latin typeface="Arial" pitchFamily="34" charset="0"/>
                </a:rPr>
                <a:t>All F</a:t>
              </a:r>
              <a:r>
                <a:rPr kumimoji="1" lang="en-US" sz="600" baseline="-25000">
                  <a:latin typeface="Arial" pitchFamily="34" charset="0"/>
                </a:rPr>
                <a:t>1</a:t>
              </a:r>
              <a:r>
                <a:rPr kumimoji="1" lang="en-US" sz="600">
                  <a:latin typeface="Arial" pitchFamily="34" charset="0"/>
                </a:rPr>
                <a:t> plants produce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yellow-round seeds (</a:t>
              </a:r>
              <a:r>
                <a:rPr kumimoji="1" lang="en-US" sz="600" i="1">
                  <a:latin typeface="Arial" pitchFamily="34" charset="0"/>
                </a:rPr>
                <a:t>YyRr</a:t>
              </a:r>
              <a:r>
                <a:rPr kumimoji="1" lang="en-US" sz="600">
                  <a:latin typeface="Arial" pitchFamily="34" charset="0"/>
                </a:rPr>
                <a:t>)</a:t>
              </a:r>
            </a:p>
          </p:txBody>
        </p:sp>
        <p:sp>
          <p:nvSpPr>
            <p:cNvPr id="486416" name="Text Box 16"/>
            <p:cNvSpPr txBox="1">
              <a:spLocks noChangeArrowheads="1"/>
            </p:cNvSpPr>
            <p:nvPr/>
          </p:nvSpPr>
          <p:spPr bwMode="auto">
            <a:xfrm>
              <a:off x="1481" y="797"/>
              <a:ext cx="40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P Generation</a:t>
              </a:r>
            </a:p>
          </p:txBody>
        </p:sp>
        <p:sp>
          <p:nvSpPr>
            <p:cNvPr id="486417" name="Text Box 17"/>
            <p:cNvSpPr txBox="1">
              <a:spLocks noChangeArrowheads="1"/>
            </p:cNvSpPr>
            <p:nvPr/>
          </p:nvSpPr>
          <p:spPr bwMode="auto">
            <a:xfrm>
              <a:off x="1525" y="1837"/>
              <a:ext cx="41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F</a:t>
              </a:r>
              <a:r>
                <a:rPr kumimoji="1" lang="en-US" sz="600" b="1" baseline="-25000">
                  <a:latin typeface="Arial" pitchFamily="34" charset="0"/>
                </a:rPr>
                <a:t>1</a:t>
              </a:r>
              <a:r>
                <a:rPr kumimoji="1" lang="en-US" sz="600" b="1">
                  <a:latin typeface="Arial" pitchFamily="34" charset="0"/>
                </a:rPr>
                <a:t> Generation</a:t>
              </a:r>
            </a:p>
          </p:txBody>
        </p:sp>
        <p:sp>
          <p:nvSpPr>
            <p:cNvPr id="486418" name="Text Box 18"/>
            <p:cNvSpPr txBox="1">
              <a:spLocks noChangeArrowheads="1"/>
            </p:cNvSpPr>
            <p:nvPr/>
          </p:nvSpPr>
          <p:spPr bwMode="auto">
            <a:xfrm>
              <a:off x="2833" y="2026"/>
              <a:ext cx="28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Meiosis</a:t>
              </a:r>
            </a:p>
          </p:txBody>
        </p:sp>
        <p:sp>
          <p:nvSpPr>
            <p:cNvPr id="486419" name="Text Box 19"/>
            <p:cNvSpPr txBox="1">
              <a:spLocks noChangeArrowheads="1"/>
            </p:cNvSpPr>
            <p:nvPr/>
          </p:nvSpPr>
          <p:spPr bwMode="auto">
            <a:xfrm>
              <a:off x="2712" y="2218"/>
              <a:ext cx="461" cy="33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Two equally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probable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arrangements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of chromosomes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at metaphase I</a:t>
              </a:r>
            </a:p>
          </p:txBody>
        </p:sp>
        <p:sp>
          <p:nvSpPr>
            <p:cNvPr id="486420" name="Text Box 20"/>
            <p:cNvSpPr txBox="1">
              <a:spLocks noChangeArrowheads="1"/>
            </p:cNvSpPr>
            <p:nvPr/>
          </p:nvSpPr>
          <p:spPr bwMode="auto">
            <a:xfrm>
              <a:off x="1568" y="2117"/>
              <a:ext cx="65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solidFill>
                    <a:schemeClr val="bg1"/>
                  </a:solidFill>
                  <a:latin typeface="Arial" pitchFamily="34" charset="0"/>
                </a:rPr>
                <a:t>LAW OF SEGREGATION</a:t>
              </a:r>
            </a:p>
          </p:txBody>
        </p:sp>
        <p:sp>
          <p:nvSpPr>
            <p:cNvPr id="486421" name="Text Box 21"/>
            <p:cNvSpPr txBox="1">
              <a:spLocks noChangeArrowheads="1"/>
            </p:cNvSpPr>
            <p:nvPr/>
          </p:nvSpPr>
          <p:spPr bwMode="auto">
            <a:xfrm>
              <a:off x="3537" y="2120"/>
              <a:ext cx="987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 b="1">
                  <a:solidFill>
                    <a:schemeClr val="bg1"/>
                  </a:solidFill>
                  <a:latin typeface="Arial" pitchFamily="34" charset="0"/>
                </a:rPr>
                <a:t>LAW OF INDEPENDENT ASSORTMENT</a:t>
              </a:r>
            </a:p>
          </p:txBody>
        </p:sp>
        <p:sp>
          <p:nvSpPr>
            <p:cNvPr id="486422" name="Text Box 22"/>
            <p:cNvSpPr txBox="1">
              <a:spLocks noChangeArrowheads="1"/>
            </p:cNvSpPr>
            <p:nvPr/>
          </p:nvSpPr>
          <p:spPr bwMode="auto">
            <a:xfrm>
              <a:off x="2755" y="2635"/>
              <a:ext cx="352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Anaphase I</a:t>
              </a:r>
            </a:p>
          </p:txBody>
        </p:sp>
        <p:sp>
          <p:nvSpPr>
            <p:cNvPr id="486423" name="Text Box 23"/>
            <p:cNvSpPr txBox="1">
              <a:spLocks noChangeArrowheads="1"/>
            </p:cNvSpPr>
            <p:nvPr/>
          </p:nvSpPr>
          <p:spPr bwMode="auto">
            <a:xfrm>
              <a:off x="2787" y="2994"/>
              <a:ext cx="38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Metaphase II</a:t>
              </a:r>
            </a:p>
          </p:txBody>
        </p:sp>
        <p:sp>
          <p:nvSpPr>
            <p:cNvPr id="486424" name="Text Box 24"/>
            <p:cNvSpPr txBox="1">
              <a:spLocks noChangeArrowheads="1"/>
            </p:cNvSpPr>
            <p:nvPr/>
          </p:nvSpPr>
          <p:spPr bwMode="auto">
            <a:xfrm>
              <a:off x="2560" y="3707"/>
              <a:ext cx="833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Fertilization among the F</a:t>
              </a:r>
              <a:r>
                <a:rPr kumimoji="1" lang="en-US" sz="600" b="1" baseline="-25000">
                  <a:latin typeface="Arial" pitchFamily="34" charset="0"/>
                </a:rPr>
                <a:t>1</a:t>
              </a:r>
              <a:r>
                <a:rPr kumimoji="1" lang="en-US" sz="600" b="1">
                  <a:latin typeface="Arial" pitchFamily="34" charset="0"/>
                </a:rPr>
                <a:t> plants</a:t>
              </a:r>
            </a:p>
          </p:txBody>
        </p:sp>
        <p:sp>
          <p:nvSpPr>
            <p:cNvPr id="486425" name="Text Box 25"/>
            <p:cNvSpPr txBox="1">
              <a:spLocks noChangeArrowheads="1"/>
            </p:cNvSpPr>
            <p:nvPr/>
          </p:nvSpPr>
          <p:spPr bwMode="auto">
            <a:xfrm>
              <a:off x="2511" y="3894"/>
              <a:ext cx="140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9</a:t>
              </a:r>
            </a:p>
          </p:txBody>
        </p:sp>
        <p:sp>
          <p:nvSpPr>
            <p:cNvPr id="486426" name="Text Box 26"/>
            <p:cNvSpPr txBox="1">
              <a:spLocks noChangeArrowheads="1"/>
            </p:cNvSpPr>
            <p:nvPr/>
          </p:nvSpPr>
          <p:spPr bwMode="auto">
            <a:xfrm>
              <a:off x="2705" y="3894"/>
              <a:ext cx="164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: 3</a:t>
              </a:r>
            </a:p>
          </p:txBody>
        </p:sp>
        <p:sp>
          <p:nvSpPr>
            <p:cNvPr id="486427" name="Text Box 27"/>
            <p:cNvSpPr txBox="1">
              <a:spLocks noChangeArrowheads="1"/>
            </p:cNvSpPr>
            <p:nvPr/>
          </p:nvSpPr>
          <p:spPr bwMode="auto">
            <a:xfrm>
              <a:off x="2916" y="3903"/>
              <a:ext cx="16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: 3</a:t>
              </a:r>
            </a:p>
          </p:txBody>
        </p:sp>
        <p:sp>
          <p:nvSpPr>
            <p:cNvPr id="486428" name="Text Box 28"/>
            <p:cNvSpPr txBox="1">
              <a:spLocks noChangeArrowheads="1"/>
            </p:cNvSpPr>
            <p:nvPr/>
          </p:nvSpPr>
          <p:spPr bwMode="auto">
            <a:xfrm>
              <a:off x="3085" y="3903"/>
              <a:ext cx="16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: 1</a:t>
              </a:r>
            </a:p>
          </p:txBody>
        </p:sp>
        <p:sp>
          <p:nvSpPr>
            <p:cNvPr id="486429" name="Text Box 29"/>
            <p:cNvSpPr txBox="1">
              <a:spLocks noChangeArrowheads="1"/>
            </p:cNvSpPr>
            <p:nvPr/>
          </p:nvSpPr>
          <p:spPr bwMode="auto">
            <a:xfrm>
              <a:off x="1934" y="3527"/>
              <a:ext cx="139" cy="16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4</a:t>
              </a:r>
            </a:p>
          </p:txBody>
        </p:sp>
        <p:sp>
          <p:nvSpPr>
            <p:cNvPr id="486430" name="Text Box 30"/>
            <p:cNvSpPr txBox="1">
              <a:spLocks noChangeArrowheads="1"/>
            </p:cNvSpPr>
            <p:nvPr/>
          </p:nvSpPr>
          <p:spPr bwMode="auto">
            <a:xfrm>
              <a:off x="2559" y="3530"/>
              <a:ext cx="140" cy="16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4</a:t>
              </a:r>
            </a:p>
          </p:txBody>
        </p:sp>
        <p:sp>
          <p:nvSpPr>
            <p:cNvPr id="486431" name="Text Box 31"/>
            <p:cNvSpPr txBox="1">
              <a:spLocks noChangeArrowheads="1"/>
            </p:cNvSpPr>
            <p:nvPr/>
          </p:nvSpPr>
          <p:spPr bwMode="auto">
            <a:xfrm>
              <a:off x="3187" y="3531"/>
              <a:ext cx="139" cy="16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4</a:t>
              </a:r>
            </a:p>
          </p:txBody>
        </p:sp>
        <p:sp>
          <p:nvSpPr>
            <p:cNvPr id="486432" name="Text Box 32"/>
            <p:cNvSpPr txBox="1">
              <a:spLocks noChangeArrowheads="1"/>
            </p:cNvSpPr>
            <p:nvPr/>
          </p:nvSpPr>
          <p:spPr bwMode="auto">
            <a:xfrm>
              <a:off x="3804" y="3526"/>
              <a:ext cx="140" cy="16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4</a:t>
              </a:r>
            </a:p>
          </p:txBody>
        </p:sp>
        <p:sp>
          <p:nvSpPr>
            <p:cNvPr id="486433" name="Text Box 33"/>
            <p:cNvSpPr txBox="1">
              <a:spLocks noChangeArrowheads="1"/>
            </p:cNvSpPr>
            <p:nvPr/>
          </p:nvSpPr>
          <p:spPr bwMode="auto">
            <a:xfrm>
              <a:off x="1984" y="3555"/>
              <a:ext cx="17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YR</a:t>
              </a:r>
            </a:p>
          </p:txBody>
        </p:sp>
        <p:sp>
          <p:nvSpPr>
            <p:cNvPr id="486434" name="Text Box 34"/>
            <p:cNvSpPr txBox="1">
              <a:spLocks noChangeArrowheads="1"/>
            </p:cNvSpPr>
            <p:nvPr/>
          </p:nvSpPr>
          <p:spPr bwMode="auto">
            <a:xfrm>
              <a:off x="2619" y="3547"/>
              <a:ext cx="152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yr</a:t>
              </a:r>
            </a:p>
          </p:txBody>
        </p:sp>
        <p:sp>
          <p:nvSpPr>
            <p:cNvPr id="486435" name="Text Box 35"/>
            <p:cNvSpPr txBox="1">
              <a:spLocks noChangeArrowheads="1"/>
            </p:cNvSpPr>
            <p:nvPr/>
          </p:nvSpPr>
          <p:spPr bwMode="auto">
            <a:xfrm>
              <a:off x="3244" y="3551"/>
              <a:ext cx="152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yr</a:t>
              </a:r>
            </a:p>
          </p:txBody>
        </p:sp>
        <p:sp>
          <p:nvSpPr>
            <p:cNvPr id="486436" name="Text Box 36"/>
            <p:cNvSpPr txBox="1">
              <a:spLocks noChangeArrowheads="1"/>
            </p:cNvSpPr>
            <p:nvPr/>
          </p:nvSpPr>
          <p:spPr bwMode="auto">
            <a:xfrm>
              <a:off x="3855" y="3551"/>
              <a:ext cx="171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yR</a:t>
              </a:r>
            </a:p>
          </p:txBody>
        </p:sp>
        <p:sp>
          <p:nvSpPr>
            <p:cNvPr id="486437" name="Text Box 37"/>
            <p:cNvSpPr txBox="1">
              <a:spLocks noChangeArrowheads="1"/>
            </p:cNvSpPr>
            <p:nvPr/>
          </p:nvSpPr>
          <p:spPr bwMode="auto">
            <a:xfrm>
              <a:off x="1500" y="3369"/>
              <a:ext cx="30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>
                  <a:latin typeface="Arial" pitchFamily="34" charset="0"/>
                </a:rPr>
                <a:t>Gametes</a:t>
              </a:r>
            </a:p>
          </p:txBody>
        </p:sp>
        <p:sp>
          <p:nvSpPr>
            <p:cNvPr id="486438" name="Text Box 38"/>
            <p:cNvSpPr txBox="1">
              <a:spLocks noChangeArrowheads="1"/>
            </p:cNvSpPr>
            <p:nvPr/>
          </p:nvSpPr>
          <p:spPr bwMode="auto">
            <a:xfrm>
              <a:off x="2596" y="940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39" name="Text Box 39"/>
            <p:cNvSpPr txBox="1">
              <a:spLocks noChangeArrowheads="1"/>
            </p:cNvSpPr>
            <p:nvPr/>
          </p:nvSpPr>
          <p:spPr bwMode="auto">
            <a:xfrm>
              <a:off x="2634" y="1033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40" name="Text Box 40"/>
            <p:cNvSpPr txBox="1">
              <a:spLocks noChangeArrowheads="1"/>
            </p:cNvSpPr>
            <p:nvPr/>
          </p:nvSpPr>
          <p:spPr bwMode="auto">
            <a:xfrm>
              <a:off x="2551" y="1024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41" name="Text Box 41"/>
            <p:cNvSpPr txBox="1">
              <a:spLocks noChangeArrowheads="1"/>
            </p:cNvSpPr>
            <p:nvPr/>
          </p:nvSpPr>
          <p:spPr bwMode="auto">
            <a:xfrm>
              <a:off x="2468" y="1039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42" name="Text Box 42"/>
            <p:cNvSpPr txBox="1">
              <a:spLocks noChangeArrowheads="1"/>
            </p:cNvSpPr>
            <p:nvPr/>
          </p:nvSpPr>
          <p:spPr bwMode="auto">
            <a:xfrm>
              <a:off x="3314" y="928"/>
              <a:ext cx="136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43" name="Text Box 43"/>
            <p:cNvSpPr txBox="1">
              <a:spLocks noChangeArrowheads="1"/>
            </p:cNvSpPr>
            <p:nvPr/>
          </p:nvSpPr>
          <p:spPr bwMode="auto">
            <a:xfrm>
              <a:off x="3358" y="1039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44" name="Text Box 44"/>
            <p:cNvSpPr txBox="1">
              <a:spLocks noChangeArrowheads="1"/>
            </p:cNvSpPr>
            <p:nvPr/>
          </p:nvSpPr>
          <p:spPr bwMode="auto">
            <a:xfrm>
              <a:off x="3274" y="960"/>
              <a:ext cx="12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45" name="Text Box 45"/>
            <p:cNvSpPr txBox="1">
              <a:spLocks noChangeArrowheads="1"/>
            </p:cNvSpPr>
            <p:nvPr/>
          </p:nvSpPr>
          <p:spPr bwMode="auto">
            <a:xfrm>
              <a:off x="3204" y="1064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46" name="Text Box 46"/>
            <p:cNvSpPr txBox="1">
              <a:spLocks noChangeArrowheads="1"/>
            </p:cNvSpPr>
            <p:nvPr/>
          </p:nvSpPr>
          <p:spPr bwMode="auto">
            <a:xfrm>
              <a:off x="2506" y="1395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47" name="Text Box 47"/>
            <p:cNvSpPr txBox="1">
              <a:spLocks noChangeArrowheads="1"/>
            </p:cNvSpPr>
            <p:nvPr/>
          </p:nvSpPr>
          <p:spPr bwMode="auto">
            <a:xfrm>
              <a:off x="2581" y="1390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48" name="Text Box 48"/>
            <p:cNvSpPr txBox="1">
              <a:spLocks noChangeArrowheads="1"/>
            </p:cNvSpPr>
            <p:nvPr/>
          </p:nvSpPr>
          <p:spPr bwMode="auto">
            <a:xfrm>
              <a:off x="3212" y="1383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49" name="Text Box 49"/>
            <p:cNvSpPr txBox="1">
              <a:spLocks noChangeArrowheads="1"/>
            </p:cNvSpPr>
            <p:nvPr/>
          </p:nvSpPr>
          <p:spPr bwMode="auto">
            <a:xfrm>
              <a:off x="3329" y="1383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0" name="Text Box 50"/>
            <p:cNvSpPr txBox="1">
              <a:spLocks noChangeArrowheads="1"/>
            </p:cNvSpPr>
            <p:nvPr/>
          </p:nvSpPr>
          <p:spPr bwMode="auto">
            <a:xfrm>
              <a:off x="2712" y="1783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1" name="Text Box 51"/>
            <p:cNvSpPr txBox="1">
              <a:spLocks noChangeArrowheads="1"/>
            </p:cNvSpPr>
            <p:nvPr/>
          </p:nvSpPr>
          <p:spPr bwMode="auto">
            <a:xfrm>
              <a:off x="2841" y="1829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52" name="Text Box 52"/>
            <p:cNvSpPr txBox="1">
              <a:spLocks noChangeArrowheads="1"/>
            </p:cNvSpPr>
            <p:nvPr/>
          </p:nvSpPr>
          <p:spPr bwMode="auto">
            <a:xfrm>
              <a:off x="2736" y="1956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53" name="Text Box 53"/>
            <p:cNvSpPr txBox="1">
              <a:spLocks noChangeArrowheads="1"/>
            </p:cNvSpPr>
            <p:nvPr/>
          </p:nvSpPr>
          <p:spPr bwMode="auto">
            <a:xfrm>
              <a:off x="2722" y="1874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4" name="Text Box 54"/>
            <p:cNvSpPr txBox="1">
              <a:spLocks noChangeArrowheads="1"/>
            </p:cNvSpPr>
            <p:nvPr/>
          </p:nvSpPr>
          <p:spPr bwMode="auto">
            <a:xfrm>
              <a:off x="3071" y="1794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5" name="Text Box 55"/>
            <p:cNvSpPr txBox="1">
              <a:spLocks noChangeArrowheads="1"/>
            </p:cNvSpPr>
            <p:nvPr/>
          </p:nvSpPr>
          <p:spPr bwMode="auto">
            <a:xfrm>
              <a:off x="3200" y="1840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56" name="Text Box 56"/>
            <p:cNvSpPr txBox="1">
              <a:spLocks noChangeArrowheads="1"/>
            </p:cNvSpPr>
            <p:nvPr/>
          </p:nvSpPr>
          <p:spPr bwMode="auto">
            <a:xfrm>
              <a:off x="3096" y="1967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57" name="Text Box 57"/>
            <p:cNvSpPr txBox="1">
              <a:spLocks noChangeArrowheads="1"/>
            </p:cNvSpPr>
            <p:nvPr/>
          </p:nvSpPr>
          <p:spPr bwMode="auto">
            <a:xfrm>
              <a:off x="3080" y="1885"/>
              <a:ext cx="129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8" name="Text Box 58"/>
            <p:cNvSpPr txBox="1">
              <a:spLocks noChangeArrowheads="1"/>
            </p:cNvSpPr>
            <p:nvPr/>
          </p:nvSpPr>
          <p:spPr bwMode="auto">
            <a:xfrm>
              <a:off x="2450" y="2151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59" name="Text Box 59"/>
            <p:cNvSpPr txBox="1">
              <a:spLocks noChangeArrowheads="1"/>
            </p:cNvSpPr>
            <p:nvPr/>
          </p:nvSpPr>
          <p:spPr bwMode="auto">
            <a:xfrm>
              <a:off x="2452" y="2346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60" name="Text Box 60"/>
            <p:cNvSpPr txBox="1">
              <a:spLocks noChangeArrowheads="1"/>
            </p:cNvSpPr>
            <p:nvPr/>
          </p:nvSpPr>
          <p:spPr bwMode="auto">
            <a:xfrm>
              <a:off x="2587" y="2148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61" name="Text Box 61"/>
            <p:cNvSpPr txBox="1">
              <a:spLocks noChangeArrowheads="1"/>
            </p:cNvSpPr>
            <p:nvPr/>
          </p:nvSpPr>
          <p:spPr bwMode="auto">
            <a:xfrm>
              <a:off x="2587" y="2350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62" name="Text Box 62"/>
            <p:cNvSpPr txBox="1">
              <a:spLocks noChangeArrowheads="1"/>
            </p:cNvSpPr>
            <p:nvPr/>
          </p:nvSpPr>
          <p:spPr bwMode="auto">
            <a:xfrm>
              <a:off x="3209" y="2143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63" name="Text Box 63"/>
            <p:cNvSpPr txBox="1">
              <a:spLocks noChangeArrowheads="1"/>
            </p:cNvSpPr>
            <p:nvPr/>
          </p:nvSpPr>
          <p:spPr bwMode="auto">
            <a:xfrm>
              <a:off x="3333" y="2143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64" name="Text Box 64"/>
            <p:cNvSpPr txBox="1">
              <a:spLocks noChangeArrowheads="1"/>
            </p:cNvSpPr>
            <p:nvPr/>
          </p:nvSpPr>
          <p:spPr bwMode="auto">
            <a:xfrm>
              <a:off x="3211" y="2346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65" name="Text Box 65"/>
            <p:cNvSpPr txBox="1">
              <a:spLocks noChangeArrowheads="1"/>
            </p:cNvSpPr>
            <p:nvPr/>
          </p:nvSpPr>
          <p:spPr bwMode="auto">
            <a:xfrm>
              <a:off x="3345" y="2341"/>
              <a:ext cx="136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66" name="Text Box 66"/>
            <p:cNvSpPr txBox="1">
              <a:spLocks noChangeArrowheads="1"/>
            </p:cNvSpPr>
            <p:nvPr/>
          </p:nvSpPr>
          <p:spPr bwMode="auto">
            <a:xfrm>
              <a:off x="2188" y="2525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67" name="Text Box 67"/>
            <p:cNvSpPr txBox="1">
              <a:spLocks noChangeArrowheads="1"/>
            </p:cNvSpPr>
            <p:nvPr/>
          </p:nvSpPr>
          <p:spPr bwMode="auto">
            <a:xfrm>
              <a:off x="2177" y="2742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68" name="Text Box 68"/>
            <p:cNvSpPr txBox="1">
              <a:spLocks noChangeArrowheads="1"/>
            </p:cNvSpPr>
            <p:nvPr/>
          </p:nvSpPr>
          <p:spPr bwMode="auto">
            <a:xfrm>
              <a:off x="2348" y="2522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69" name="Text Box 69"/>
            <p:cNvSpPr txBox="1">
              <a:spLocks noChangeArrowheads="1"/>
            </p:cNvSpPr>
            <p:nvPr/>
          </p:nvSpPr>
          <p:spPr bwMode="auto">
            <a:xfrm>
              <a:off x="2376" y="2739"/>
              <a:ext cx="136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70" name="Text Box 70"/>
            <p:cNvSpPr txBox="1">
              <a:spLocks noChangeArrowheads="1"/>
            </p:cNvSpPr>
            <p:nvPr/>
          </p:nvSpPr>
          <p:spPr bwMode="auto">
            <a:xfrm>
              <a:off x="1914" y="2915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71" name="Text Box 71"/>
            <p:cNvSpPr txBox="1">
              <a:spLocks noChangeArrowheads="1"/>
            </p:cNvSpPr>
            <p:nvPr/>
          </p:nvSpPr>
          <p:spPr bwMode="auto">
            <a:xfrm>
              <a:off x="1905" y="3098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72" name="Text Box 72"/>
            <p:cNvSpPr txBox="1">
              <a:spLocks noChangeArrowheads="1"/>
            </p:cNvSpPr>
            <p:nvPr/>
          </p:nvSpPr>
          <p:spPr bwMode="auto">
            <a:xfrm>
              <a:off x="1774" y="3306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73" name="Text Box 73"/>
            <p:cNvSpPr txBox="1">
              <a:spLocks noChangeArrowheads="1"/>
            </p:cNvSpPr>
            <p:nvPr/>
          </p:nvSpPr>
          <p:spPr bwMode="auto">
            <a:xfrm>
              <a:off x="1864" y="3401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74" name="Text Box 74"/>
            <p:cNvSpPr txBox="1">
              <a:spLocks noChangeArrowheads="1"/>
            </p:cNvSpPr>
            <p:nvPr/>
          </p:nvSpPr>
          <p:spPr bwMode="auto">
            <a:xfrm>
              <a:off x="2072" y="3394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75" name="Text Box 75"/>
            <p:cNvSpPr txBox="1">
              <a:spLocks noChangeArrowheads="1"/>
            </p:cNvSpPr>
            <p:nvPr/>
          </p:nvSpPr>
          <p:spPr bwMode="auto">
            <a:xfrm>
              <a:off x="2179" y="3297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76" name="Text Box 76"/>
            <p:cNvSpPr txBox="1">
              <a:spLocks noChangeArrowheads="1"/>
            </p:cNvSpPr>
            <p:nvPr/>
          </p:nvSpPr>
          <p:spPr bwMode="auto">
            <a:xfrm>
              <a:off x="2635" y="2901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77" name="Text Box 77"/>
            <p:cNvSpPr txBox="1">
              <a:spLocks noChangeArrowheads="1"/>
            </p:cNvSpPr>
            <p:nvPr/>
          </p:nvSpPr>
          <p:spPr bwMode="auto">
            <a:xfrm>
              <a:off x="2644" y="3098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78" name="Text Box 78"/>
            <p:cNvSpPr txBox="1">
              <a:spLocks noChangeArrowheads="1"/>
            </p:cNvSpPr>
            <p:nvPr/>
          </p:nvSpPr>
          <p:spPr bwMode="auto">
            <a:xfrm>
              <a:off x="3162" y="2906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79" name="Text Box 79"/>
            <p:cNvSpPr txBox="1">
              <a:spLocks noChangeArrowheads="1"/>
            </p:cNvSpPr>
            <p:nvPr/>
          </p:nvSpPr>
          <p:spPr bwMode="auto">
            <a:xfrm>
              <a:off x="3167" y="3105"/>
              <a:ext cx="137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80" name="Text Box 80"/>
            <p:cNvSpPr txBox="1">
              <a:spLocks noChangeArrowheads="1"/>
            </p:cNvSpPr>
            <p:nvPr/>
          </p:nvSpPr>
          <p:spPr bwMode="auto">
            <a:xfrm>
              <a:off x="3879" y="2922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81" name="Text Box 81"/>
            <p:cNvSpPr txBox="1">
              <a:spLocks noChangeArrowheads="1"/>
            </p:cNvSpPr>
            <p:nvPr/>
          </p:nvSpPr>
          <p:spPr bwMode="auto">
            <a:xfrm>
              <a:off x="3878" y="3103"/>
              <a:ext cx="136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82" name="Text Box 82"/>
            <p:cNvSpPr txBox="1">
              <a:spLocks noChangeArrowheads="1"/>
            </p:cNvSpPr>
            <p:nvPr/>
          </p:nvSpPr>
          <p:spPr bwMode="auto">
            <a:xfrm>
              <a:off x="2384" y="3391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83" name="Text Box 83"/>
            <p:cNvSpPr txBox="1">
              <a:spLocks noChangeArrowheads="1"/>
            </p:cNvSpPr>
            <p:nvPr/>
          </p:nvSpPr>
          <p:spPr bwMode="auto">
            <a:xfrm>
              <a:off x="2479" y="3278"/>
              <a:ext cx="145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84" name="Text Box 84"/>
            <p:cNvSpPr txBox="1">
              <a:spLocks noChangeArrowheads="1"/>
            </p:cNvSpPr>
            <p:nvPr/>
          </p:nvSpPr>
          <p:spPr bwMode="auto">
            <a:xfrm>
              <a:off x="2813" y="3399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85" name="Text Box 85"/>
            <p:cNvSpPr txBox="1">
              <a:spLocks noChangeArrowheads="1"/>
            </p:cNvSpPr>
            <p:nvPr/>
          </p:nvSpPr>
          <p:spPr bwMode="auto">
            <a:xfrm>
              <a:off x="2785" y="3315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86" name="Text Box 86"/>
            <p:cNvSpPr txBox="1">
              <a:spLocks noChangeArrowheads="1"/>
            </p:cNvSpPr>
            <p:nvPr/>
          </p:nvSpPr>
          <p:spPr bwMode="auto">
            <a:xfrm>
              <a:off x="3013" y="3414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87" name="Text Box 87"/>
            <p:cNvSpPr txBox="1">
              <a:spLocks noChangeArrowheads="1"/>
            </p:cNvSpPr>
            <p:nvPr/>
          </p:nvSpPr>
          <p:spPr bwMode="auto">
            <a:xfrm>
              <a:off x="3108" y="3300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88" name="Text Box 88"/>
            <p:cNvSpPr txBox="1">
              <a:spLocks noChangeArrowheads="1"/>
            </p:cNvSpPr>
            <p:nvPr/>
          </p:nvSpPr>
          <p:spPr bwMode="auto">
            <a:xfrm>
              <a:off x="3402" y="3414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89" name="Text Box 89"/>
            <p:cNvSpPr txBox="1">
              <a:spLocks noChangeArrowheads="1"/>
            </p:cNvSpPr>
            <p:nvPr/>
          </p:nvSpPr>
          <p:spPr bwMode="auto">
            <a:xfrm>
              <a:off x="3388" y="3312"/>
              <a:ext cx="144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90" name="Text Box 90"/>
            <p:cNvSpPr txBox="1">
              <a:spLocks noChangeArrowheads="1"/>
            </p:cNvSpPr>
            <p:nvPr/>
          </p:nvSpPr>
          <p:spPr bwMode="auto">
            <a:xfrm>
              <a:off x="3698" y="3405"/>
              <a:ext cx="14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91" name="Text Box 91"/>
            <p:cNvSpPr txBox="1">
              <a:spLocks noChangeArrowheads="1"/>
            </p:cNvSpPr>
            <p:nvPr/>
          </p:nvSpPr>
          <p:spPr bwMode="auto">
            <a:xfrm>
              <a:off x="3749" y="3315"/>
              <a:ext cx="136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92" name="Text Box 92"/>
            <p:cNvSpPr txBox="1">
              <a:spLocks noChangeArrowheads="1"/>
            </p:cNvSpPr>
            <p:nvPr/>
          </p:nvSpPr>
          <p:spPr bwMode="auto">
            <a:xfrm>
              <a:off x="3970" y="3418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93" name="Text Box 93"/>
            <p:cNvSpPr txBox="1">
              <a:spLocks noChangeArrowheads="1"/>
            </p:cNvSpPr>
            <p:nvPr/>
          </p:nvSpPr>
          <p:spPr bwMode="auto">
            <a:xfrm>
              <a:off x="4022" y="3300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94" name="Text Box 94"/>
            <p:cNvSpPr txBox="1">
              <a:spLocks noChangeArrowheads="1"/>
            </p:cNvSpPr>
            <p:nvPr/>
          </p:nvSpPr>
          <p:spPr bwMode="auto">
            <a:xfrm>
              <a:off x="3603" y="2525"/>
              <a:ext cx="148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95" name="Text Box 95"/>
            <p:cNvSpPr txBox="1">
              <a:spLocks noChangeArrowheads="1"/>
            </p:cNvSpPr>
            <p:nvPr/>
          </p:nvSpPr>
          <p:spPr bwMode="auto">
            <a:xfrm>
              <a:off x="3624" y="2746"/>
              <a:ext cx="137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96" name="Text Box 96"/>
            <p:cNvSpPr txBox="1">
              <a:spLocks noChangeArrowheads="1"/>
            </p:cNvSpPr>
            <p:nvPr/>
          </p:nvSpPr>
          <p:spPr bwMode="auto">
            <a:xfrm>
              <a:off x="3452" y="2530"/>
              <a:ext cx="12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r</a:t>
              </a:r>
            </a:p>
          </p:txBody>
        </p:sp>
        <p:sp>
          <p:nvSpPr>
            <p:cNvPr id="486497" name="Text Box 97"/>
            <p:cNvSpPr txBox="1">
              <a:spLocks noChangeArrowheads="1"/>
            </p:cNvSpPr>
            <p:nvPr/>
          </p:nvSpPr>
          <p:spPr bwMode="auto">
            <a:xfrm>
              <a:off x="3438" y="2751"/>
              <a:ext cx="145" cy="11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486498" name="Text Box 98"/>
            <p:cNvSpPr txBox="1">
              <a:spLocks noChangeArrowheads="1"/>
            </p:cNvSpPr>
            <p:nvPr/>
          </p:nvSpPr>
          <p:spPr bwMode="auto">
            <a:xfrm>
              <a:off x="1513" y="3670"/>
              <a:ext cx="419" cy="11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600" b="1">
                  <a:latin typeface="Arial" pitchFamily="34" charset="0"/>
                </a:rPr>
                <a:t>F</a:t>
              </a:r>
              <a:r>
                <a:rPr kumimoji="1" lang="en-US" sz="600" b="1" baseline="-25000">
                  <a:latin typeface="Arial" pitchFamily="34" charset="0"/>
                </a:rPr>
                <a:t>2</a:t>
              </a:r>
              <a:r>
                <a:rPr kumimoji="1" lang="en-US" sz="600" b="1">
                  <a:latin typeface="Arial" pitchFamily="34" charset="0"/>
                </a:rPr>
                <a:t> Generation</a:t>
              </a:r>
            </a:p>
          </p:txBody>
        </p:sp>
        <p:sp>
          <p:nvSpPr>
            <p:cNvPr id="486499" name="Text Box 99"/>
            <p:cNvSpPr txBox="1">
              <a:spLocks noChangeArrowheads="1"/>
            </p:cNvSpPr>
            <p:nvPr/>
          </p:nvSpPr>
          <p:spPr bwMode="auto">
            <a:xfrm>
              <a:off x="1467" y="845"/>
              <a:ext cx="1091" cy="56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>
                  <a:latin typeface="Arial" pitchFamily="34" charset="0"/>
                </a:rPr>
                <a:t>Starting with two true-breeding pea plants,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we follow two genes through the F</a:t>
              </a:r>
              <a:r>
                <a:rPr kumimoji="1" lang="en-US" sz="600" baseline="-25000">
                  <a:latin typeface="Arial" pitchFamily="34" charset="0"/>
                </a:rPr>
                <a:t>1</a:t>
              </a:r>
              <a:r>
                <a:rPr kumimoji="1" lang="en-US" sz="600">
                  <a:latin typeface="Arial" pitchFamily="34" charset="0"/>
                </a:rPr>
                <a:t> and F</a:t>
              </a:r>
              <a:r>
                <a:rPr kumimoji="1" lang="en-US" sz="600" baseline="-25000">
                  <a:latin typeface="Arial" pitchFamily="34" charset="0"/>
                </a:rPr>
                <a:t>2</a:t>
              </a:r>
              <a:r>
                <a:rPr kumimoji="1" lang="en-US" sz="600">
                  <a:latin typeface="Arial" pitchFamily="34" charset="0"/>
                </a:rPr>
                <a:t>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generations. The two genes specify seed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color (allele </a:t>
              </a:r>
              <a:r>
                <a:rPr kumimoji="1" lang="en-US" sz="600" i="1">
                  <a:latin typeface="Arial" pitchFamily="34" charset="0"/>
                </a:rPr>
                <a:t>Y</a:t>
              </a:r>
              <a:r>
                <a:rPr kumimoji="1" lang="en-US" sz="600">
                  <a:latin typeface="Arial" pitchFamily="34" charset="0"/>
                </a:rPr>
                <a:t> for yellow and allele </a:t>
              </a:r>
              <a:r>
                <a:rPr kumimoji="1" lang="en-US" sz="600" i="1">
                  <a:latin typeface="Arial" pitchFamily="34" charset="0"/>
                </a:rPr>
                <a:t>y</a:t>
              </a:r>
              <a:r>
                <a:rPr kumimoji="1" lang="en-US" sz="600">
                  <a:latin typeface="Arial" pitchFamily="34" charset="0"/>
                </a:rPr>
                <a:t> for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green) and seed shape (allele </a:t>
              </a:r>
              <a:r>
                <a:rPr kumimoji="1" lang="en-US" sz="600" i="1">
                  <a:latin typeface="Arial" pitchFamily="34" charset="0"/>
                </a:rPr>
                <a:t>R</a:t>
              </a:r>
              <a:r>
                <a:rPr kumimoji="1" lang="en-US" sz="600">
                  <a:latin typeface="Arial" pitchFamily="34" charset="0"/>
                </a:rPr>
                <a:t> for round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and allele </a:t>
              </a:r>
              <a:r>
                <a:rPr kumimoji="1" lang="en-US" sz="600" i="1">
                  <a:latin typeface="Arial" pitchFamily="34" charset="0"/>
                </a:rPr>
                <a:t>r</a:t>
              </a:r>
              <a:r>
                <a:rPr kumimoji="1" lang="en-US" sz="600">
                  <a:latin typeface="Arial" pitchFamily="34" charset="0"/>
                </a:rPr>
                <a:t> for wrinkled). These two genes are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on different chromosomes. (Peas have seven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chromosome pairs, but only two pairs are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illustrated here.)</a:t>
              </a:r>
            </a:p>
          </p:txBody>
        </p:sp>
        <p:sp>
          <p:nvSpPr>
            <p:cNvPr id="486500" name="Text Box 100"/>
            <p:cNvSpPr txBox="1">
              <a:spLocks noChangeArrowheads="1"/>
            </p:cNvSpPr>
            <p:nvPr/>
          </p:nvSpPr>
          <p:spPr bwMode="auto">
            <a:xfrm>
              <a:off x="1556" y="2487"/>
              <a:ext cx="743" cy="28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600">
                  <a:latin typeface="Arial" pitchFamily="34" charset="0"/>
                </a:rPr>
                <a:t>The </a:t>
              </a:r>
              <a:r>
                <a:rPr kumimoji="1" lang="en-US" sz="600" i="1">
                  <a:latin typeface="Arial" pitchFamily="34" charset="0"/>
                </a:rPr>
                <a:t>R</a:t>
              </a:r>
              <a:r>
                <a:rPr kumimoji="1" lang="en-US" sz="600">
                  <a:latin typeface="Arial" pitchFamily="34" charset="0"/>
                </a:rPr>
                <a:t> and </a:t>
              </a:r>
              <a:r>
                <a:rPr kumimoji="1" lang="en-US" sz="600" i="1">
                  <a:latin typeface="Arial" pitchFamily="34" charset="0"/>
                </a:rPr>
                <a:t>r</a:t>
              </a:r>
              <a:r>
                <a:rPr kumimoji="1" lang="en-US" sz="600">
                  <a:latin typeface="Arial" pitchFamily="34" charset="0"/>
                </a:rPr>
                <a:t> alleles segregate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at anaphase I, yielding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two types of daughter </a:t>
              </a:r>
            </a:p>
            <a:p>
              <a:pPr eaLnBrk="0" hangingPunct="0"/>
              <a:r>
                <a:rPr kumimoji="1" lang="en-US" sz="600">
                  <a:latin typeface="Arial" pitchFamily="34" charset="0"/>
                </a:rPr>
                <a:t>cells  for this locus.</a:t>
              </a:r>
            </a:p>
          </p:txBody>
        </p:sp>
        <p:grpSp>
          <p:nvGrpSpPr>
            <p:cNvPr id="486501" name="Group 101"/>
            <p:cNvGrpSpPr>
              <a:grpSpLocks/>
            </p:cNvGrpSpPr>
            <p:nvPr/>
          </p:nvGrpSpPr>
          <p:grpSpPr bwMode="auto">
            <a:xfrm>
              <a:off x="1495" y="2484"/>
              <a:ext cx="140" cy="113"/>
              <a:chOff x="1160" y="2328"/>
              <a:chExt cx="139" cy="121"/>
            </a:xfrm>
          </p:grpSpPr>
          <p:sp>
            <p:nvSpPr>
              <p:cNvPr id="486502" name="AutoShape 102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69" cy="69"/>
              </a:xfrm>
              <a:prstGeom prst="flowChartConnector">
                <a:avLst/>
              </a:prstGeom>
              <a:solidFill>
                <a:srgbClr val="00CC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86503" name="Text Box 103"/>
              <p:cNvSpPr txBox="1">
                <a:spLocks noChangeArrowheads="1"/>
              </p:cNvSpPr>
              <p:nvPr/>
            </p:nvSpPr>
            <p:spPr bwMode="auto">
              <a:xfrm>
                <a:off x="1160" y="2328"/>
                <a:ext cx="139" cy="121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600" b="1">
                    <a:solidFill>
                      <a:schemeClr val="bg1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86504" name="Group 104"/>
            <p:cNvGrpSpPr>
              <a:grpSpLocks/>
            </p:cNvGrpSpPr>
            <p:nvPr/>
          </p:nvGrpSpPr>
          <p:grpSpPr bwMode="auto">
            <a:xfrm>
              <a:off x="1482" y="2967"/>
              <a:ext cx="481" cy="344"/>
              <a:chOff x="1482" y="2967"/>
              <a:chExt cx="481" cy="344"/>
            </a:xfrm>
          </p:grpSpPr>
          <p:sp>
            <p:nvSpPr>
              <p:cNvPr id="486505" name="Text Box 105"/>
              <p:cNvSpPr txBox="1">
                <a:spLocks noChangeArrowheads="1"/>
              </p:cNvSpPr>
              <p:nvPr/>
            </p:nvSpPr>
            <p:spPr bwMode="auto">
              <a:xfrm>
                <a:off x="1544" y="2972"/>
                <a:ext cx="419" cy="33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tabLst>
                    <a:tab pos="68263" algn="l"/>
                  </a:tabLst>
                </a:pPr>
                <a:r>
                  <a:rPr kumimoji="1" lang="en-US" sz="600">
                    <a:latin typeface="Arial" pitchFamily="34" charset="0"/>
                  </a:rPr>
                  <a:t>Each gamete </a:t>
                </a:r>
              </a:p>
              <a:p>
                <a:pPr eaLnBrk="0" hangingPunct="0">
                  <a:tabLst>
                    <a:tab pos="68263" algn="l"/>
                  </a:tabLst>
                </a:pPr>
                <a:r>
                  <a:rPr kumimoji="1" lang="en-US" sz="600">
                    <a:latin typeface="Arial" pitchFamily="34" charset="0"/>
                  </a:rPr>
                  <a:t>gets one long </a:t>
                </a:r>
              </a:p>
              <a:p>
                <a:pPr eaLnBrk="0" hangingPunct="0">
                  <a:tabLst>
                    <a:tab pos="68263" algn="l"/>
                  </a:tabLst>
                </a:pPr>
                <a:r>
                  <a:rPr kumimoji="1" lang="en-US" sz="600">
                    <a:latin typeface="Arial" pitchFamily="34" charset="0"/>
                  </a:rPr>
                  <a:t>chromosome </a:t>
                </a:r>
              </a:p>
              <a:p>
                <a:pPr eaLnBrk="0" hangingPunct="0">
                  <a:tabLst>
                    <a:tab pos="68263" algn="l"/>
                  </a:tabLst>
                </a:pPr>
                <a:r>
                  <a:rPr kumimoji="1" lang="en-US" sz="600">
                    <a:latin typeface="Arial" pitchFamily="34" charset="0"/>
                  </a:rPr>
                  <a:t>with either the </a:t>
                </a:r>
              </a:p>
              <a:p>
                <a:pPr eaLnBrk="0" hangingPunct="0">
                  <a:tabLst>
                    <a:tab pos="68263" algn="l"/>
                  </a:tabLst>
                </a:pPr>
                <a:r>
                  <a:rPr kumimoji="1" lang="en-US" sz="600" i="1">
                    <a:latin typeface="Arial" pitchFamily="34" charset="0"/>
                  </a:rPr>
                  <a:t>R</a:t>
                </a:r>
                <a:r>
                  <a:rPr kumimoji="1" lang="en-US" sz="600">
                    <a:latin typeface="Arial" pitchFamily="34" charset="0"/>
                  </a:rPr>
                  <a:t> or </a:t>
                </a:r>
                <a:r>
                  <a:rPr kumimoji="1" lang="en-US" sz="600" i="1">
                    <a:latin typeface="Arial" pitchFamily="34" charset="0"/>
                  </a:rPr>
                  <a:t>r</a:t>
                </a:r>
                <a:r>
                  <a:rPr kumimoji="1" lang="en-US" sz="600">
                    <a:latin typeface="Arial" pitchFamily="34" charset="0"/>
                  </a:rPr>
                  <a:t> allele.</a:t>
                </a:r>
              </a:p>
            </p:txBody>
          </p:sp>
          <p:grpSp>
            <p:nvGrpSpPr>
              <p:cNvPr id="486506" name="Group 106"/>
              <p:cNvGrpSpPr>
                <a:grpSpLocks/>
              </p:cNvGrpSpPr>
              <p:nvPr/>
            </p:nvGrpSpPr>
            <p:grpSpPr bwMode="auto">
              <a:xfrm>
                <a:off x="1482" y="2967"/>
                <a:ext cx="140" cy="113"/>
                <a:chOff x="1232" y="2924"/>
                <a:chExt cx="139" cy="121"/>
              </a:xfrm>
            </p:grpSpPr>
            <p:sp>
              <p:nvSpPr>
                <p:cNvPr id="486507" name="AutoShape 107"/>
                <p:cNvSpPr>
                  <a:spLocks noChangeArrowheads="1"/>
                </p:cNvSpPr>
                <p:nvPr/>
              </p:nvSpPr>
              <p:spPr bwMode="auto">
                <a:xfrm>
                  <a:off x="1268" y="2952"/>
                  <a:ext cx="69" cy="69"/>
                </a:xfrm>
                <a:prstGeom prst="flowChartConnector">
                  <a:avLst/>
                </a:prstGeom>
                <a:solidFill>
                  <a:srgbClr val="00CCFF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86508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232" y="2924"/>
                  <a:ext cx="139" cy="121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600" b="1">
                      <a:solidFill>
                        <a:schemeClr val="bg1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486509" name="Group 109"/>
            <p:cNvGrpSpPr>
              <a:grpSpLocks/>
            </p:cNvGrpSpPr>
            <p:nvPr/>
          </p:nvGrpSpPr>
          <p:grpSpPr bwMode="auto">
            <a:xfrm>
              <a:off x="1501" y="3784"/>
              <a:ext cx="509" cy="285"/>
              <a:chOff x="1501" y="3784"/>
              <a:chExt cx="509" cy="285"/>
            </a:xfrm>
          </p:grpSpPr>
          <p:sp>
            <p:nvSpPr>
              <p:cNvPr id="486510" name="Text Box 110"/>
              <p:cNvSpPr txBox="1">
                <a:spLocks noChangeArrowheads="1"/>
              </p:cNvSpPr>
              <p:nvPr/>
            </p:nvSpPr>
            <p:spPr bwMode="auto">
              <a:xfrm>
                <a:off x="1562" y="3786"/>
                <a:ext cx="448" cy="28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Fertilization</a:t>
                </a:r>
              </a:p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recombines the </a:t>
                </a:r>
              </a:p>
              <a:p>
                <a:pPr eaLnBrk="0" hangingPunct="0"/>
                <a:r>
                  <a:rPr kumimoji="1" lang="en-US" sz="600" i="1">
                    <a:latin typeface="Arial" pitchFamily="34" charset="0"/>
                  </a:rPr>
                  <a:t>R</a:t>
                </a:r>
                <a:r>
                  <a:rPr kumimoji="1" lang="en-US" sz="600">
                    <a:latin typeface="Arial" pitchFamily="34" charset="0"/>
                  </a:rPr>
                  <a:t> and </a:t>
                </a:r>
                <a:r>
                  <a:rPr kumimoji="1" lang="en-US" sz="600" i="1">
                    <a:latin typeface="Arial" pitchFamily="34" charset="0"/>
                  </a:rPr>
                  <a:t>r</a:t>
                </a:r>
                <a:r>
                  <a:rPr kumimoji="1" lang="en-US" sz="600">
                    <a:latin typeface="Arial" pitchFamily="34" charset="0"/>
                  </a:rPr>
                  <a:t> alleles </a:t>
                </a:r>
              </a:p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at random.</a:t>
                </a:r>
              </a:p>
            </p:txBody>
          </p:sp>
          <p:grpSp>
            <p:nvGrpSpPr>
              <p:cNvPr id="486511" name="Group 111"/>
              <p:cNvGrpSpPr>
                <a:grpSpLocks/>
              </p:cNvGrpSpPr>
              <p:nvPr/>
            </p:nvGrpSpPr>
            <p:grpSpPr bwMode="auto">
              <a:xfrm>
                <a:off x="1501" y="3784"/>
                <a:ext cx="139" cy="113"/>
                <a:chOff x="1162" y="2332"/>
                <a:chExt cx="138" cy="121"/>
              </a:xfrm>
            </p:grpSpPr>
            <p:sp>
              <p:nvSpPr>
                <p:cNvPr id="486512" name="AutoShape 112"/>
                <p:cNvSpPr>
                  <a:spLocks noChangeArrowheads="1"/>
                </p:cNvSpPr>
                <p:nvPr/>
              </p:nvSpPr>
              <p:spPr bwMode="auto">
                <a:xfrm>
                  <a:off x="1200" y="2352"/>
                  <a:ext cx="69" cy="69"/>
                </a:xfrm>
                <a:prstGeom prst="flowChartConnector">
                  <a:avLst/>
                </a:prstGeom>
                <a:solidFill>
                  <a:srgbClr val="00CCFF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8651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162" y="2332"/>
                  <a:ext cx="138" cy="121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600" b="1">
                      <a:solidFill>
                        <a:schemeClr val="bg1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486514" name="Group 114"/>
            <p:cNvGrpSpPr>
              <a:grpSpLocks/>
            </p:cNvGrpSpPr>
            <p:nvPr/>
          </p:nvGrpSpPr>
          <p:grpSpPr bwMode="auto">
            <a:xfrm>
              <a:off x="3689" y="2408"/>
              <a:ext cx="825" cy="502"/>
              <a:chOff x="3689" y="2408"/>
              <a:chExt cx="825" cy="502"/>
            </a:xfrm>
          </p:grpSpPr>
          <p:sp>
            <p:nvSpPr>
              <p:cNvPr id="486515" name="Text Box 115"/>
              <p:cNvSpPr txBox="1">
                <a:spLocks noChangeArrowheads="1"/>
              </p:cNvSpPr>
              <p:nvPr/>
            </p:nvSpPr>
            <p:spPr bwMode="auto">
              <a:xfrm>
                <a:off x="3751" y="2417"/>
                <a:ext cx="763" cy="49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Alleles at both loci segregate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in anaphase I, yielding four 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types of daughter cells 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depending on the chromosome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arrangement at metaphase I. 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Compare the arrangement of </a:t>
                </a:r>
              </a:p>
              <a:p>
                <a:pPr eaLnBrk="0" hangingPunct="0">
                  <a:lnSpc>
                    <a:spcPts val="700"/>
                  </a:lnSpc>
                </a:pPr>
                <a:r>
                  <a:rPr kumimoji="1" lang="en-US" sz="600">
                    <a:latin typeface="Arial" pitchFamily="34" charset="0"/>
                  </a:rPr>
                  <a:t>the R and r alleles in the cells</a:t>
                </a:r>
                <a:br>
                  <a:rPr kumimoji="1" lang="en-US" sz="600">
                    <a:latin typeface="Arial" pitchFamily="34" charset="0"/>
                  </a:rPr>
                </a:br>
                <a:r>
                  <a:rPr kumimoji="1" lang="en-US" sz="600">
                    <a:latin typeface="Arial" pitchFamily="34" charset="0"/>
                  </a:rPr>
                  <a:t>on the left and right</a:t>
                </a:r>
              </a:p>
            </p:txBody>
          </p:sp>
          <p:sp>
            <p:nvSpPr>
              <p:cNvPr id="486516" name="AutoShape 116"/>
              <p:cNvSpPr>
                <a:spLocks noChangeArrowheads="1"/>
              </p:cNvSpPr>
              <p:nvPr/>
            </p:nvSpPr>
            <p:spPr bwMode="auto">
              <a:xfrm>
                <a:off x="3722" y="2428"/>
                <a:ext cx="70" cy="64"/>
              </a:xfrm>
              <a:prstGeom prst="flowChartConnector">
                <a:avLst/>
              </a:prstGeom>
              <a:solidFill>
                <a:srgbClr val="00CC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86517" name="Text Box 117"/>
              <p:cNvSpPr txBox="1">
                <a:spLocks noChangeArrowheads="1"/>
              </p:cNvSpPr>
              <p:nvPr/>
            </p:nvSpPr>
            <p:spPr bwMode="auto">
              <a:xfrm>
                <a:off x="3689" y="2408"/>
                <a:ext cx="139" cy="11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600" b="1">
                    <a:solidFill>
                      <a:schemeClr val="bg1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486518" name="Group 118"/>
            <p:cNvGrpSpPr>
              <a:grpSpLocks/>
            </p:cNvGrpSpPr>
            <p:nvPr/>
          </p:nvGrpSpPr>
          <p:grpSpPr bwMode="auto">
            <a:xfrm>
              <a:off x="4031" y="3008"/>
              <a:ext cx="562" cy="348"/>
              <a:chOff x="4031" y="3008"/>
              <a:chExt cx="562" cy="348"/>
            </a:xfrm>
          </p:grpSpPr>
          <p:sp>
            <p:nvSpPr>
              <p:cNvPr id="486519" name="AutoShape 119"/>
              <p:cNvSpPr>
                <a:spLocks noChangeArrowheads="1"/>
              </p:cNvSpPr>
              <p:nvPr/>
            </p:nvSpPr>
            <p:spPr bwMode="auto">
              <a:xfrm>
                <a:off x="4066" y="3033"/>
                <a:ext cx="70" cy="65"/>
              </a:xfrm>
              <a:prstGeom prst="flowChartConnector">
                <a:avLst/>
              </a:prstGeom>
              <a:solidFill>
                <a:srgbClr val="00CC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486520" name="Group 120"/>
              <p:cNvGrpSpPr>
                <a:grpSpLocks/>
              </p:cNvGrpSpPr>
              <p:nvPr/>
            </p:nvGrpSpPr>
            <p:grpSpPr bwMode="auto">
              <a:xfrm>
                <a:off x="4031" y="3008"/>
                <a:ext cx="562" cy="348"/>
                <a:chOff x="4031" y="3008"/>
                <a:chExt cx="562" cy="348"/>
              </a:xfrm>
            </p:grpSpPr>
            <p:sp>
              <p:nvSpPr>
                <p:cNvPr id="48652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089" y="3017"/>
                  <a:ext cx="504" cy="339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600">
                      <a:latin typeface="Arial" pitchFamily="34" charset="0"/>
                    </a:rPr>
                    <a:t>Each gamete gets </a:t>
                  </a:r>
                </a:p>
                <a:p>
                  <a:pPr eaLnBrk="0" hangingPunct="0"/>
                  <a:r>
                    <a:rPr kumimoji="1" lang="en-US" sz="600">
                      <a:latin typeface="Arial" pitchFamily="34" charset="0"/>
                    </a:rPr>
                    <a:t>a long and a short </a:t>
                  </a:r>
                </a:p>
                <a:p>
                  <a:pPr eaLnBrk="0" hangingPunct="0"/>
                  <a:r>
                    <a:rPr kumimoji="1" lang="en-US" sz="600">
                      <a:latin typeface="Arial" pitchFamily="34" charset="0"/>
                    </a:rPr>
                    <a:t>chromosome in </a:t>
                  </a:r>
                </a:p>
                <a:p>
                  <a:pPr eaLnBrk="0" hangingPunct="0"/>
                  <a:r>
                    <a:rPr kumimoji="1" lang="en-US" sz="600">
                      <a:latin typeface="Arial" pitchFamily="34" charset="0"/>
                    </a:rPr>
                    <a:t>one of four allele </a:t>
                  </a:r>
                </a:p>
                <a:p>
                  <a:pPr eaLnBrk="0" hangingPunct="0"/>
                  <a:r>
                    <a:rPr kumimoji="1" lang="en-US" sz="600">
                      <a:latin typeface="Arial" pitchFamily="34" charset="0"/>
                    </a:rPr>
                    <a:t>combinations.</a:t>
                  </a:r>
                </a:p>
              </p:txBody>
            </p:sp>
            <p:sp>
              <p:nvSpPr>
                <p:cNvPr id="486522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031" y="3008"/>
                  <a:ext cx="140" cy="11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600" b="1">
                      <a:solidFill>
                        <a:schemeClr val="bg1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486523" name="Group 123"/>
            <p:cNvGrpSpPr>
              <a:grpSpLocks/>
            </p:cNvGrpSpPr>
            <p:nvPr/>
          </p:nvGrpSpPr>
          <p:grpSpPr bwMode="auto">
            <a:xfrm>
              <a:off x="4004" y="3773"/>
              <a:ext cx="576" cy="282"/>
              <a:chOff x="3718" y="3712"/>
              <a:chExt cx="571" cy="302"/>
            </a:xfrm>
          </p:grpSpPr>
          <p:sp>
            <p:nvSpPr>
              <p:cNvPr id="486524" name="Text Box 124"/>
              <p:cNvSpPr txBox="1">
                <a:spLocks noChangeArrowheads="1"/>
              </p:cNvSpPr>
              <p:nvPr/>
            </p:nvSpPr>
            <p:spPr bwMode="auto">
              <a:xfrm>
                <a:off x="3776" y="3712"/>
                <a:ext cx="513" cy="30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Fertilization results </a:t>
                </a:r>
              </a:p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in the 9:3:3:1 </a:t>
                </a:r>
              </a:p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phenotypic ratio in </a:t>
                </a:r>
              </a:p>
              <a:p>
                <a:pPr eaLnBrk="0" hangingPunct="0"/>
                <a:r>
                  <a:rPr kumimoji="1" lang="en-US" sz="600">
                    <a:latin typeface="Arial" pitchFamily="34" charset="0"/>
                  </a:rPr>
                  <a:t>the F</a:t>
                </a:r>
                <a:r>
                  <a:rPr kumimoji="1" lang="en-US" sz="600" baseline="-25000">
                    <a:latin typeface="Arial" pitchFamily="34" charset="0"/>
                  </a:rPr>
                  <a:t>2</a:t>
                </a:r>
                <a:r>
                  <a:rPr kumimoji="1" lang="en-US" sz="600">
                    <a:latin typeface="Arial" pitchFamily="34" charset="0"/>
                  </a:rPr>
                  <a:t> generation.</a:t>
                </a:r>
              </a:p>
            </p:txBody>
          </p:sp>
          <p:grpSp>
            <p:nvGrpSpPr>
              <p:cNvPr id="486525" name="Group 125"/>
              <p:cNvGrpSpPr>
                <a:grpSpLocks/>
              </p:cNvGrpSpPr>
              <p:nvPr/>
            </p:nvGrpSpPr>
            <p:grpSpPr bwMode="auto">
              <a:xfrm>
                <a:off x="3718" y="3717"/>
                <a:ext cx="138" cy="121"/>
                <a:chOff x="3718" y="3717"/>
                <a:chExt cx="138" cy="121"/>
              </a:xfrm>
            </p:grpSpPr>
            <p:sp>
              <p:nvSpPr>
                <p:cNvPr id="486526" name="AutoShape 126"/>
                <p:cNvSpPr>
                  <a:spLocks noChangeArrowheads="1"/>
                </p:cNvSpPr>
                <p:nvPr/>
              </p:nvSpPr>
              <p:spPr bwMode="auto">
                <a:xfrm>
                  <a:off x="3757" y="3740"/>
                  <a:ext cx="69" cy="69"/>
                </a:xfrm>
                <a:prstGeom prst="flowChartConnector">
                  <a:avLst/>
                </a:prstGeom>
                <a:solidFill>
                  <a:srgbClr val="00CCFF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86527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18" y="3717"/>
                  <a:ext cx="138" cy="121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600" b="1">
                      <a:solidFill>
                        <a:schemeClr val="bg1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92138"/>
          </a:xfrm>
        </p:spPr>
        <p:txBody>
          <a:bodyPr/>
          <a:lstStyle/>
          <a:p>
            <a:r>
              <a:rPr lang="en-US"/>
              <a:t>Aneuploidy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149725"/>
          </a:xfrm>
        </p:spPr>
        <p:txBody>
          <a:bodyPr/>
          <a:lstStyle/>
          <a:p>
            <a:r>
              <a:rPr lang="en-US" sz="2800"/>
              <a:t>Some types of aneuploidy appear to upset the genetic balance less than others, resulting in individuals surviving to birth and beyond</a:t>
            </a:r>
          </a:p>
          <a:p>
            <a:r>
              <a:rPr lang="en-US" sz="2800"/>
              <a:t>These surviving individuals have a set of symptoms, or syndrome, characteristic of the type of aneuploidy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Down Syndrome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3368675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Down syndrome is an aneuploid condition that results from three copies of chromosome 21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It affects about one out of every 700 children born in the United States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The frequency of Down syndrome increases with the age of the mother, a correlation that has not been explained</a:t>
            </a:r>
          </a:p>
        </p:txBody>
      </p:sp>
      <p:pic>
        <p:nvPicPr>
          <p:cNvPr id="575492" name="Picture 4" descr="15_15Trisomy21Karyotype_C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276600"/>
            <a:ext cx="2717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/>
              <a:t>Aneuploidy of Sex Chromosomes</a:t>
            </a:r>
            <a:endParaRPr lang="en-US" sz="360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3722688"/>
          </a:xfrm>
        </p:spPr>
        <p:txBody>
          <a:bodyPr/>
          <a:lstStyle/>
          <a:p>
            <a:pPr marL="350838" indent="-350838"/>
            <a:r>
              <a:rPr lang="en-US" sz="2800"/>
              <a:t>Nondisjunction of sex chromosomes produces a variety of aneuploid conditions</a:t>
            </a:r>
          </a:p>
          <a:p>
            <a:pPr marL="350838" indent="-350838"/>
            <a:r>
              <a:rPr lang="en-US" sz="2800"/>
              <a:t>Klinefelter syndrome is the result of an extra chromosome in a male, producing XXY individuals</a:t>
            </a:r>
          </a:p>
          <a:p>
            <a:pPr marL="914400" lvl="1" indent="-449263"/>
            <a:r>
              <a:rPr lang="en-US" sz="2000"/>
              <a:t>These individuals have male sex organs, but have abnormally small testes and are sterile.</a:t>
            </a:r>
          </a:p>
          <a:p>
            <a:pPr marL="914400" lvl="1" indent="-449263"/>
            <a:r>
              <a:rPr lang="en-US" sz="2000"/>
              <a:t>Although the extra X is inactivated, some breast enlargement and other female characteristics are common.</a:t>
            </a:r>
          </a:p>
          <a:p>
            <a:pPr marL="350838" indent="-350838"/>
            <a:r>
              <a:rPr lang="en-US" sz="2800"/>
              <a:t>Monosomy X, called Turner syndrome, produces X0 females, who are sterile; it is the only known viable monosomy in humans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3600"/>
              <a:t>Alterations of Chromosome Structure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705350"/>
          </a:xfrm>
        </p:spPr>
        <p:txBody>
          <a:bodyPr/>
          <a:lstStyle/>
          <a:p>
            <a:r>
              <a:rPr lang="en-US"/>
              <a:t>Breakage of a chromosome can lead to four types of changes in chromosome structure:</a:t>
            </a:r>
          </a:p>
          <a:p>
            <a:pPr lvl="1"/>
            <a:r>
              <a:rPr lang="en-US"/>
              <a:t>Deletion removes a chromosomal segment</a:t>
            </a:r>
          </a:p>
          <a:p>
            <a:pPr lvl="1"/>
            <a:r>
              <a:rPr lang="en-US"/>
              <a:t>Duplication repeats a segment</a:t>
            </a:r>
          </a:p>
          <a:p>
            <a:pPr lvl="1"/>
            <a:r>
              <a:rPr lang="en-US"/>
              <a:t>Inversion reverses a segment within a chromosome</a:t>
            </a:r>
          </a:p>
          <a:p>
            <a:pPr lvl="1"/>
            <a:r>
              <a:rPr lang="en-US"/>
              <a:t>Translocation moves a segment from one chromosome to another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03238"/>
          </a:xfrm>
        </p:spPr>
        <p:txBody>
          <a:bodyPr/>
          <a:lstStyle/>
          <a:p>
            <a:r>
              <a:rPr lang="en-US"/>
              <a:t>Alterations of chromosome structure</a:t>
            </a:r>
          </a:p>
        </p:txBody>
      </p:sp>
      <p:grpSp>
        <p:nvGrpSpPr>
          <p:cNvPr id="581635" name="Group 3"/>
          <p:cNvGrpSpPr>
            <a:grpSpLocks/>
          </p:cNvGrpSpPr>
          <p:nvPr/>
        </p:nvGrpSpPr>
        <p:grpSpPr bwMode="auto">
          <a:xfrm>
            <a:off x="152400" y="1368425"/>
            <a:ext cx="8991600" cy="5337175"/>
            <a:chOff x="96" y="862"/>
            <a:chExt cx="5664" cy="3362"/>
          </a:xfrm>
        </p:grpSpPr>
        <p:sp>
          <p:nvSpPr>
            <p:cNvPr id="581636" name="Rectangle 4"/>
            <p:cNvSpPr>
              <a:spLocks noChangeArrowheads="1"/>
            </p:cNvSpPr>
            <p:nvPr/>
          </p:nvSpPr>
          <p:spPr bwMode="auto">
            <a:xfrm>
              <a:off x="96" y="864"/>
              <a:ext cx="5664" cy="3360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81637" name="Group 5"/>
            <p:cNvGrpSpPr>
              <a:grpSpLocks/>
            </p:cNvGrpSpPr>
            <p:nvPr/>
          </p:nvGrpSpPr>
          <p:grpSpPr bwMode="auto">
            <a:xfrm>
              <a:off x="117" y="862"/>
              <a:ext cx="5532" cy="3275"/>
              <a:chOff x="117" y="862"/>
              <a:chExt cx="5532" cy="3275"/>
            </a:xfrm>
          </p:grpSpPr>
          <p:sp>
            <p:nvSpPr>
              <p:cNvPr id="581638" name="Text Box 6"/>
              <p:cNvSpPr txBox="1">
                <a:spLocks noChangeArrowheads="1"/>
              </p:cNvSpPr>
              <p:nvPr/>
            </p:nvSpPr>
            <p:spPr bwMode="auto">
              <a:xfrm>
                <a:off x="117" y="3925"/>
                <a:ext cx="1083" cy="21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600" b="1">
                    <a:latin typeface="Arial" pitchFamily="34" charset="0"/>
                    <a:sym typeface="Symbol" pitchFamily="18" charset="2"/>
                  </a:rPr>
                  <a:t>Figure 15.14a–d</a:t>
                </a:r>
              </a:p>
            </p:txBody>
          </p:sp>
          <p:grpSp>
            <p:nvGrpSpPr>
              <p:cNvPr id="581639" name="Group 7"/>
              <p:cNvGrpSpPr>
                <a:grpSpLocks/>
              </p:cNvGrpSpPr>
              <p:nvPr/>
            </p:nvGrpSpPr>
            <p:grpSpPr bwMode="auto">
              <a:xfrm>
                <a:off x="147" y="862"/>
                <a:ext cx="5502" cy="2978"/>
                <a:chOff x="66" y="862"/>
                <a:chExt cx="5502" cy="2978"/>
              </a:xfrm>
            </p:grpSpPr>
            <p:grpSp>
              <p:nvGrpSpPr>
                <p:cNvPr id="581640" name="Group 8"/>
                <p:cNvGrpSpPr>
                  <a:grpSpLocks/>
                </p:cNvGrpSpPr>
                <p:nvPr/>
              </p:nvGrpSpPr>
              <p:grpSpPr bwMode="auto">
                <a:xfrm>
                  <a:off x="2110" y="862"/>
                  <a:ext cx="3458" cy="2978"/>
                  <a:chOff x="1933" y="742"/>
                  <a:chExt cx="3539" cy="3050"/>
                </a:xfrm>
              </p:grpSpPr>
              <p:pic>
                <p:nvPicPr>
                  <p:cNvPr id="58164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942" y="896"/>
                    <a:ext cx="3530" cy="289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8164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0" y="742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9" y="746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1" y="748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7" y="748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8" y="751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3" y="748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9" y="748"/>
                    <a:ext cx="19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4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9" y="751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" y="814"/>
                    <a:ext cx="47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>
                        <a:latin typeface="Arial" pitchFamily="34" charset="0"/>
                      </a:rPr>
                      <a:t>Deletion</a:t>
                    </a:r>
                    <a:endParaRPr kumimoji="1" lang="en-US" sz="2500">
                      <a:latin typeface="Arial" pitchFamily="34" charset="0"/>
                    </a:endParaRPr>
                  </a:p>
                </p:txBody>
              </p:sp>
              <p:sp>
                <p:nvSpPr>
                  <p:cNvPr id="58165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7" y="750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6" y="749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8" y="746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6" y="751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" y="746"/>
                    <a:ext cx="19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6" y="744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9" y="743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9" y="1457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5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8" y="1456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" y="1458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6" y="1458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7" y="1461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2" y="1458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8" y="1458"/>
                    <a:ext cx="19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5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8" y="1461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6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9" y="1524"/>
                    <a:ext cx="602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>
                        <a:latin typeface="Arial" pitchFamily="34" charset="0"/>
                      </a:rPr>
                      <a:t>Duplication</a:t>
                    </a:r>
                    <a:endParaRPr kumimoji="1" lang="en-US" sz="2500">
                      <a:latin typeface="Arial" pitchFamily="34" charset="0"/>
                    </a:endParaRPr>
                  </a:p>
                </p:txBody>
              </p:sp>
              <p:sp>
                <p:nvSpPr>
                  <p:cNvPr id="581667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6" y="1460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8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5" y="1459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69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7" y="1456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0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5" y="1461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1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3" y="1456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7" y="1454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3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2" y="1453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1" y="1458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8" y="1461"/>
                    <a:ext cx="19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7" y="1458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3" y="2192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8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2" y="2876"/>
                    <a:ext cx="184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79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" y="3358"/>
                    <a:ext cx="201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M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3358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N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1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" y="3363"/>
                    <a:ext cx="19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O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2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1" y="3363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P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6" y="3363"/>
                    <a:ext cx="19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Q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4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5" y="3363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R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4" y="2876"/>
                    <a:ext cx="184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2" y="2878"/>
                    <a:ext cx="18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7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0" y="2878"/>
                    <a:ext cx="18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2" y="2883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8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1" y="2883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9" y="2883"/>
                    <a:ext cx="19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1" y="2883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9" y="2191"/>
                    <a:ext cx="18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6" y="2196"/>
                    <a:ext cx="18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7" y="2196"/>
                    <a:ext cx="18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" y="2196"/>
                    <a:ext cx="184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6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8" y="2196"/>
                    <a:ext cx="17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2" y="2196"/>
                    <a:ext cx="195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2196"/>
                    <a:ext cx="18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699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5" y="2276"/>
                    <a:ext cx="516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>
                        <a:latin typeface="Arial" pitchFamily="34" charset="0"/>
                      </a:rPr>
                      <a:t>Inversion</a:t>
                    </a:r>
                    <a:endParaRPr kumimoji="1" lang="en-US" sz="2500">
                      <a:latin typeface="Arial" pitchFamily="34" charset="0"/>
                    </a:endParaRPr>
                  </a:p>
                </p:txBody>
              </p:sp>
              <p:sp>
                <p:nvSpPr>
                  <p:cNvPr id="58170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9" y="3069"/>
                    <a:ext cx="673" cy="29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>
                        <a:latin typeface="Arial" pitchFamily="34" charset="0"/>
                      </a:rPr>
                      <a:t>Reciprocal</a:t>
                    </a:r>
                  </a:p>
                  <a:p>
                    <a:pPr algn="ctr" eaLnBrk="0" hangingPunct="0"/>
                    <a:r>
                      <a:rPr kumimoji="1" lang="en-US" sz="1200">
                        <a:latin typeface="Arial" pitchFamily="34" charset="0"/>
                      </a:rPr>
                      <a:t>translocation</a:t>
                    </a:r>
                    <a:endParaRPr kumimoji="1" lang="en-US" sz="2500">
                      <a:latin typeface="Arial" pitchFamily="34" charset="0"/>
                    </a:endParaRPr>
                  </a:p>
                </p:txBody>
              </p:sp>
              <p:sp>
                <p:nvSpPr>
                  <p:cNvPr id="581701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7" y="3358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2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1" y="3363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3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3363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P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4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7" y="3363"/>
                    <a:ext cx="19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Q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5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5" y="3368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R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6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0" y="2876"/>
                    <a:ext cx="200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M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7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5" y="2883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N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8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" y="2883"/>
                    <a:ext cx="195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O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09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4" y="2883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0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7" y="2883"/>
                    <a:ext cx="190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1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" y="2883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2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4" y="2883"/>
                    <a:ext cx="17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3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2" y="2880"/>
                    <a:ext cx="196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4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2" y="2883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5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8" y="2194"/>
                    <a:ext cx="184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A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6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2" y="2193"/>
                    <a:ext cx="189" cy="17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D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7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1" y="2198"/>
                    <a:ext cx="190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C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8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4" y="2198"/>
                    <a:ext cx="184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B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1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3" y="2198"/>
                    <a:ext cx="184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E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20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3" y="2198"/>
                    <a:ext cx="179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F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21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1" y="2198"/>
                    <a:ext cx="190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H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  <p:sp>
                <p:nvSpPr>
                  <p:cNvPr id="581722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9" y="2196"/>
                    <a:ext cx="196" cy="17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ctr" eaLnBrk="0" hangingPunct="0"/>
                    <a:r>
                      <a:rPr kumimoji="1" lang="en-US" sz="1200" i="1">
                        <a:latin typeface="Arial" pitchFamily="34" charset="0"/>
                      </a:rPr>
                      <a:t>G</a:t>
                    </a:r>
                    <a:endParaRPr kumimoji="1" lang="en-US" sz="2500" i="1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581723" name="Group 91"/>
                <p:cNvGrpSpPr>
                  <a:grpSpLocks/>
                </p:cNvGrpSpPr>
                <p:nvPr/>
              </p:nvGrpSpPr>
              <p:grpSpPr bwMode="auto">
                <a:xfrm>
                  <a:off x="66" y="946"/>
                  <a:ext cx="2014" cy="2876"/>
                  <a:chOff x="66" y="946"/>
                  <a:chExt cx="2014" cy="2876"/>
                </a:xfrm>
              </p:grpSpPr>
              <p:sp>
                <p:nvSpPr>
                  <p:cNvPr id="58172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" y="946"/>
                    <a:ext cx="1795" cy="28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/>
                    <a:r>
                      <a:rPr kumimoji="1" lang="en-US" sz="1200" b="1">
                        <a:latin typeface="Arial" pitchFamily="34" charset="0"/>
                      </a:rPr>
                      <a:t>(a) </a:t>
                    </a:r>
                    <a:r>
                      <a:rPr kumimoji="1" lang="en-US" sz="1200">
                        <a:latin typeface="Arial" pitchFamily="34" charset="0"/>
                      </a:rPr>
                      <a:t>A </a:t>
                    </a:r>
                    <a:r>
                      <a:rPr kumimoji="1" lang="en-US" sz="1200" b="1">
                        <a:latin typeface="Arial" pitchFamily="34" charset="0"/>
                      </a:rPr>
                      <a:t>deletion</a:t>
                    </a:r>
                    <a:r>
                      <a:rPr kumimoji="1" lang="en-US" sz="1200">
                        <a:latin typeface="Arial" pitchFamily="34" charset="0"/>
                      </a:rPr>
                      <a:t> removes a chromosomal</a:t>
                    </a:r>
                  </a:p>
                  <a:p>
                    <a:pPr eaLnBrk="0" hangingPunct="0"/>
                    <a:r>
                      <a:rPr kumimoji="1" lang="en-US" sz="1200">
                        <a:latin typeface="Arial" pitchFamily="34" charset="0"/>
                      </a:rPr>
                      <a:t>      segment.</a:t>
                    </a:r>
                  </a:p>
                </p:txBody>
              </p:sp>
              <p:sp>
                <p:nvSpPr>
                  <p:cNvPr id="581725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" y="1649"/>
                    <a:ext cx="1718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/>
                    <a:r>
                      <a:rPr kumimoji="1" lang="en-US" sz="1200" b="1">
                        <a:latin typeface="Arial" pitchFamily="34" charset="0"/>
                      </a:rPr>
                      <a:t>(b) </a:t>
                    </a:r>
                    <a:r>
                      <a:rPr kumimoji="1" lang="en-US" sz="1200">
                        <a:latin typeface="Arial" pitchFamily="34" charset="0"/>
                      </a:rPr>
                      <a:t>A </a:t>
                    </a:r>
                    <a:r>
                      <a:rPr kumimoji="1" lang="en-US" sz="1200" b="1">
                        <a:latin typeface="Arial" pitchFamily="34" charset="0"/>
                      </a:rPr>
                      <a:t>duplication</a:t>
                    </a:r>
                    <a:r>
                      <a:rPr kumimoji="1" lang="en-US" sz="1200">
                        <a:latin typeface="Arial" pitchFamily="34" charset="0"/>
                      </a:rPr>
                      <a:t> repeats a segment.</a:t>
                    </a:r>
                  </a:p>
                </p:txBody>
              </p:sp>
              <p:sp>
                <p:nvSpPr>
                  <p:cNvPr id="581726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" y="2370"/>
                    <a:ext cx="1970" cy="28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/>
                    <a:r>
                      <a:rPr kumimoji="1" lang="en-US" sz="1200" b="1">
                        <a:latin typeface="Arial" pitchFamily="34" charset="0"/>
                      </a:rPr>
                      <a:t>(c)</a:t>
                    </a:r>
                    <a:r>
                      <a:rPr kumimoji="1" lang="en-US" sz="1200">
                        <a:latin typeface="Arial" pitchFamily="34" charset="0"/>
                      </a:rPr>
                      <a:t> An</a:t>
                    </a:r>
                    <a:r>
                      <a:rPr kumimoji="1" lang="en-US" sz="1200" b="1">
                        <a:latin typeface="Arial" pitchFamily="34" charset="0"/>
                      </a:rPr>
                      <a:t> inversion</a:t>
                    </a:r>
                    <a:r>
                      <a:rPr kumimoji="1" lang="en-US" sz="1200">
                        <a:latin typeface="Arial" pitchFamily="34" charset="0"/>
                      </a:rPr>
                      <a:t> reverses a segment within</a:t>
                    </a:r>
                  </a:p>
                  <a:p>
                    <a:pPr eaLnBrk="0" hangingPunct="0"/>
                    <a:r>
                      <a:rPr kumimoji="1" lang="en-US" sz="1200">
                        <a:latin typeface="Arial" pitchFamily="34" charset="0"/>
                      </a:rPr>
                      <a:t>      a chromosome.</a:t>
                    </a:r>
                  </a:p>
                </p:txBody>
              </p:sp>
              <p:sp>
                <p:nvSpPr>
                  <p:cNvPr id="58172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" y="2729"/>
                    <a:ext cx="2008" cy="109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marL="228600" indent="-228600" eaLnBrk="0" hangingPunct="0"/>
                    <a:r>
                      <a:rPr kumimoji="1" lang="en-US" sz="1200" b="1">
                        <a:latin typeface="Arial" pitchFamily="34" charset="0"/>
                      </a:rPr>
                      <a:t>(d)</a:t>
                    </a:r>
                    <a:r>
                      <a:rPr kumimoji="1" lang="en-US" sz="1200">
                        <a:latin typeface="Arial" pitchFamily="34" charset="0"/>
                      </a:rPr>
                      <a:t> A</a:t>
                    </a:r>
                    <a:r>
                      <a:rPr kumimoji="1" lang="en-US" sz="1200" b="1">
                        <a:latin typeface="Arial" pitchFamily="34" charset="0"/>
                      </a:rPr>
                      <a:t> translocation</a:t>
                    </a:r>
                    <a:r>
                      <a:rPr kumimoji="1" lang="en-US" sz="1200">
                        <a:latin typeface="Arial" pitchFamily="34" charset="0"/>
                      </a:rPr>
                      <a:t> moves a segment from</a:t>
                    </a:r>
                    <a:br>
                      <a:rPr kumimoji="1" lang="en-US" sz="1200">
                        <a:latin typeface="Arial" pitchFamily="34" charset="0"/>
                      </a:rPr>
                    </a:br>
                    <a:r>
                      <a:rPr kumimoji="1" lang="en-US" sz="1200">
                        <a:latin typeface="Arial" pitchFamily="34" charset="0"/>
                      </a:rPr>
                      <a:t>one chromosome to another,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nonhomologous one. In a reciprocal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     translocation, the most common type,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nonhomologous chromosomes exchange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fragments. Nonreciprocal translocations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also occur, in which a chromosome 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transfers a fragment without receiving a</a:t>
                    </a:r>
                  </a:p>
                  <a:p>
                    <a:pPr marL="228600" indent="-228600" eaLnBrk="0" hangingPunct="0"/>
                    <a:r>
                      <a:rPr kumimoji="1" lang="en-US" sz="1200">
                        <a:latin typeface="Arial" pitchFamily="34" charset="0"/>
                      </a:rPr>
                      <a:t>	fragment in return.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 sz="3600"/>
              <a:t>Alterations of Chromosome Structure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377825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One syndrome, </a:t>
            </a:r>
            <a:r>
              <a:rPr lang="en-US" sz="2400" i="1"/>
              <a:t>cri du chat</a:t>
            </a:r>
            <a:r>
              <a:rPr lang="en-US" sz="2400"/>
              <a:t> (“cry of the cat”), results from a specific deletion in chromosome 5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A child born with this syndrome is mentally retarded and has a catlike cry; individuals usually die in infancy or early childhood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400"/>
              <a:t>Certain cancers, including chronic myelogenous leukemia (CML), are caused by translocations of chromosomes</a:t>
            </a:r>
          </a:p>
        </p:txBody>
      </p:sp>
      <p:grpSp>
        <p:nvGrpSpPr>
          <p:cNvPr id="578576" name="Group 16"/>
          <p:cNvGrpSpPr>
            <a:grpSpLocks/>
          </p:cNvGrpSpPr>
          <p:nvPr/>
        </p:nvGrpSpPr>
        <p:grpSpPr bwMode="auto">
          <a:xfrm>
            <a:off x="228600" y="4038600"/>
            <a:ext cx="8458200" cy="3090863"/>
            <a:chOff x="144" y="2544"/>
            <a:chExt cx="5328" cy="1947"/>
          </a:xfrm>
        </p:grpSpPr>
        <p:sp>
          <p:nvSpPr>
            <p:cNvPr id="578575" name="Rectangle 15"/>
            <p:cNvSpPr>
              <a:spLocks noChangeArrowheads="1"/>
            </p:cNvSpPr>
            <p:nvPr/>
          </p:nvSpPr>
          <p:spPr bwMode="auto">
            <a:xfrm>
              <a:off x="144" y="2544"/>
              <a:ext cx="5328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8564" name="Group 4"/>
            <p:cNvGrpSpPr>
              <a:grpSpLocks/>
            </p:cNvGrpSpPr>
            <p:nvPr/>
          </p:nvGrpSpPr>
          <p:grpSpPr bwMode="auto">
            <a:xfrm>
              <a:off x="240" y="2592"/>
              <a:ext cx="5184" cy="1899"/>
              <a:chOff x="279" y="1799"/>
              <a:chExt cx="5240" cy="1899"/>
            </a:xfrm>
          </p:grpSpPr>
          <p:sp>
            <p:nvSpPr>
              <p:cNvPr id="578565" name="Text Box 5"/>
              <p:cNvSpPr txBox="1">
                <a:spLocks noChangeArrowheads="1"/>
              </p:cNvSpPr>
              <p:nvPr/>
            </p:nvSpPr>
            <p:spPr bwMode="auto">
              <a:xfrm>
                <a:off x="565" y="3486"/>
                <a:ext cx="116" cy="21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endParaRPr kumimoji="1" lang="en-US" sz="1600" b="1">
                  <a:latin typeface="Arial" pitchFamily="34" charset="0"/>
                  <a:sym typeface="Symbol" pitchFamily="18" charset="2"/>
                </a:endParaRPr>
              </a:p>
            </p:txBody>
          </p:sp>
          <p:grpSp>
            <p:nvGrpSpPr>
              <p:cNvPr id="578566" name="Group 6"/>
              <p:cNvGrpSpPr>
                <a:grpSpLocks/>
              </p:cNvGrpSpPr>
              <p:nvPr/>
            </p:nvGrpSpPr>
            <p:grpSpPr bwMode="auto">
              <a:xfrm>
                <a:off x="279" y="1799"/>
                <a:ext cx="5240" cy="1609"/>
                <a:chOff x="256" y="1209"/>
                <a:chExt cx="5240" cy="1609"/>
              </a:xfrm>
            </p:grpSpPr>
            <p:pic>
              <p:nvPicPr>
                <p:cNvPr id="578567" name="Picture 7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56" y="1209"/>
                  <a:ext cx="5240" cy="1431"/>
                </a:xfrm>
                <a:prstGeom prst="rect">
                  <a:avLst/>
                </a:prstGeom>
                <a:noFill/>
              </p:spPr>
            </p:pic>
            <p:sp>
              <p:nvSpPr>
                <p:cNvPr id="5785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1" y="1654"/>
                  <a:ext cx="10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Normal chromosome 9</a:t>
                  </a:r>
                </a:p>
              </p:txBody>
            </p:sp>
            <p:sp>
              <p:nvSpPr>
                <p:cNvPr id="57856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92" y="1728"/>
                  <a:ext cx="665" cy="28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Reciprocal</a:t>
                  </a:r>
                </a:p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translocation</a:t>
                  </a:r>
                </a:p>
              </p:txBody>
            </p:sp>
            <p:sp>
              <p:nvSpPr>
                <p:cNvPr id="57857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67" y="1648"/>
                  <a:ext cx="134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Translocated chromosome 9</a:t>
                  </a:r>
                </a:p>
              </p:txBody>
            </p:sp>
            <p:sp>
              <p:nvSpPr>
                <p:cNvPr id="578571" name="AutoShape 11"/>
                <p:cNvSpPr>
                  <a:spLocks/>
                </p:cNvSpPr>
                <p:nvPr/>
              </p:nvSpPr>
              <p:spPr bwMode="auto">
                <a:xfrm>
                  <a:off x="4338" y="2261"/>
                  <a:ext cx="111" cy="317"/>
                </a:xfrm>
                <a:prstGeom prst="rightBrace">
                  <a:avLst>
                    <a:gd name="adj1" fmla="val 23799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785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45" y="2276"/>
                  <a:ext cx="676" cy="28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Philadelphia</a:t>
                  </a:r>
                </a:p>
                <a:p>
                  <a:pPr eaLnBrk="0" hangingPunct="0"/>
                  <a:r>
                    <a:rPr kumimoji="1" lang="en-US" sz="1200">
                      <a:latin typeface="Arial" pitchFamily="34" charset="0"/>
                    </a:rPr>
                    <a:t>chromosome</a:t>
                  </a:r>
                </a:p>
              </p:txBody>
            </p:sp>
            <p:sp>
              <p:nvSpPr>
                <p:cNvPr id="5785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21" y="2626"/>
                  <a:ext cx="114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Normal chromosome 22</a:t>
                  </a:r>
                </a:p>
              </p:txBody>
            </p:sp>
            <p:sp>
              <p:nvSpPr>
                <p:cNvPr id="5785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22" y="2645"/>
                  <a:ext cx="139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>
                      <a:latin typeface="Arial" pitchFamily="34" charset="0"/>
                    </a:rPr>
                    <a:t>Translocated chromosome 22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Morgan’s Experimental Evidence</a:t>
            </a: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Thomas Hunt Morgan provided convincing evidence that chromosomes are the location of Mendel’s heritable factors</a:t>
            </a:r>
          </a:p>
          <a:p>
            <a:r>
              <a:rPr lang="en-US" sz="2800"/>
              <a:t>Morgan worked with fruit flies</a:t>
            </a:r>
          </a:p>
          <a:p>
            <a:pPr lvl="1"/>
            <a:r>
              <a:rPr lang="en-US" sz="2800"/>
              <a:t>Because they breed at a high rate </a:t>
            </a:r>
          </a:p>
          <a:p>
            <a:pPr lvl="1"/>
            <a:r>
              <a:rPr lang="en-US" sz="2800"/>
              <a:t>A new generation can be bred every two weeks</a:t>
            </a:r>
          </a:p>
          <a:p>
            <a:pPr lvl="1"/>
            <a:r>
              <a:rPr lang="en-US" sz="2800"/>
              <a:t>They have only four pairs of chromosomes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Morgan first observed and noted wild type (normal), phenotypes that were common in the fly populations</a:t>
            </a:r>
          </a:p>
          <a:p>
            <a:pPr>
              <a:lnSpc>
                <a:spcPct val="90000"/>
              </a:lnSpc>
            </a:pPr>
            <a:r>
              <a:rPr lang="en-US" sz="2800"/>
              <a:t>Traits alternative to the wild type are called mutant phenotypes</a:t>
            </a:r>
          </a:p>
        </p:txBody>
      </p:sp>
      <p:grpSp>
        <p:nvGrpSpPr>
          <p:cNvPr id="490500" name="Group 4"/>
          <p:cNvGrpSpPr>
            <a:grpSpLocks/>
          </p:cNvGrpSpPr>
          <p:nvPr/>
        </p:nvGrpSpPr>
        <p:grpSpPr bwMode="auto">
          <a:xfrm>
            <a:off x="1771650" y="3124200"/>
            <a:ext cx="5086350" cy="3319463"/>
            <a:chOff x="1672" y="2417"/>
            <a:chExt cx="2600" cy="1648"/>
          </a:xfrm>
        </p:grpSpPr>
        <p:pic>
          <p:nvPicPr>
            <p:cNvPr id="4905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2417"/>
              <a:ext cx="2496" cy="1615"/>
            </a:xfrm>
            <a:prstGeom prst="rect">
              <a:avLst/>
            </a:prstGeom>
            <a:noFill/>
          </p:spPr>
        </p:pic>
        <p:sp>
          <p:nvSpPr>
            <p:cNvPr id="490502" name="Text Box 6"/>
            <p:cNvSpPr txBox="1">
              <a:spLocks noChangeArrowheads="1"/>
            </p:cNvSpPr>
            <p:nvPr/>
          </p:nvSpPr>
          <p:spPr bwMode="auto">
            <a:xfrm>
              <a:off x="1672" y="3898"/>
              <a:ext cx="94" cy="167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kumimoji="1" lang="en-US" sz="1600" b="1"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49050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Morgan’s Experimental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609600"/>
          </a:xfrm>
        </p:spPr>
        <p:txBody>
          <a:bodyPr/>
          <a:lstStyle/>
          <a:p>
            <a:r>
              <a:rPr lang="en-US"/>
              <a:t>Correlating the Behavior of a Gene’s Alleles with a Chromosome Pair</a:t>
            </a:r>
            <a:br>
              <a:rPr lang="en-US"/>
            </a:br>
            <a:endParaRPr lang="en-US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r>
              <a:rPr lang="en-US" sz="2800"/>
              <a:t>In one experiment Morgan mated male flies with white eyes (mutant) with female flies with red eyes (wild type)</a:t>
            </a:r>
          </a:p>
          <a:p>
            <a:pPr lvl="1"/>
            <a:r>
              <a:rPr lang="en-US" sz="2800"/>
              <a:t>The F1 generation all had red eyes</a:t>
            </a:r>
          </a:p>
          <a:p>
            <a:pPr lvl="1"/>
            <a:r>
              <a:rPr lang="en-US" sz="2800"/>
              <a:t>The F2 generation showed the 3:1 red:white eye ratio, but only males had white eyes</a:t>
            </a:r>
          </a:p>
          <a:p>
            <a:r>
              <a:rPr lang="en-US" sz="2800"/>
              <a:t>Morgan determined that the white-eye mutant allele must be located on the X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Sex Linkage</a:t>
            </a:r>
          </a:p>
        </p:txBody>
      </p:sp>
      <p:sp>
        <p:nvSpPr>
          <p:cNvPr id="36455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Sex in humans (and other organisms) is determined by genes located on a pair of chromosomes called the sex chromosomes</a:t>
            </a:r>
          </a:p>
          <a:p>
            <a:pPr>
              <a:lnSpc>
                <a:spcPct val="90000"/>
              </a:lnSpc>
            </a:pPr>
            <a:r>
              <a:rPr lang="en-US"/>
              <a:t>All other chromosomes are called autosomes.</a:t>
            </a:r>
          </a:p>
          <a:p>
            <a:pPr>
              <a:lnSpc>
                <a:spcPct val="90000"/>
              </a:lnSpc>
            </a:pPr>
            <a:r>
              <a:rPr lang="en-US"/>
              <a:t>Even though the sex chromosomes pair during synapsis, they are not homologous.  The larger chromosome is called the X and the smaller is the Y.</a:t>
            </a:r>
          </a:p>
          <a:p>
            <a:pPr>
              <a:lnSpc>
                <a:spcPct val="90000"/>
              </a:lnSpc>
            </a:pPr>
            <a:r>
              <a:rPr lang="en-US"/>
              <a:t>In humans, XX is female and XY is male.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2133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Parents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0" y="1676400"/>
            <a:ext cx="236220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Parental Gametes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28194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F</a:t>
            </a:r>
            <a:r>
              <a:rPr lang="en-US" sz="4000" baseline="-2500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sz="4000">
                <a:solidFill>
                  <a:schemeClr val="bg1"/>
                </a:solidFill>
                <a:latin typeface="Garamond" pitchFamily="18" charset="0"/>
              </a:rPr>
              <a:t> Offspring:</a:t>
            </a:r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4648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graphicFrame>
        <p:nvGraphicFramePr>
          <p:cNvPr id="366599" name="Group 7"/>
          <p:cNvGraphicFramePr>
            <a:graphicFrameLocks noGrp="1"/>
          </p:cNvGraphicFramePr>
          <p:nvPr>
            <p:ph idx="1"/>
          </p:nvPr>
        </p:nvGraphicFramePr>
        <p:xfrm>
          <a:off x="4495800" y="4495800"/>
          <a:ext cx="2819400" cy="21336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XX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XX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XY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66610" name="Oval 18"/>
          <p:cNvSpPr>
            <a:spLocks noChangeArrowheads="1"/>
          </p:cNvSpPr>
          <p:nvPr/>
        </p:nvSpPr>
        <p:spPr bwMode="auto">
          <a:xfrm>
            <a:off x="4038600" y="304800"/>
            <a:ext cx="1143000" cy="10668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XY</a:t>
            </a:r>
          </a:p>
        </p:txBody>
      </p:sp>
      <p:sp>
        <p:nvSpPr>
          <p:cNvPr id="366611" name="Oval 19"/>
          <p:cNvSpPr>
            <a:spLocks noChangeArrowheads="1"/>
          </p:cNvSpPr>
          <p:nvPr/>
        </p:nvSpPr>
        <p:spPr bwMode="auto">
          <a:xfrm>
            <a:off x="6934200" y="304800"/>
            <a:ext cx="1066800" cy="9906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tIns="0" anchor="ctr" anchorCtr="1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XX</a:t>
            </a:r>
          </a:p>
        </p:txBody>
      </p:sp>
      <p:sp>
        <p:nvSpPr>
          <p:cNvPr id="366612" name="Oval 20"/>
          <p:cNvSpPr>
            <a:spLocks noChangeArrowheads="1"/>
          </p:cNvSpPr>
          <p:nvPr/>
        </p:nvSpPr>
        <p:spPr bwMode="auto">
          <a:xfrm>
            <a:off x="4419600" y="31242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  <a:endParaRPr lang="en-US" sz="3600" b="1">
              <a:solidFill>
                <a:srgbClr val="FF00FF"/>
              </a:solidFill>
              <a:latin typeface="Garamond" pitchFamily="18" charset="0"/>
            </a:endParaRPr>
          </a:p>
        </p:txBody>
      </p:sp>
      <p:sp>
        <p:nvSpPr>
          <p:cNvPr id="366613" name="Oval 21"/>
          <p:cNvSpPr>
            <a:spLocks noChangeArrowheads="1"/>
          </p:cNvSpPr>
          <p:nvPr/>
        </p:nvSpPr>
        <p:spPr bwMode="auto">
          <a:xfrm>
            <a:off x="3124200" y="54864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366614" name="Oval 22"/>
          <p:cNvSpPr>
            <a:spLocks noChangeArrowheads="1"/>
          </p:cNvSpPr>
          <p:nvPr/>
        </p:nvSpPr>
        <p:spPr bwMode="auto">
          <a:xfrm>
            <a:off x="6096000" y="31242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chemeClr val="bg2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366615" name="Line 23"/>
          <p:cNvSpPr>
            <a:spLocks noChangeShapeType="1"/>
          </p:cNvSpPr>
          <p:nvPr/>
        </p:nvSpPr>
        <p:spPr bwMode="auto">
          <a:xfrm>
            <a:off x="2590800" y="8382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6" name="Line 24"/>
          <p:cNvSpPr>
            <a:spLocks noChangeShapeType="1"/>
          </p:cNvSpPr>
          <p:nvPr/>
        </p:nvSpPr>
        <p:spPr bwMode="auto">
          <a:xfrm>
            <a:off x="2209800" y="22860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7" name="Oval 25"/>
          <p:cNvSpPr>
            <a:spLocks noChangeArrowheads="1"/>
          </p:cNvSpPr>
          <p:nvPr/>
        </p:nvSpPr>
        <p:spPr bwMode="auto">
          <a:xfrm>
            <a:off x="3124200" y="41910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366618" name="Oval 26"/>
          <p:cNvSpPr>
            <a:spLocks noChangeArrowheads="1"/>
          </p:cNvSpPr>
          <p:nvPr/>
        </p:nvSpPr>
        <p:spPr bwMode="auto">
          <a:xfrm>
            <a:off x="32766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366619" name="Oval 27"/>
          <p:cNvSpPr>
            <a:spLocks noChangeArrowheads="1"/>
          </p:cNvSpPr>
          <p:nvPr/>
        </p:nvSpPr>
        <p:spPr bwMode="auto">
          <a:xfrm>
            <a:off x="6172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366620" name="Oval 28"/>
          <p:cNvSpPr>
            <a:spLocks noChangeArrowheads="1"/>
          </p:cNvSpPr>
          <p:nvPr/>
        </p:nvSpPr>
        <p:spPr bwMode="auto">
          <a:xfrm>
            <a:off x="7696200" y="1752600"/>
            <a:ext cx="1219200" cy="1143000"/>
          </a:xfrm>
          <a:prstGeom prst="ellipse">
            <a:avLst/>
          </a:prstGeom>
          <a:solidFill>
            <a:srgbClr val="FFFFFF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2"/>
                </a:solidFill>
                <a:latin typeface="Garamond" pitchFamily="18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Sex-linked Traits</a:t>
            </a:r>
          </a:p>
        </p:txBody>
      </p:sp>
      <p:sp>
        <p:nvSpPr>
          <p:cNvPr id="3676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Other traits, besides sex, are controlled by genes on the sex chromosomes.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Traits controlled by the X are X-linked.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Traits controlled by the Y are Y-linked.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most sex-linked traits are controlled by the X, its assumed  X-linkage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X-linked traits are an exception to Mendel’s laws because females have 2 alleles for each X-linked trait, but males have only 1.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humans, hemophilia is caused by a recessive allele on the X chromosome.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2608</Words>
  <Application>Microsoft PowerPoint</Application>
  <PresentationFormat>On-screen Show (4:3)</PresentationFormat>
  <Paragraphs>753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The Chromosomal Basis of Inheritance</vt:lpstr>
      <vt:lpstr>Chromosomal Behavior</vt:lpstr>
      <vt:lpstr>Chromosome Theory Of Inheritance</vt:lpstr>
      <vt:lpstr>Morgan’s Experimental Evidence</vt:lpstr>
      <vt:lpstr>Morgan’s Experimental Evidence</vt:lpstr>
      <vt:lpstr>Correlating the Behavior of a Gene’s Alleles with a Chromosome Pair </vt:lpstr>
      <vt:lpstr>Sex Linkage</vt:lpstr>
      <vt:lpstr>Slide 8</vt:lpstr>
      <vt:lpstr>Sex-linked Traits</vt:lpstr>
      <vt:lpstr>Slide 10</vt:lpstr>
      <vt:lpstr>Morgan’s Experimental Evidence</vt:lpstr>
      <vt:lpstr>Slide 12</vt:lpstr>
      <vt:lpstr>Morgan’s discovery</vt:lpstr>
      <vt:lpstr>Linked genes</vt:lpstr>
      <vt:lpstr>Morgan’s Dihybrid Cross</vt:lpstr>
      <vt:lpstr>Morgan’s Conclusion</vt:lpstr>
      <vt:lpstr>Unlinked genes</vt:lpstr>
      <vt:lpstr>Linked genes </vt:lpstr>
      <vt:lpstr>Genetic Recombination and Linkage</vt:lpstr>
      <vt:lpstr>Recombinant Types</vt:lpstr>
      <vt:lpstr>Genetic Maps</vt:lpstr>
      <vt:lpstr>Linked genes </vt:lpstr>
      <vt:lpstr>Linkage Mapping: Using Recombination Data</vt:lpstr>
      <vt:lpstr>Map Units</vt:lpstr>
      <vt:lpstr>Slide 25</vt:lpstr>
      <vt:lpstr>Genetic Mapping</vt:lpstr>
      <vt:lpstr>Abnormal Chromosome Number or Structure</vt:lpstr>
      <vt:lpstr>Abnormal Chromosome Number</vt:lpstr>
      <vt:lpstr>Aneuploidy</vt:lpstr>
      <vt:lpstr>Aneuploidy</vt:lpstr>
      <vt:lpstr>Down Syndrome</vt:lpstr>
      <vt:lpstr>Aneuploidy of Sex Chromosomes</vt:lpstr>
      <vt:lpstr>Alterations of Chromosome Structure</vt:lpstr>
      <vt:lpstr>Alterations of chromosome structure</vt:lpstr>
      <vt:lpstr>Alterations of Chromosome Structure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Acer</cp:lastModifiedBy>
  <cp:revision>82</cp:revision>
  <dcterms:created xsi:type="dcterms:W3CDTF">2003-09-01T15:30:09Z</dcterms:created>
  <dcterms:modified xsi:type="dcterms:W3CDTF">2018-10-22T09:13:31Z</dcterms:modified>
</cp:coreProperties>
</file>