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32"/>
  </p:notesMasterIdLst>
  <p:sldIdLst>
    <p:sldId id="298" r:id="rId2"/>
    <p:sldId id="300"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Lst>
  <p:sldSz cx="9144000" cy="6858000" type="screen4x3"/>
  <p:notesSz cx="6858000" cy="9144000"/>
  <p:custDataLst>
    <p:tags r:id="rId33"/>
  </p:custDataLst>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FFFFFF"/>
    <a:srgbClr val="FF9933"/>
    <a:srgbClr val="336699"/>
    <a:srgbClr val="336600"/>
    <a:srgbClr val="538610"/>
    <a:srgbClr val="146D0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7" autoAdjust="0"/>
    <p:restoredTop sz="94737" autoAdjust="0"/>
  </p:normalViewPr>
  <p:slideViewPr>
    <p:cSldViewPr>
      <p:cViewPr varScale="1">
        <p:scale>
          <a:sx n="44" d="100"/>
          <a:sy n="44" d="100"/>
        </p:scale>
        <p:origin x="-123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6650E25-3052-43DA-BFA7-10175BDDA40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p:txBody>
          <a:bodyPr/>
          <a:lstStyle/>
          <a:p>
            <a:pPr>
              <a:defRPr/>
            </a:pPr>
            <a:fld id="{F664B948-7714-4150-9E2E-4B8BD9D348FE}" type="slidenum">
              <a:rPr lang="en-US">
                <a:solidFill>
                  <a:prstClr val="black"/>
                </a:solidFill>
              </a:rPr>
              <a:pPr>
                <a:def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a:noFill/>
        </p:spPr>
        <p:txBody>
          <a:bodyPr/>
          <a:lstStyle/>
          <a:p>
            <a:fld id="{E9AFFB80-3550-41AA-8A1D-E3AE16584CBA}" type="slidenum">
              <a:rPr lang="en-US" smtClean="0">
                <a:cs typeface="Times New Roman" pitchFamily="18" charset="0"/>
              </a:rPr>
              <a:pPr/>
              <a:t>15</a:t>
            </a:fld>
            <a:endParaRPr lang="en-US" smtClean="0">
              <a:cs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A92F5948-0AE3-45D2-B19F-46CA51B6673E}" type="slidenum">
              <a:rPr lang="en-US" smtClean="0">
                <a:cs typeface="Times New Roman" pitchFamily="18" charset="0"/>
              </a:rPr>
              <a:pPr/>
              <a:t>18</a:t>
            </a:fld>
            <a:endParaRPr lang="en-US" smtClean="0">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8AFEC13-C7F3-41D7-A0CE-CB9BE9A65BE1}" type="slidenum">
              <a:rPr lang="en-US" sz="1200"/>
              <a:pPr algn="r"/>
              <a:t>19</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826C5EE-0376-463B-BD7A-4F528A1ECB69}" type="slidenum">
              <a:rPr lang="en-US" sz="1200"/>
              <a:pPr algn="r"/>
              <a:t>20</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8214572-33B2-43FA-ABD3-E6200D621FFE}" type="slidenum">
              <a:rPr lang="en-US" sz="1200"/>
              <a:pPr algn="r"/>
              <a:t>21</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2A069E53-1326-455F-9787-5FA6365CC0E8}" type="slidenum">
              <a:rPr lang="en-US" smtClean="0">
                <a:cs typeface="Times New Roman" pitchFamily="18" charset="0"/>
              </a:rPr>
              <a:pPr/>
              <a:t>23</a:t>
            </a:fld>
            <a:endParaRPr lang="en-US" smtClean="0">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fld id="{A0E8A012-E556-4F9F-A1D8-DC19998F0B61}" type="slidenum">
              <a:rPr lang="en-US" smtClean="0">
                <a:cs typeface="Times New Roman" pitchFamily="18" charset="0"/>
              </a:rPr>
              <a:pPr/>
              <a:t>25</a:t>
            </a:fld>
            <a:endParaRPr lang="en-US" smtClean="0">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D1B1FAD7-55A5-4E9F-876B-DEA91BE9105D}" type="slidenum">
              <a:rPr lang="en-US" smtClean="0">
                <a:cs typeface="Times New Roman" pitchFamily="18" charset="0"/>
              </a:rPr>
              <a:pPr/>
              <a:t>26</a:t>
            </a:fld>
            <a:endParaRPr lang="en-US" smtClean="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p>
        </p:txBody>
      </p:sp>
      <p:sp>
        <p:nvSpPr>
          <p:cNvPr id="36868" name="Slide Number Placeholder 3"/>
          <p:cNvSpPr>
            <a:spLocks noGrp="1"/>
          </p:cNvSpPr>
          <p:nvPr>
            <p:ph type="sldNum" sz="quarter" idx="5"/>
          </p:nvPr>
        </p:nvSpPr>
        <p:spPr>
          <a:noFill/>
        </p:spPr>
        <p:txBody>
          <a:bodyPr/>
          <a:lstStyle/>
          <a:p>
            <a:fld id="{0AB66076-8A11-461B-ACA0-03B83390A99E}" type="slidenum">
              <a:rPr lang="en-US" smtClean="0">
                <a:cs typeface="Times New Roman" pitchFamily="18" charset="0"/>
              </a:rPr>
              <a:pPr/>
              <a:t>2</a:t>
            </a:fld>
            <a:endParaRPr lang="en-US" smtClean="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p>
        </p:txBody>
      </p:sp>
      <p:sp>
        <p:nvSpPr>
          <p:cNvPr id="37892" name="Slide Number Placeholder 3"/>
          <p:cNvSpPr>
            <a:spLocks noGrp="1"/>
          </p:cNvSpPr>
          <p:nvPr>
            <p:ph type="sldNum" sz="quarter" idx="5"/>
          </p:nvPr>
        </p:nvSpPr>
        <p:spPr>
          <a:noFill/>
        </p:spPr>
        <p:txBody>
          <a:bodyPr/>
          <a:lstStyle/>
          <a:p>
            <a:fld id="{4C346B68-CC09-4120-BAA9-830812A0EC37}" type="slidenum">
              <a:rPr lang="en-US" smtClean="0">
                <a:cs typeface="Times New Roman" pitchFamily="18" charset="0"/>
              </a:rPr>
              <a:pPr/>
              <a:t>5</a:t>
            </a:fld>
            <a:endParaRPr lang="en-US" smtClean="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FFA961BF-3659-46EF-8FF4-4461436AD158}" type="slidenum">
              <a:rPr lang="en-US" smtClean="0">
                <a:cs typeface="Times New Roman" pitchFamily="18" charset="0"/>
              </a:rPr>
              <a:pPr/>
              <a:t>6</a:t>
            </a:fld>
            <a:endParaRPr lang="en-US" smtClean="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CB604465-3F15-443C-ACB7-39D2A71407A4}" type="slidenum">
              <a:rPr lang="en-US" smtClean="0">
                <a:cs typeface="Times New Roman" pitchFamily="18" charset="0"/>
              </a:rPr>
              <a:pPr/>
              <a:t>8</a:t>
            </a:fld>
            <a:endParaRPr lang="en-US" smtClean="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0435E1D6-1426-4ADD-AB3C-79B38D9CB4D5}" type="slidenum">
              <a:rPr lang="en-US" smtClean="0">
                <a:cs typeface="Times New Roman" pitchFamily="18" charset="0"/>
              </a:rPr>
              <a:pPr/>
              <a:t>9</a:t>
            </a:fld>
            <a:endParaRPr lang="en-US" smtClean="0">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fld id="{F964DE09-4C75-48B7-BBFA-B9765422B40E}" type="slidenum">
              <a:rPr lang="en-US" smtClean="0">
                <a:cs typeface="Times New Roman" pitchFamily="18" charset="0"/>
              </a:rPr>
              <a:pPr/>
              <a:t>10</a:t>
            </a:fld>
            <a:endParaRPr lang="en-US" smtClean="0">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a:noFill/>
        </p:spPr>
        <p:txBody>
          <a:bodyPr/>
          <a:lstStyle/>
          <a:p>
            <a:fld id="{95B5247C-0B5B-481F-9FBC-B797755FCE89}" type="slidenum">
              <a:rPr lang="en-US" smtClean="0">
                <a:cs typeface="Times New Roman" pitchFamily="18" charset="0"/>
              </a:rPr>
              <a:pPr/>
              <a:t>11</a:t>
            </a:fld>
            <a:endParaRPr lang="en-US" smtClean="0">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B8A5B3DB-C877-468F-A7A9-9F894E758D6F}" type="slidenum">
              <a:rPr lang="en-US" smtClean="0">
                <a:cs typeface="Times New Roman" pitchFamily="18" charset="0"/>
              </a:rPr>
              <a:pPr/>
              <a:t>13</a:t>
            </a:fld>
            <a:endParaRPr lang="en-US" smtClean="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2012 </a:t>
            </a:r>
            <a:r>
              <a:rPr lang="en-US" sz="1000" dirty="0" err="1" smtClean="0">
                <a:solidFill>
                  <a:srgbClr val="000000"/>
                </a:solidFill>
              </a:rPr>
              <a:t>Cengage</a:t>
            </a:r>
            <a:r>
              <a:rPr lang="en-US" sz="1000" dirty="0" smtClean="0">
                <a:solidFill>
                  <a:srgbClr val="000000"/>
                </a:solidFill>
              </a:rPr>
              <a:t>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6" name="Rectangle 3"/>
          <p:cNvSpPr>
            <a:spLocks noChangeArrowheads="1"/>
          </p:cNvSpPr>
          <p:nvPr userDrawn="1"/>
        </p:nvSpPr>
        <p:spPr bwMode="auto">
          <a:xfrm>
            <a:off x="0" y="0"/>
            <a:ext cx="9144000" cy="2133600"/>
          </a:xfrm>
          <a:prstGeom prst="rect">
            <a:avLst/>
          </a:prstGeom>
          <a:solidFill>
            <a:srgbClr val="527171">
              <a:alpha val="90000"/>
            </a:srgbClr>
          </a:solidFill>
          <a:ln w="0">
            <a:noFill/>
            <a:miter lim="800000"/>
            <a:headEnd/>
            <a:tailEnd/>
          </a:ln>
        </p:spPr>
        <p:txBody>
          <a:bodyPr wrap="none" anchor="ctr"/>
          <a:lstStyle/>
          <a:p>
            <a:pPr>
              <a:defRPr/>
            </a:pPr>
            <a:endParaRPr lang="en-US">
              <a:solidFill>
                <a:srgbClr val="000000"/>
              </a:solidFill>
            </a:endParaRPr>
          </a:p>
        </p:txBody>
      </p:sp>
      <p:sp>
        <p:nvSpPr>
          <p:cNvPr id="7" name="Title 1"/>
          <p:cNvSpPr>
            <a:spLocks/>
          </p:cNvSpPr>
          <p:nvPr userDrawn="1"/>
        </p:nvSpPr>
        <p:spPr bwMode="auto">
          <a:xfrm>
            <a:off x="1828800" y="533400"/>
            <a:ext cx="7315200" cy="609600"/>
          </a:xfrm>
          <a:prstGeom prst="rect">
            <a:avLst/>
          </a:prstGeom>
          <a:solidFill>
            <a:srgbClr val="336600"/>
          </a:solidFill>
          <a:ln w="9525">
            <a:noFill/>
            <a:miter lim="800000"/>
            <a:headEnd/>
            <a:tailEnd/>
          </a:ln>
        </p:spPr>
        <p:txBody>
          <a:bodyPr anchor="ctr"/>
          <a:lstStyle/>
          <a:p>
            <a:pPr eaLnBrk="0" hangingPunct="0">
              <a:defRPr/>
            </a:pPr>
            <a:endParaRPr lang="en-US" sz="3000" b="1">
              <a:solidFill>
                <a:srgbClr val="660066"/>
              </a:solidFill>
            </a:endParaRPr>
          </a:p>
        </p:txBody>
      </p:sp>
      <p:sp>
        <p:nvSpPr>
          <p:cNvPr id="21515" name="Rectangle 11"/>
          <p:cNvSpPr>
            <a:spLocks noGrp="1" noChangeArrowheads="1"/>
          </p:cNvSpPr>
          <p:nvPr>
            <p:ph type="ctrTitle"/>
          </p:nvPr>
        </p:nvSpPr>
        <p:spPr>
          <a:xfrm>
            <a:off x="1828800" y="533400"/>
            <a:ext cx="7315200" cy="609600"/>
          </a:xfrm>
          <a:solidFill>
            <a:schemeClr val="accent6">
              <a:lumMod val="75000"/>
            </a:schemeClr>
          </a:solidFill>
        </p:spPr>
        <p:txBody>
          <a:bodyPr/>
          <a:lstStyle>
            <a:lvl1pPr>
              <a:defRPr sz="3600">
                <a:solidFill>
                  <a:srgbClr val="FF9933"/>
                </a:solidFill>
                <a:latin typeface="Arial" pitchFamily="34" charset="0"/>
                <a:cs typeface="Arial" pitchFamily="34" charset="0"/>
              </a:defRPr>
            </a:lvl1pPr>
          </a:lstStyle>
          <a:p>
            <a:r>
              <a:rPr lang="en-US" dirty="0" smtClean="0"/>
              <a:t>Click to edit Master title style</a:t>
            </a:r>
            <a:endParaRPr lang="en-US" dirty="0"/>
          </a:p>
        </p:txBody>
      </p:sp>
      <p:sp>
        <p:nvSpPr>
          <p:cNvPr id="21516" name="Rectangle 12"/>
          <p:cNvSpPr>
            <a:spLocks noGrp="1" noChangeArrowheads="1"/>
          </p:cNvSpPr>
          <p:nvPr>
            <p:ph type="subTitle" idx="1"/>
          </p:nvPr>
        </p:nvSpPr>
        <p:spPr>
          <a:xfrm>
            <a:off x="1828800" y="1219200"/>
            <a:ext cx="7315200" cy="609600"/>
          </a:xfrm>
        </p:spPr>
        <p:txBody>
          <a:bodyPr anchor="ctr"/>
          <a:lstStyle>
            <a:lvl1pPr marL="0" indent="0" algn="l">
              <a:buFont typeface="Wingdings" pitchFamily="2" charset="2"/>
              <a:buNone/>
              <a:defRPr sz="3600">
                <a:solidFill>
                  <a:srgbClr val="FFFFFF"/>
                </a:solidFill>
              </a:defRPr>
            </a:lvl1pPr>
          </a:lstStyle>
          <a:p>
            <a:r>
              <a:rPr lang="en-US" smtClean="0"/>
              <a:t>Click to edit Master subtitle style</a:t>
            </a:r>
            <a:endParaRPr lang="en-US" dirty="0"/>
          </a:p>
        </p:txBody>
      </p:sp>
      <p:sp>
        <p:nvSpPr>
          <p:cNvPr id="21" name="Text Placeholder 20"/>
          <p:cNvSpPr>
            <a:spLocks noGrp="1"/>
          </p:cNvSpPr>
          <p:nvPr>
            <p:ph type="body" sz="quarter" idx="10"/>
          </p:nvPr>
        </p:nvSpPr>
        <p:spPr>
          <a:xfrm>
            <a:off x="1600200" y="2286000"/>
            <a:ext cx="7391400" cy="3962400"/>
          </a:xfrm>
        </p:spPr>
        <p:txBody>
          <a:bodyPr/>
          <a:lstStyle>
            <a:lvl1pPr>
              <a:buNone/>
              <a:defRPr sz="2400" b="0">
                <a:solidFill>
                  <a:srgbClr val="660066"/>
                </a:solidFill>
                <a:latin typeface="Times New Roman" pitchFamily="18" charset="0"/>
                <a:cs typeface="Times New Roman" pitchFamily="18" charset="0"/>
              </a:defRPr>
            </a:lvl1pPr>
            <a:lvl2pPr>
              <a:buClr>
                <a:schemeClr val="tx1">
                  <a:lumMod val="95000"/>
                  <a:lumOff val="5000"/>
                </a:schemeClr>
              </a:buClr>
              <a:buSzPct val="100000"/>
              <a:defRPr sz="1800">
                <a:solidFill>
                  <a:schemeClr val="tx1"/>
                </a:solidFill>
              </a:defRPr>
            </a:lvl2pPr>
            <a:lvl3pPr>
              <a:buClr>
                <a:schemeClr val="tx1">
                  <a:lumMod val="95000"/>
                  <a:lumOff val="5000"/>
                </a:schemeClr>
              </a:buClr>
              <a:buSzPct val="100000"/>
              <a:defRPr sz="1600"/>
            </a:lvl3pPr>
            <a:lvl4pPr>
              <a:buClr>
                <a:schemeClr val="tx1">
                  <a:lumMod val="95000"/>
                  <a:lumOff val="5000"/>
                </a:schemeClr>
              </a:buClr>
              <a:defRPr sz="1200"/>
            </a:lvl4pPr>
            <a:lvl5pPr>
              <a:buClr>
                <a:schemeClr val="tx1">
                  <a:lumMod val="95000"/>
                  <a:lumOff val="5000"/>
                </a:schemeClr>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1"/>
          </p:nvPr>
        </p:nvSpPr>
        <p:spPr>
          <a:xfrm>
            <a:off x="0" y="6400800"/>
            <a:ext cx="685800" cy="457200"/>
          </a:xfrm>
          <a:prstGeom prst="rect">
            <a:avLst/>
          </a:prstGeom>
        </p:spPr>
        <p:txBody>
          <a:bodyPr/>
          <a:lstStyle>
            <a:lvl1pPr>
              <a:defRPr>
                <a:solidFill>
                  <a:srgbClr val="000000"/>
                </a:solidFill>
                <a:cs typeface="+mn-cs"/>
              </a:defRPr>
            </a:lvl1pPr>
          </a:lstStyle>
          <a:p>
            <a:pPr>
              <a:defRPr/>
            </a:pPr>
            <a:fld id="{51CCADED-92C2-490B-89A2-679190C088A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cstate="print"/>
          <a:srcRect/>
          <a:stretch>
            <a:fillRect/>
          </a:stretch>
        </p:blipFill>
        <p:spPr bwMode="auto">
          <a:xfrm>
            <a:off x="0" y="806450"/>
            <a:ext cx="9144000" cy="336550"/>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r="50000"/>
          <a:stretch>
            <a:fillRect/>
          </a:stretch>
        </p:blipFill>
        <p:spPr bwMode="auto">
          <a:xfrm>
            <a:off x="0" y="1143000"/>
            <a:ext cx="685800" cy="5715000"/>
          </a:xfrm>
          <a:prstGeom prst="rect">
            <a:avLst/>
          </a:prstGeom>
          <a:noFill/>
          <a:ln w="9525">
            <a:noFill/>
            <a:miter lim="800000"/>
            <a:headEnd/>
            <a:tailEnd/>
          </a:ln>
        </p:spPr>
      </p:pic>
      <p:pic>
        <p:nvPicPr>
          <p:cNvPr id="6" name="Picture 3"/>
          <p:cNvPicPr>
            <a:picLocks noChangeAspect="1" noChangeArrowheads="1"/>
          </p:cNvPicPr>
          <p:nvPr userDrawn="1"/>
        </p:nvPicPr>
        <p:blipFill>
          <a:blip r:embed="rId4" cstate="print"/>
          <a:srcRect/>
          <a:stretch>
            <a:fillRect/>
          </a:stretch>
        </p:blipFill>
        <p:spPr bwMode="auto">
          <a:xfrm>
            <a:off x="0" y="0"/>
            <a:ext cx="9144000" cy="806450"/>
          </a:xfrm>
          <a:prstGeom prst="rect">
            <a:avLst/>
          </a:prstGeom>
          <a:noFill/>
          <a:ln w="9525">
            <a:noFill/>
            <a:miter lim="800000"/>
            <a:headEnd/>
            <a:tailEnd/>
          </a:ln>
        </p:spPr>
      </p:pic>
      <p:sp>
        <p:nvSpPr>
          <p:cNvPr id="7" name="TextBox 1"/>
          <p:cNvSpPr txBox="1">
            <a:spLocks noChangeArrowheads="1"/>
          </p:cNvSpPr>
          <p:nvPr/>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2012 </a:t>
            </a:r>
            <a:r>
              <a:rPr lang="en-US" sz="1000" dirty="0" err="1" smtClean="0">
                <a:solidFill>
                  <a:srgbClr val="000000"/>
                </a:solidFill>
              </a:rPr>
              <a:t>Cengage</a:t>
            </a:r>
            <a:r>
              <a:rPr lang="en-US" sz="1000" dirty="0" smtClean="0">
                <a:solidFill>
                  <a:srgbClr val="000000"/>
                </a:solidFill>
              </a:rPr>
              <a:t>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0"/>
          </p:nvPr>
        </p:nvSpPr>
        <p:spPr>
          <a:xfrm>
            <a:off x="0" y="6400800"/>
            <a:ext cx="685800" cy="457200"/>
          </a:xfrm>
          <a:prstGeom prst="rect">
            <a:avLst/>
          </a:prstGeom>
        </p:spPr>
        <p:txBody>
          <a:bodyPr/>
          <a:lstStyle>
            <a:lvl1pPr>
              <a:defRPr>
                <a:solidFill>
                  <a:srgbClr val="000000"/>
                </a:solidFill>
                <a:cs typeface="+mn-cs"/>
              </a:defRPr>
            </a:lvl1pPr>
          </a:lstStyle>
          <a:p>
            <a:pPr>
              <a:defRPr/>
            </a:pPr>
            <a:fld id="{7B75B6B2-330E-4466-ACAD-EE03078AEF8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ok cover">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r="10526"/>
          <a:stretch>
            <a:fillRect/>
          </a:stretch>
        </p:blipFill>
        <p:spPr bwMode="auto">
          <a:xfrm>
            <a:off x="0" y="3276600"/>
            <a:ext cx="1447800" cy="3581400"/>
          </a:xfrm>
          <a:prstGeom prst="rect">
            <a:avLst/>
          </a:prstGeom>
          <a:noFill/>
          <a:ln w="9525">
            <a:noFill/>
            <a:miter lim="800000"/>
            <a:headEnd/>
            <a:tailEnd/>
          </a:ln>
        </p:spPr>
      </p:pic>
      <p:pic>
        <p:nvPicPr>
          <p:cNvPr id="3" name="Picture 3"/>
          <p:cNvPicPr>
            <a:picLocks noChangeAspect="1" noChangeArrowheads="1"/>
          </p:cNvPicPr>
          <p:nvPr userDrawn="1"/>
        </p:nvPicPr>
        <p:blipFill>
          <a:blip r:embed="rId3" cstate="print"/>
          <a:srcRect/>
          <a:stretch>
            <a:fillRect/>
          </a:stretch>
        </p:blipFill>
        <p:spPr bwMode="auto">
          <a:xfrm>
            <a:off x="0" y="0"/>
            <a:ext cx="9144000" cy="3276600"/>
          </a:xfrm>
          <a:prstGeom prst="rect">
            <a:avLst/>
          </a:prstGeom>
          <a:noFill/>
          <a:ln w="9525">
            <a:noFill/>
            <a:miter lim="800000"/>
            <a:headEnd/>
            <a:tailEnd/>
          </a:ln>
        </p:spPr>
      </p:pic>
      <p:sp>
        <p:nvSpPr>
          <p:cNvPr id="4" name="TextBox 3"/>
          <p:cNvSpPr txBox="1">
            <a:spLocks noChangeArrowheads="1"/>
          </p:cNvSpPr>
          <p:nvPr userDrawn="1"/>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2012 </a:t>
            </a:r>
            <a:r>
              <a:rPr lang="en-US" sz="1000" dirty="0" err="1" smtClean="0">
                <a:solidFill>
                  <a:srgbClr val="000000"/>
                </a:solidFill>
              </a:rPr>
              <a:t>Cengage</a:t>
            </a:r>
            <a:r>
              <a:rPr lang="en-US" sz="1000" dirty="0" smtClean="0">
                <a:solidFill>
                  <a:srgbClr val="000000"/>
                </a:solidFill>
              </a:rPr>
              <a:t>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solidFill>
                <a:srgbClr val="000000"/>
              </a:solidFill>
            </a:endParaRPr>
          </a:p>
        </p:txBody>
      </p:sp>
      <p:sp>
        <p:nvSpPr>
          <p:cNvPr id="5" name="Text Box 3"/>
          <p:cNvSpPr txBox="1">
            <a:spLocks noChangeArrowheads="1"/>
          </p:cNvSpPr>
          <p:nvPr userDrawn="1"/>
        </p:nvSpPr>
        <p:spPr bwMode="auto">
          <a:xfrm>
            <a:off x="0" y="609600"/>
            <a:ext cx="9144000" cy="1311275"/>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defRPr/>
            </a:pPr>
            <a:r>
              <a:rPr lang="en-US" sz="4000" dirty="0" smtClean="0">
                <a:solidFill>
                  <a:srgbClr val="FFFFE1"/>
                </a:solidFill>
                <a:latin typeface="Times New Roman" pitchFamily="18" charset="0"/>
              </a:rPr>
              <a:t>International Financial Management </a:t>
            </a:r>
          </a:p>
          <a:p>
            <a:pPr algn="ctr" eaLnBrk="1" hangingPunct="1">
              <a:defRPr/>
            </a:pPr>
            <a:r>
              <a:rPr lang="en-US" sz="4000" dirty="0" smtClean="0">
                <a:solidFill>
                  <a:srgbClr val="FFFFE1"/>
                </a:solidFill>
                <a:latin typeface="Times New Roman" pitchFamily="18" charset="0"/>
              </a:rPr>
              <a:t>11</a:t>
            </a:r>
            <a:r>
              <a:rPr lang="en-US" sz="4000" baseline="30000" dirty="0" smtClean="0">
                <a:solidFill>
                  <a:srgbClr val="FFFFE1"/>
                </a:solidFill>
                <a:latin typeface="Times New Roman" pitchFamily="18" charset="0"/>
              </a:rPr>
              <a:t>th</a:t>
            </a:r>
            <a:r>
              <a:rPr lang="en-US" sz="4000" dirty="0" smtClean="0">
                <a:solidFill>
                  <a:srgbClr val="FFFFE1"/>
                </a:solidFill>
                <a:latin typeface="Times New Roman" pitchFamily="18" charset="0"/>
              </a:rPr>
              <a:t> Edition</a:t>
            </a:r>
            <a:endParaRPr lang="en-US" dirty="0" smtClean="0">
              <a:solidFill>
                <a:srgbClr val="000000"/>
              </a:solidFill>
            </a:endParaRPr>
          </a:p>
        </p:txBody>
      </p:sp>
      <p:grpSp>
        <p:nvGrpSpPr>
          <p:cNvPr id="6" name="Group 6"/>
          <p:cNvGrpSpPr>
            <a:grpSpLocks/>
          </p:cNvGrpSpPr>
          <p:nvPr userDrawn="1"/>
        </p:nvGrpSpPr>
        <p:grpSpPr bwMode="auto">
          <a:xfrm>
            <a:off x="3581400" y="2259013"/>
            <a:ext cx="5562600" cy="484187"/>
            <a:chOff x="3581400" y="2259238"/>
            <a:chExt cx="5562600" cy="483962"/>
          </a:xfrm>
        </p:grpSpPr>
        <p:pic>
          <p:nvPicPr>
            <p:cNvPr id="7" name="Picture 3" descr="by Jeff Madura&#10;"/>
            <p:cNvPicPr>
              <a:picLocks noChangeAspect="1" noChangeArrowheads="1"/>
            </p:cNvPicPr>
            <p:nvPr userDrawn="1"/>
          </p:nvPicPr>
          <p:blipFill>
            <a:blip r:embed="rId4" cstate="print"/>
            <a:srcRect/>
            <a:stretch>
              <a:fillRect/>
            </a:stretch>
          </p:blipFill>
          <p:spPr bwMode="auto">
            <a:xfrm>
              <a:off x="3581400" y="2259238"/>
              <a:ext cx="5562600" cy="483962"/>
            </a:xfrm>
            <a:prstGeom prst="rect">
              <a:avLst/>
            </a:prstGeom>
            <a:noFill/>
            <a:ln w="9525">
              <a:noFill/>
              <a:miter lim="800000"/>
              <a:headEnd/>
              <a:tailEnd/>
            </a:ln>
          </p:spPr>
        </p:pic>
        <p:sp>
          <p:nvSpPr>
            <p:cNvPr id="8" name="Rectangle 7"/>
            <p:cNvSpPr>
              <a:spLocks noChangeArrowheads="1"/>
            </p:cNvSpPr>
            <p:nvPr userDrawn="1"/>
          </p:nvSpPr>
          <p:spPr bwMode="auto">
            <a:xfrm>
              <a:off x="3665538" y="2259238"/>
              <a:ext cx="2355850" cy="461747"/>
            </a:xfrm>
            <a:prstGeom prst="rect">
              <a:avLst/>
            </a:prstGeom>
            <a:noFill/>
            <a:ln w="9525">
              <a:noFill/>
              <a:miter lim="800000"/>
              <a:headEnd/>
              <a:tailEnd/>
            </a:ln>
          </p:spPr>
          <p:txBody>
            <a:bodyPr wrap="none">
              <a:spAutoFit/>
            </a:bodyPr>
            <a:lstStyle/>
            <a:p>
              <a:pPr>
                <a:defRPr/>
              </a:pPr>
              <a:r>
                <a:rPr lang="en-US" sz="2400" b="1">
                  <a:solidFill>
                    <a:srgbClr val="FFFFE1"/>
                  </a:solidFill>
                </a:rPr>
                <a:t>by Jeff Madura</a:t>
              </a:r>
              <a:endParaRPr lang="en-US" sz="2400">
                <a:solidFill>
                  <a:srgbClr val="000000"/>
                </a:solidFil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a:solidFill>
            <a:srgbClr val="660066"/>
          </a:solidFill>
          <a:latin typeface="Arial" charset="0"/>
          <a:ea typeface="+mj-ea"/>
          <a:cs typeface="+mj-cs"/>
        </a:defRPr>
      </a:lvl1pPr>
      <a:lvl2pPr algn="l" rtl="0" eaLnBrk="0" fontAlgn="base" hangingPunct="0">
        <a:spcBef>
          <a:spcPct val="0"/>
        </a:spcBef>
        <a:spcAft>
          <a:spcPct val="0"/>
        </a:spcAft>
        <a:defRPr sz="2200" b="1">
          <a:solidFill>
            <a:srgbClr val="660066"/>
          </a:solidFill>
          <a:latin typeface="Arial" charset="0"/>
        </a:defRPr>
      </a:lvl2pPr>
      <a:lvl3pPr algn="l" rtl="0" eaLnBrk="0" fontAlgn="base" hangingPunct="0">
        <a:spcBef>
          <a:spcPct val="0"/>
        </a:spcBef>
        <a:spcAft>
          <a:spcPct val="0"/>
        </a:spcAft>
        <a:defRPr sz="2200" b="1">
          <a:solidFill>
            <a:srgbClr val="660066"/>
          </a:solidFill>
          <a:latin typeface="Arial" charset="0"/>
        </a:defRPr>
      </a:lvl3pPr>
      <a:lvl4pPr algn="l" rtl="0" eaLnBrk="0" fontAlgn="base" hangingPunct="0">
        <a:spcBef>
          <a:spcPct val="0"/>
        </a:spcBef>
        <a:spcAft>
          <a:spcPct val="0"/>
        </a:spcAft>
        <a:defRPr sz="2200" b="1">
          <a:solidFill>
            <a:srgbClr val="660066"/>
          </a:solidFill>
          <a:latin typeface="Arial" charset="0"/>
        </a:defRPr>
      </a:lvl4pPr>
      <a:lvl5pPr algn="l" rtl="0" eaLnBrk="0" fontAlgn="base" hangingPunct="0">
        <a:spcBef>
          <a:spcPct val="0"/>
        </a:spcBef>
        <a:spcAft>
          <a:spcPct val="0"/>
        </a:spcAft>
        <a:defRPr sz="2200" b="1">
          <a:solidFill>
            <a:srgbClr val="660066"/>
          </a:solidFill>
          <a:latin typeface="Arial" charset="0"/>
        </a:defRPr>
      </a:lvl5pPr>
      <a:lvl6pPr marL="457200" algn="l" rtl="0" eaLnBrk="1" fontAlgn="base" hangingPunct="1">
        <a:spcBef>
          <a:spcPct val="0"/>
        </a:spcBef>
        <a:spcAft>
          <a:spcPct val="0"/>
        </a:spcAft>
        <a:defRPr sz="4200">
          <a:solidFill>
            <a:schemeClr val="tx2"/>
          </a:solidFill>
          <a:latin typeface="Times New Roman" charset="0"/>
        </a:defRPr>
      </a:lvl6pPr>
      <a:lvl7pPr marL="914400" algn="l" rtl="0" eaLnBrk="1" fontAlgn="base" hangingPunct="1">
        <a:spcBef>
          <a:spcPct val="0"/>
        </a:spcBef>
        <a:spcAft>
          <a:spcPct val="0"/>
        </a:spcAft>
        <a:defRPr sz="4200">
          <a:solidFill>
            <a:schemeClr val="tx2"/>
          </a:solidFill>
          <a:latin typeface="Times New Roman" charset="0"/>
        </a:defRPr>
      </a:lvl7pPr>
      <a:lvl8pPr marL="1371600" algn="l" rtl="0" eaLnBrk="1" fontAlgn="base" hangingPunct="1">
        <a:spcBef>
          <a:spcPct val="0"/>
        </a:spcBef>
        <a:spcAft>
          <a:spcPct val="0"/>
        </a:spcAft>
        <a:defRPr sz="4200">
          <a:solidFill>
            <a:schemeClr val="tx2"/>
          </a:solidFill>
          <a:latin typeface="Times New Roman" charset="0"/>
        </a:defRPr>
      </a:lvl8pPr>
      <a:lvl9pPr marL="1828800" algn="l" rtl="0" eaLnBrk="1" fontAlgn="base" hangingPunct="1">
        <a:spcBef>
          <a:spcPct val="0"/>
        </a:spcBef>
        <a:spcAft>
          <a:spcPct val="0"/>
        </a:spcAft>
        <a:defRPr sz="4200">
          <a:solidFill>
            <a:schemeClr val="tx2"/>
          </a:solidFill>
          <a:latin typeface="Times New Roman" charset="0"/>
        </a:defRPr>
      </a:lvl9pPr>
    </p:titleStyle>
    <p:bodyStyle>
      <a:lvl1pPr marL="342900" indent="-342900" algn="l" rtl="0" eaLnBrk="0" fontAlgn="base" hangingPunct="0">
        <a:spcBef>
          <a:spcPct val="20000"/>
        </a:spcBef>
        <a:spcAft>
          <a:spcPct val="0"/>
        </a:spcAft>
        <a:buClr>
          <a:srgbClr val="0D0D0D"/>
        </a:buClr>
        <a:buSzPct val="100000"/>
        <a:buFont typeface="Wingdings" pitchFamily="2" charset="2"/>
        <a:buChar char="n"/>
        <a:defRPr sz="2000">
          <a:solidFill>
            <a:srgbClr val="3366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n"/>
        <a:defRPr>
          <a:solidFill>
            <a:schemeClr val="tx1"/>
          </a:solidFill>
          <a:latin typeface="+mn-lt"/>
          <a:cs typeface="+mn-cs"/>
        </a:defRPr>
      </a:lvl2pPr>
      <a:lvl3pPr marL="1143000" indent="-228600" algn="l" rtl="0" eaLnBrk="0" fontAlgn="base" hangingPunct="0">
        <a:spcBef>
          <a:spcPct val="20000"/>
        </a:spcBef>
        <a:spcAft>
          <a:spcPct val="0"/>
        </a:spcAft>
        <a:buSzPct val="10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4294967295"/>
          </p:nvPr>
        </p:nvSpPr>
        <p:spPr bwMode="auto">
          <a:xfrm>
            <a:off x="0" y="6400800"/>
            <a:ext cx="685800" cy="457200"/>
          </a:xfrm>
          <a:prstGeom prst="rect">
            <a:avLst/>
          </a:prstGeom>
          <a:noFill/>
          <a:ln>
            <a:miter lim="800000"/>
            <a:headEnd/>
            <a:tailEnd/>
          </a:ln>
        </p:spPr>
        <p:txBody>
          <a:bodyPr/>
          <a:lstStyle/>
          <a:p>
            <a:fld id="{FE165418-DAD8-4E8D-8280-0886A3D259D9}" type="slidenum">
              <a:rPr lang="en-US">
                <a:solidFill>
                  <a:srgbClr val="000000"/>
                </a:solidFill>
              </a:rPr>
              <a:pPr/>
              <a:t>1</a:t>
            </a:fld>
            <a:endParaRPr lang="en-US">
              <a:solidFill>
                <a:srgbClr val="000000"/>
              </a:solidFill>
            </a:endParaRPr>
          </a:p>
        </p:txBody>
      </p:sp>
      <p:pic>
        <p:nvPicPr>
          <p:cNvPr id="6147" name="Picture 2" descr="9780538482967_ORCA[1].jpg"/>
          <p:cNvPicPr>
            <a:picLocks noChangeAspect="1"/>
          </p:cNvPicPr>
          <p:nvPr/>
        </p:nvPicPr>
        <p:blipFill>
          <a:blip r:embed="rId3" cstate="print"/>
          <a:srcRect/>
          <a:stretch>
            <a:fillRect/>
          </a:stretch>
        </p:blipFill>
        <p:spPr bwMode="auto">
          <a:xfrm>
            <a:off x="3352800" y="3352800"/>
            <a:ext cx="24384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6E823C46-4D4A-4A9F-8762-64EF978D2337}" type="slidenum">
              <a:rPr lang="en-US" smtClean="0"/>
              <a:pPr>
                <a:defRPr/>
              </a:pPr>
              <a:t>10</a:t>
            </a:fld>
            <a:endParaRPr lang="en-US" smtClean="0"/>
          </a:p>
        </p:txBody>
      </p:sp>
      <p:sp>
        <p:nvSpPr>
          <p:cNvPr id="13315" name="Title 1"/>
          <p:cNvSpPr>
            <a:spLocks noGrp="1"/>
          </p:cNvSpPr>
          <p:nvPr>
            <p:ph type="title"/>
          </p:nvPr>
        </p:nvSpPr>
        <p:spPr bwMode="auto">
          <a:xfrm>
            <a:off x="682625" y="12700"/>
            <a:ext cx="8461375" cy="8255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800" dirty="0" smtClean="0">
                <a:solidFill>
                  <a:schemeClr val="bg1"/>
                </a:solidFill>
                <a:latin typeface="+mj-lt"/>
              </a:rPr>
              <a:t>Exhibit 7.5 </a:t>
            </a:r>
            <a:r>
              <a:rPr lang="en-US" sz="2800" b="0" dirty="0" smtClean="0">
                <a:solidFill>
                  <a:schemeClr val="bg1"/>
                </a:solidFill>
                <a:latin typeface="+mj-lt"/>
              </a:rPr>
              <a:t>Example of Triangular Arbitrage Accounting for Bid/Ask Spreads</a:t>
            </a:r>
            <a:endParaRPr lang="en-US" sz="2600" b="0" dirty="0" smtClean="0">
              <a:solidFill>
                <a:schemeClr val="bg1"/>
              </a:solidFill>
              <a:latin typeface="+mj-lt"/>
            </a:endParaRPr>
          </a:p>
        </p:txBody>
      </p:sp>
      <p:sp>
        <p:nvSpPr>
          <p:cNvPr id="15364"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39CE8E01-BEFA-4B7D-A4C5-549DD89C0C0B}" type="slidenum">
              <a:rPr lang="en-US"/>
              <a:pPr/>
              <a:t>10</a:t>
            </a:fld>
            <a:endParaRPr lang="en-US"/>
          </a:p>
        </p:txBody>
      </p:sp>
      <p:pic>
        <p:nvPicPr>
          <p:cNvPr id="15365" name="Picture 1"/>
          <p:cNvPicPr>
            <a:picLocks noChangeAspect="1"/>
          </p:cNvPicPr>
          <p:nvPr/>
        </p:nvPicPr>
        <p:blipFill>
          <a:blip r:embed="rId3" cstate="print"/>
          <a:srcRect/>
          <a:stretch>
            <a:fillRect/>
          </a:stretch>
        </p:blipFill>
        <p:spPr bwMode="auto">
          <a:xfrm>
            <a:off x="990600" y="1447800"/>
            <a:ext cx="7986713" cy="46720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94AED42-7296-45FB-B670-A8F9484A4772}" type="slidenum">
              <a:rPr lang="en-US" smtClean="0"/>
              <a:pPr>
                <a:defRPr/>
              </a:pPr>
              <a:t>11</a:t>
            </a:fld>
            <a:endParaRPr lang="en-US" smtClean="0"/>
          </a:p>
        </p:txBody>
      </p:sp>
      <p:sp>
        <p:nvSpPr>
          <p:cNvPr id="14339" name="Title 1"/>
          <p:cNvSpPr>
            <a:spLocks noGrp="1"/>
          </p:cNvSpPr>
          <p:nvPr>
            <p:ph type="title"/>
          </p:nvPr>
        </p:nvSpPr>
        <p:spPr bwMode="auto">
          <a:xfrm>
            <a:off x="682625" y="12700"/>
            <a:ext cx="8461375" cy="8255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800" dirty="0" smtClean="0">
                <a:solidFill>
                  <a:schemeClr val="bg1"/>
                </a:solidFill>
                <a:latin typeface="+mj-lt"/>
              </a:rPr>
              <a:t>Exhibit 7.6 </a:t>
            </a:r>
            <a:r>
              <a:rPr lang="en-US" sz="2800" b="0" dirty="0" smtClean="0">
                <a:solidFill>
                  <a:schemeClr val="bg1"/>
                </a:solidFill>
                <a:latin typeface="+mj-lt"/>
              </a:rPr>
              <a:t>Impact of Triangular Arbitrage</a:t>
            </a:r>
            <a:endParaRPr lang="en-US" sz="2600" b="0" dirty="0" smtClean="0">
              <a:solidFill>
                <a:schemeClr val="bg1"/>
              </a:solidFill>
              <a:latin typeface="+mj-lt"/>
            </a:endParaRPr>
          </a:p>
        </p:txBody>
      </p:sp>
      <p:sp>
        <p:nvSpPr>
          <p:cNvPr id="16388"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D5E69C44-34D3-4DE5-BF36-12D76DC84426}" type="slidenum">
              <a:rPr lang="en-US"/>
              <a:pPr/>
              <a:t>11</a:t>
            </a:fld>
            <a:endParaRPr lang="en-US"/>
          </a:p>
        </p:txBody>
      </p:sp>
      <p:pic>
        <p:nvPicPr>
          <p:cNvPr id="16389" name="Picture 1"/>
          <p:cNvPicPr>
            <a:picLocks noChangeAspect="1"/>
          </p:cNvPicPr>
          <p:nvPr/>
        </p:nvPicPr>
        <p:blipFill>
          <a:blip r:embed="rId3" cstate="print"/>
          <a:srcRect/>
          <a:stretch>
            <a:fillRect/>
          </a:stretch>
        </p:blipFill>
        <p:spPr bwMode="auto">
          <a:xfrm>
            <a:off x="838200" y="1905000"/>
            <a:ext cx="8148638" cy="219868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352AE61E-1675-4170-A457-7CAE7287B7B6}" type="slidenum">
              <a:rPr lang="en-US" smtClean="0"/>
              <a:pPr>
                <a:defRPr/>
              </a:pPr>
              <a:t>12</a:t>
            </a:fld>
            <a:endParaRPr lang="en-US" smtClean="0"/>
          </a:p>
        </p:txBody>
      </p:sp>
      <p:sp>
        <p:nvSpPr>
          <p:cNvPr id="17411"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Covered Interest Arbitrage</a:t>
            </a:r>
          </a:p>
        </p:txBody>
      </p:sp>
      <p:sp>
        <p:nvSpPr>
          <p:cNvPr id="17412" name="Rectangle 3"/>
          <p:cNvSpPr>
            <a:spLocks noGrp="1" noChangeArrowheads="1"/>
          </p:cNvSpPr>
          <p:nvPr>
            <p:ph type="body" idx="4294967295"/>
          </p:nvPr>
        </p:nvSpPr>
        <p:spPr bwMode="auto">
          <a:xfrm>
            <a:off x="685800" y="1219200"/>
            <a:ext cx="8458200" cy="5029200"/>
          </a:xfrm>
          <a:prstGeom prst="rect">
            <a:avLst/>
          </a:prstGeom>
          <a:noFill/>
          <a:ln>
            <a:miter lim="800000"/>
            <a:headEnd/>
            <a:tailEnd/>
          </a:ln>
        </p:spPr>
        <p:txBody>
          <a:bodyPr/>
          <a:lstStyle/>
          <a:p>
            <a:pPr marL="495300" indent="-495300">
              <a:lnSpc>
                <a:spcPct val="90000"/>
              </a:lnSpc>
              <a:buFont typeface="Wingdings" pitchFamily="2" charset="2"/>
              <a:buAutoNum type="arabicPeriod"/>
            </a:pPr>
            <a:r>
              <a:rPr lang="en-US" sz="2800" u="sng" smtClean="0"/>
              <a:t>Defined</a:t>
            </a:r>
            <a:r>
              <a:rPr lang="en-US" sz="2800" smtClean="0"/>
              <a:t> as the process of capitalizing on the interest rate differential between two countries while covering your exchange rate risk with a forward contract.</a:t>
            </a:r>
          </a:p>
          <a:p>
            <a:pPr marL="495300" indent="-495300">
              <a:lnSpc>
                <a:spcPct val="90000"/>
              </a:lnSpc>
              <a:buFont typeface="Wingdings" pitchFamily="2" charset="2"/>
              <a:buAutoNum type="arabicPeriod"/>
            </a:pPr>
            <a:r>
              <a:rPr lang="en-US" sz="2800" smtClean="0"/>
              <a:t>Consists of two parts: (See Exhibit 7.7)</a:t>
            </a:r>
          </a:p>
          <a:p>
            <a:pPr marL="869950" lvl="1" indent="-412750">
              <a:lnSpc>
                <a:spcPct val="90000"/>
              </a:lnSpc>
              <a:buFont typeface="Wingdings" pitchFamily="2" charset="2"/>
              <a:buAutoNum type="alphaLcPeriod"/>
            </a:pPr>
            <a:r>
              <a:rPr lang="en-US" sz="2400" u="sng" smtClean="0"/>
              <a:t>Interest arbitrage</a:t>
            </a:r>
            <a:r>
              <a:rPr lang="en-US" sz="2400" smtClean="0"/>
              <a:t>: the process of capitalizing on the difference between interest rates between two countries.</a:t>
            </a:r>
          </a:p>
          <a:p>
            <a:pPr marL="869950" lvl="1" indent="-412750">
              <a:lnSpc>
                <a:spcPct val="90000"/>
              </a:lnSpc>
              <a:buFont typeface="Wingdings" pitchFamily="2" charset="2"/>
              <a:buAutoNum type="alphaLcPeriod"/>
            </a:pPr>
            <a:r>
              <a:rPr lang="en-US" sz="2400" u="sng" smtClean="0"/>
              <a:t>Covered</a:t>
            </a:r>
            <a:r>
              <a:rPr lang="en-US" sz="2400" smtClean="0"/>
              <a:t>: hedging the position against interest rate risk.</a:t>
            </a:r>
          </a:p>
          <a:p>
            <a:pPr marL="495300" indent="-495300">
              <a:lnSpc>
                <a:spcPct val="90000"/>
              </a:lnSpc>
              <a:buFont typeface="Wingdings" pitchFamily="2" charset="2"/>
              <a:buAutoNum type="arabicPeriod"/>
            </a:pPr>
            <a:r>
              <a:rPr lang="en-US" sz="2800" u="sng" smtClean="0"/>
              <a:t>Realignment</a:t>
            </a:r>
            <a:r>
              <a:rPr lang="en-US" sz="2800" smtClean="0"/>
              <a:t> due to covered interest arbitrage causes market realignment.</a:t>
            </a:r>
          </a:p>
          <a:p>
            <a:pPr marL="495300" indent="-495300">
              <a:lnSpc>
                <a:spcPct val="90000"/>
              </a:lnSpc>
              <a:buFont typeface="Wingdings" pitchFamily="2" charset="2"/>
              <a:buAutoNum type="arabicPeriod"/>
            </a:pPr>
            <a:r>
              <a:rPr lang="en-US" sz="2800" u="sng" smtClean="0"/>
              <a:t>Timing of realignment</a:t>
            </a:r>
            <a:r>
              <a:rPr lang="en-US" sz="2800" smtClean="0"/>
              <a:t> may require several transactions before realignment is completed.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C41A63A-2AEE-4024-AAE0-3081D9DA76E3}" type="slidenum">
              <a:rPr lang="en-US" smtClean="0"/>
              <a:pPr>
                <a:defRPr/>
              </a:pPr>
              <a:t>13</a:t>
            </a:fld>
            <a:endParaRPr lang="en-US" smtClean="0"/>
          </a:p>
        </p:txBody>
      </p:sp>
      <p:sp>
        <p:nvSpPr>
          <p:cNvPr id="16387" name="Title 1"/>
          <p:cNvSpPr>
            <a:spLocks noGrp="1"/>
          </p:cNvSpPr>
          <p:nvPr>
            <p:ph type="title"/>
          </p:nvPr>
        </p:nvSpPr>
        <p:spPr bwMode="auto">
          <a:xfrm>
            <a:off x="682625" y="12700"/>
            <a:ext cx="8461375" cy="8255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800" dirty="0" smtClean="0">
                <a:solidFill>
                  <a:schemeClr val="bg1"/>
                </a:solidFill>
                <a:latin typeface="+mj-lt"/>
              </a:rPr>
              <a:t>Exhibit 7.7 </a:t>
            </a:r>
            <a:r>
              <a:rPr lang="en-US" sz="2800" b="0" dirty="0" smtClean="0">
                <a:solidFill>
                  <a:schemeClr val="bg1"/>
                </a:solidFill>
                <a:latin typeface="+mj-lt"/>
              </a:rPr>
              <a:t>Example of Covered Interest Arbitrage</a:t>
            </a:r>
            <a:endParaRPr lang="en-US" sz="2600" b="0" dirty="0" smtClean="0">
              <a:solidFill>
                <a:schemeClr val="bg1"/>
              </a:solidFill>
              <a:latin typeface="+mj-lt"/>
            </a:endParaRPr>
          </a:p>
        </p:txBody>
      </p:sp>
      <p:sp>
        <p:nvSpPr>
          <p:cNvPr id="18436"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F438FDDE-4F59-42DA-AC65-CA51EAFC2F82}" type="slidenum">
              <a:rPr lang="en-US"/>
              <a:pPr/>
              <a:t>13</a:t>
            </a:fld>
            <a:endParaRPr lang="en-US"/>
          </a:p>
        </p:txBody>
      </p:sp>
      <p:pic>
        <p:nvPicPr>
          <p:cNvPr id="18437" name="Picture 1"/>
          <p:cNvPicPr>
            <a:picLocks noChangeAspect="1"/>
          </p:cNvPicPr>
          <p:nvPr/>
        </p:nvPicPr>
        <p:blipFill>
          <a:blip r:embed="rId3" cstate="print"/>
          <a:srcRect/>
          <a:stretch>
            <a:fillRect/>
          </a:stretch>
        </p:blipFill>
        <p:spPr bwMode="auto">
          <a:xfrm>
            <a:off x="1600200" y="1347788"/>
            <a:ext cx="6934200" cy="505301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2D872C0-4576-46F9-95BF-9C0B77D94797}" type="slidenum">
              <a:rPr lang="en-US" smtClean="0"/>
              <a:pPr>
                <a:defRPr/>
              </a:pPr>
              <a:t>14</a:t>
            </a:fld>
            <a:endParaRPr lang="en-US" smtClean="0"/>
          </a:p>
        </p:txBody>
      </p:sp>
      <p:sp>
        <p:nvSpPr>
          <p:cNvPr id="19459"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Comparison of Arbitrage Effects</a:t>
            </a:r>
          </a:p>
        </p:txBody>
      </p:sp>
      <p:sp>
        <p:nvSpPr>
          <p:cNvPr id="19460" name="Rectangle 3"/>
          <p:cNvSpPr>
            <a:spLocks noGrp="1" noChangeArrowheads="1"/>
          </p:cNvSpPr>
          <p:nvPr>
            <p:ph type="body" idx="4294967295"/>
          </p:nvPr>
        </p:nvSpPr>
        <p:spPr bwMode="auto">
          <a:xfrm>
            <a:off x="685800" y="1371600"/>
            <a:ext cx="7848600" cy="5181600"/>
          </a:xfrm>
          <a:prstGeom prst="rect">
            <a:avLst/>
          </a:prstGeom>
          <a:noFill/>
          <a:ln>
            <a:miter lim="800000"/>
            <a:headEnd/>
            <a:tailEnd/>
          </a:ln>
        </p:spPr>
        <p:txBody>
          <a:bodyPr/>
          <a:lstStyle/>
          <a:p>
            <a:pPr marL="495300" indent="-495300">
              <a:lnSpc>
                <a:spcPct val="90000"/>
              </a:lnSpc>
              <a:buFont typeface="Wingdings" pitchFamily="2" charset="2"/>
              <a:buAutoNum type="arabicPeriod"/>
            </a:pPr>
            <a:r>
              <a:rPr lang="en-US" sz="2800" smtClean="0"/>
              <a:t>The threat of locational arbitrage ensures that quoted exchange rates are similar across banks in different locations.</a:t>
            </a:r>
          </a:p>
          <a:p>
            <a:pPr marL="495300" indent="-495300">
              <a:lnSpc>
                <a:spcPct val="90000"/>
              </a:lnSpc>
              <a:buFont typeface="Wingdings" pitchFamily="2" charset="2"/>
              <a:buAutoNum type="arabicPeriod"/>
            </a:pPr>
            <a:r>
              <a:rPr lang="en-US" sz="2800" smtClean="0"/>
              <a:t>The threat of triangular arbitrage ensures that cross exchange rates are properly set. </a:t>
            </a:r>
          </a:p>
          <a:p>
            <a:pPr marL="495300" indent="-495300">
              <a:lnSpc>
                <a:spcPct val="90000"/>
              </a:lnSpc>
              <a:buFont typeface="Wingdings" pitchFamily="2" charset="2"/>
              <a:buAutoNum type="arabicPeriod"/>
            </a:pPr>
            <a:r>
              <a:rPr lang="en-US" sz="2800" smtClean="0"/>
              <a:t>The threat of covered interest arbitrage ensures that forward exchange rates are properly set. Any discrepancy will trigger arbitrage, which should eliminate the discrepancy.</a:t>
            </a:r>
          </a:p>
          <a:p>
            <a:pPr marL="495300" indent="-495300">
              <a:lnSpc>
                <a:spcPct val="90000"/>
              </a:lnSpc>
              <a:buFont typeface="Wingdings" pitchFamily="2" charset="2"/>
              <a:buAutoNum type="arabicPeriod"/>
            </a:pPr>
            <a:r>
              <a:rPr lang="en-US" sz="2800" smtClean="0"/>
              <a:t>Thus, arbitrage tends to allow for a more orderly foreign exchange market.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DF65269B-121E-4AA2-BFC8-F7B0D98D42F8}" type="slidenum">
              <a:rPr lang="en-US" smtClean="0"/>
              <a:pPr>
                <a:defRPr/>
              </a:pPr>
              <a:t>15</a:t>
            </a:fld>
            <a:endParaRPr lang="en-US" smtClean="0"/>
          </a:p>
        </p:txBody>
      </p:sp>
      <p:sp>
        <p:nvSpPr>
          <p:cNvPr id="18435" name="Title 1"/>
          <p:cNvSpPr>
            <a:spLocks noGrp="1"/>
          </p:cNvSpPr>
          <p:nvPr>
            <p:ph type="title"/>
          </p:nvPr>
        </p:nvSpPr>
        <p:spPr bwMode="auto">
          <a:xfrm>
            <a:off x="682625" y="12700"/>
            <a:ext cx="8461375" cy="8255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800" dirty="0" smtClean="0">
                <a:solidFill>
                  <a:schemeClr val="bg1"/>
                </a:solidFill>
                <a:latin typeface="+mj-lt"/>
              </a:rPr>
              <a:t>Exhibit 7.8 </a:t>
            </a:r>
            <a:r>
              <a:rPr lang="en-US" sz="2800" b="0" dirty="0" smtClean="0">
                <a:solidFill>
                  <a:schemeClr val="bg1"/>
                </a:solidFill>
                <a:latin typeface="+mj-lt"/>
              </a:rPr>
              <a:t>Comparing Arbitrage Strategies</a:t>
            </a:r>
            <a:endParaRPr lang="en-US" sz="2600" b="0" dirty="0" smtClean="0">
              <a:solidFill>
                <a:schemeClr val="bg1"/>
              </a:solidFill>
              <a:latin typeface="+mj-lt"/>
            </a:endParaRPr>
          </a:p>
        </p:txBody>
      </p:sp>
      <p:sp>
        <p:nvSpPr>
          <p:cNvPr id="20484"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5A0FD281-71AE-41B0-9D5C-3E6F090B5242}" type="slidenum">
              <a:rPr lang="en-US"/>
              <a:pPr/>
              <a:t>15</a:t>
            </a:fld>
            <a:endParaRPr lang="en-US"/>
          </a:p>
        </p:txBody>
      </p:sp>
      <p:pic>
        <p:nvPicPr>
          <p:cNvPr id="20485" name="Picture 1"/>
          <p:cNvPicPr>
            <a:picLocks noChangeAspect="1"/>
          </p:cNvPicPr>
          <p:nvPr/>
        </p:nvPicPr>
        <p:blipFill>
          <a:blip r:embed="rId3" cstate="print"/>
          <a:srcRect/>
          <a:stretch>
            <a:fillRect/>
          </a:stretch>
        </p:blipFill>
        <p:spPr bwMode="auto">
          <a:xfrm>
            <a:off x="2522538" y="1196975"/>
            <a:ext cx="5097462" cy="52768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FD17E93-D7FD-4876-B997-F23F18137C79}" type="slidenum">
              <a:rPr lang="en-US" smtClean="0"/>
              <a:pPr>
                <a:defRPr/>
              </a:pPr>
              <a:t>16</a:t>
            </a:fld>
            <a:endParaRPr lang="en-US" smtClean="0"/>
          </a:p>
        </p:txBody>
      </p:sp>
      <p:sp>
        <p:nvSpPr>
          <p:cNvPr id="1028"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Interest Rate Parity</a:t>
            </a:r>
          </a:p>
        </p:txBody>
      </p:sp>
      <p:sp>
        <p:nvSpPr>
          <p:cNvPr id="1029" name="Rectangle 3"/>
          <p:cNvSpPr>
            <a:spLocks noGrp="1" noChangeArrowheads="1"/>
          </p:cNvSpPr>
          <p:nvPr>
            <p:ph type="body" idx="4294967295"/>
          </p:nvPr>
        </p:nvSpPr>
        <p:spPr bwMode="auto">
          <a:xfrm>
            <a:off x="990600" y="1295400"/>
            <a:ext cx="7315200" cy="4038600"/>
          </a:xfrm>
          <a:prstGeom prst="rect">
            <a:avLst/>
          </a:prstGeom>
          <a:noFill/>
          <a:ln>
            <a:miter lim="800000"/>
            <a:headEnd/>
            <a:tailEnd/>
          </a:ln>
        </p:spPr>
        <p:txBody>
          <a:bodyPr/>
          <a:lstStyle/>
          <a:p>
            <a:pPr marL="495300" indent="-495300">
              <a:buFont typeface="Wingdings" pitchFamily="2" charset="2"/>
              <a:buNone/>
            </a:pPr>
            <a:r>
              <a:rPr lang="en-US" sz="2400" smtClean="0"/>
              <a:t>	In equilibrium, the forward rate differs from the spot rate by a sufficient amount to offset the interest rate differential between two currencies.</a:t>
            </a:r>
          </a:p>
        </p:txBody>
      </p:sp>
      <p:graphicFrame>
        <p:nvGraphicFramePr>
          <p:cNvPr id="1026" name="Object 4"/>
          <p:cNvGraphicFramePr>
            <a:graphicFrameLocks noChangeAspect="1"/>
          </p:cNvGraphicFramePr>
          <p:nvPr/>
        </p:nvGraphicFramePr>
        <p:xfrm>
          <a:off x="2590800" y="2667000"/>
          <a:ext cx="3124200" cy="2911475"/>
        </p:xfrm>
        <a:graphic>
          <a:graphicData uri="http://schemas.openxmlformats.org/presentationml/2006/ole">
            <p:oleObj spid="_x0000_s1026" name="Equation" r:id="rId3" imgW="1485900" imgH="1384300" progId="Equation.3">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BF1F9B9-0FC5-4ACE-AB16-DDB936116F43}" type="slidenum">
              <a:rPr lang="en-US" smtClean="0"/>
              <a:pPr>
                <a:defRPr/>
              </a:pPr>
              <a:t>17</a:t>
            </a:fld>
            <a:endParaRPr lang="en-US" smtClean="0"/>
          </a:p>
        </p:txBody>
      </p:sp>
      <p:sp>
        <p:nvSpPr>
          <p:cNvPr id="2052"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Determining the Forward Premium</a:t>
            </a:r>
          </a:p>
        </p:txBody>
      </p:sp>
      <p:sp>
        <p:nvSpPr>
          <p:cNvPr id="2053" name="Rectangle 3"/>
          <p:cNvSpPr>
            <a:spLocks noGrp="1" noChangeArrowheads="1"/>
          </p:cNvSpPr>
          <p:nvPr>
            <p:ph type="body" idx="4294967295"/>
          </p:nvPr>
        </p:nvSpPr>
        <p:spPr bwMode="auto">
          <a:xfrm>
            <a:off x="1066800" y="1371600"/>
            <a:ext cx="7315200" cy="4038600"/>
          </a:xfrm>
          <a:prstGeom prst="rect">
            <a:avLst/>
          </a:prstGeom>
          <a:noFill/>
          <a:ln>
            <a:miter lim="800000"/>
            <a:headEnd/>
            <a:tailEnd/>
          </a:ln>
        </p:spPr>
        <p:txBody>
          <a:bodyPr/>
          <a:lstStyle/>
          <a:p>
            <a:pPr marL="495300" indent="-495300">
              <a:buFont typeface="Wingdings" pitchFamily="2" charset="2"/>
              <a:buNone/>
            </a:pPr>
            <a:r>
              <a:rPr lang="en-US" sz="2400" smtClean="0"/>
              <a:t>	The relationship between the forward premium (or discount) and the interest rate differential according to IRP is simplified in an approximated form:</a:t>
            </a:r>
          </a:p>
        </p:txBody>
      </p:sp>
      <p:graphicFrame>
        <p:nvGraphicFramePr>
          <p:cNvPr id="2050" name="Object 4"/>
          <p:cNvGraphicFramePr>
            <a:graphicFrameLocks noChangeAspect="1"/>
          </p:cNvGraphicFramePr>
          <p:nvPr/>
        </p:nvGraphicFramePr>
        <p:xfrm>
          <a:off x="2819400" y="2819400"/>
          <a:ext cx="3810000" cy="3160713"/>
        </p:xfrm>
        <a:graphic>
          <a:graphicData uri="http://schemas.openxmlformats.org/presentationml/2006/ole">
            <p:oleObj spid="_x0000_s2050" name="Equation" r:id="rId3" imgW="2159000" imgH="1790700" progId="Equation.3">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1ADE471D-A5A7-4363-A2BF-DFD00DCAA9F9}" type="slidenum">
              <a:rPr lang="en-US" smtClean="0"/>
              <a:pPr>
                <a:defRPr/>
              </a:pPr>
              <a:t>18</a:t>
            </a:fld>
            <a:endParaRPr lang="en-US" smtClean="0"/>
          </a:p>
        </p:txBody>
      </p:sp>
      <p:sp>
        <p:nvSpPr>
          <p:cNvPr id="21507" name="Title 1"/>
          <p:cNvSpPr>
            <a:spLocks noGrp="1"/>
          </p:cNvSpPr>
          <p:nvPr>
            <p:ph type="title"/>
          </p:nvPr>
        </p:nvSpPr>
        <p:spPr bwMode="auto">
          <a:xfrm>
            <a:off x="682625" y="12700"/>
            <a:ext cx="8461375" cy="8255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800" dirty="0" smtClean="0">
                <a:solidFill>
                  <a:schemeClr val="bg1"/>
                </a:solidFill>
                <a:latin typeface="+mj-lt"/>
              </a:rPr>
              <a:t>Exhibit 7.9 </a:t>
            </a:r>
            <a:r>
              <a:rPr lang="en-US" sz="2800" b="0" dirty="0" smtClean="0">
                <a:solidFill>
                  <a:schemeClr val="bg1"/>
                </a:solidFill>
                <a:latin typeface="+mj-lt"/>
              </a:rPr>
              <a:t>Comparing Arbitrage Strategies</a:t>
            </a:r>
            <a:endParaRPr lang="en-US" sz="2600" b="0" dirty="0" smtClean="0">
              <a:solidFill>
                <a:schemeClr val="bg1"/>
              </a:solidFill>
              <a:latin typeface="+mj-lt"/>
            </a:endParaRPr>
          </a:p>
        </p:txBody>
      </p:sp>
      <p:sp>
        <p:nvSpPr>
          <p:cNvPr id="21508"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FEF8E7B4-6CC2-480F-A43C-4C3F506D1C2B}" type="slidenum">
              <a:rPr lang="en-US"/>
              <a:pPr/>
              <a:t>18</a:t>
            </a:fld>
            <a:endParaRPr lang="en-US"/>
          </a:p>
        </p:txBody>
      </p:sp>
      <p:pic>
        <p:nvPicPr>
          <p:cNvPr id="21509" name="Picture 1"/>
          <p:cNvPicPr>
            <a:picLocks noChangeAspect="1"/>
          </p:cNvPicPr>
          <p:nvPr/>
        </p:nvPicPr>
        <p:blipFill>
          <a:blip r:embed="rId3" cstate="print"/>
          <a:srcRect/>
          <a:stretch>
            <a:fillRect/>
          </a:stretch>
        </p:blipFill>
        <p:spPr bwMode="auto">
          <a:xfrm>
            <a:off x="1371600" y="1295400"/>
            <a:ext cx="7370763" cy="49911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57E4349-1CF1-4466-880A-22C644837A11}" type="slidenum">
              <a:rPr lang="en-US" smtClean="0"/>
              <a:pPr>
                <a:defRPr/>
              </a:pPr>
              <a:t>19</a:t>
            </a:fld>
            <a:endParaRPr lang="en-US" smtClean="0"/>
          </a:p>
        </p:txBody>
      </p:sp>
      <p:sp>
        <p:nvSpPr>
          <p:cNvPr id="22531" name="Title 1"/>
          <p:cNvSpPr>
            <a:spLocks noGrp="1"/>
          </p:cNvSpPr>
          <p:nvPr>
            <p:ph type="title" idx="4294967295"/>
          </p:nvPr>
        </p:nvSpPr>
        <p:spPr bwMode="auto">
          <a:xfrm>
            <a:off x="685800" y="0"/>
            <a:ext cx="7315200" cy="838200"/>
          </a:xfrm>
          <a:prstGeom prst="rect">
            <a:avLst/>
          </a:prstGeom>
          <a:ln>
            <a:miter lim="800000"/>
            <a:headEnd/>
            <a:tailEnd/>
          </a:ln>
        </p:spPr>
        <p:txBody>
          <a:bodyPr anchor="ctr"/>
          <a:lstStyle/>
          <a:p>
            <a:pPr eaLnBrk="1" hangingPunct="1">
              <a:defRPr/>
            </a:pPr>
            <a:r>
              <a:rPr lang="en-US" sz="2400" dirty="0" smtClean="0">
                <a:solidFill>
                  <a:schemeClr val="bg1"/>
                </a:solidFill>
                <a:latin typeface="+mj-lt"/>
              </a:rPr>
              <a:t>Interpreting Exhibit 7.9 </a:t>
            </a:r>
            <a:br>
              <a:rPr lang="en-US" sz="2400" dirty="0" smtClean="0">
                <a:solidFill>
                  <a:schemeClr val="bg1"/>
                </a:solidFill>
                <a:latin typeface="+mj-lt"/>
              </a:rPr>
            </a:br>
            <a:r>
              <a:rPr lang="en-US" sz="2400" b="0" dirty="0" smtClean="0">
                <a:solidFill>
                  <a:schemeClr val="bg1"/>
                </a:solidFill>
                <a:latin typeface="+mj-lt"/>
              </a:rPr>
              <a:t>Illustration of Interest Rate Parity</a:t>
            </a:r>
          </a:p>
        </p:txBody>
      </p:sp>
      <p:sp>
        <p:nvSpPr>
          <p:cNvPr id="22532" name="Rectangle 5"/>
          <p:cNvSpPr>
            <a:spLocks noGrp="1" noChangeArrowheads="1"/>
          </p:cNvSpPr>
          <p:nvPr>
            <p:ph type="body" idx="4294967295"/>
          </p:nvPr>
        </p:nvSpPr>
        <p:spPr bwMode="auto">
          <a:xfrm>
            <a:off x="914400" y="1219200"/>
            <a:ext cx="8001000" cy="5181600"/>
          </a:xfrm>
          <a:prstGeom prst="rect">
            <a:avLst/>
          </a:prstGeom>
          <a:noFill/>
          <a:ln>
            <a:miter lim="800000"/>
            <a:headEnd/>
            <a:tailEnd/>
          </a:ln>
        </p:spPr>
        <p:txBody>
          <a:bodyPr/>
          <a:lstStyle/>
          <a:p>
            <a:pPr marL="395288" indent="-395288">
              <a:lnSpc>
                <a:spcPct val="90000"/>
              </a:lnSpc>
            </a:pPr>
            <a:r>
              <a:rPr lang="en-US" sz="2800" smtClean="0"/>
              <a:t>Points representing a discount: </a:t>
            </a:r>
            <a:r>
              <a:rPr lang="en-US" sz="2800" i="1" smtClean="0"/>
              <a:t>points A and B</a:t>
            </a:r>
          </a:p>
          <a:p>
            <a:pPr marL="395288" indent="-395288">
              <a:lnSpc>
                <a:spcPct val="90000"/>
              </a:lnSpc>
            </a:pPr>
            <a:r>
              <a:rPr lang="en-US" sz="2800" smtClean="0"/>
              <a:t>Points representing a premium: </a:t>
            </a:r>
            <a:r>
              <a:rPr lang="en-US" sz="2800" i="1" smtClean="0"/>
              <a:t>points C and D</a:t>
            </a:r>
          </a:p>
          <a:p>
            <a:pPr marL="395288" indent="-395288">
              <a:lnSpc>
                <a:spcPct val="90000"/>
              </a:lnSpc>
            </a:pPr>
            <a:r>
              <a:rPr lang="en-US" sz="2800" smtClean="0"/>
              <a:t>Points representing IRP: </a:t>
            </a:r>
            <a:r>
              <a:rPr lang="en-US" sz="2800" i="1" smtClean="0"/>
              <a:t>points A, B, C, D</a:t>
            </a:r>
          </a:p>
          <a:p>
            <a:pPr marL="395288" indent="-395288">
              <a:lnSpc>
                <a:spcPct val="90000"/>
              </a:lnSpc>
            </a:pPr>
            <a:r>
              <a:rPr lang="en-US" sz="2800" smtClean="0"/>
              <a:t>Points below the IRP line: </a:t>
            </a:r>
            <a:r>
              <a:rPr lang="en-US" sz="2800" i="1" smtClean="0"/>
              <a:t>points X and Y</a:t>
            </a:r>
          </a:p>
          <a:p>
            <a:pPr marL="457200" lvl="1" indent="0">
              <a:lnSpc>
                <a:spcPct val="90000"/>
              </a:lnSpc>
              <a:buFont typeface="Wingdings" pitchFamily="2" charset="2"/>
              <a:buNone/>
            </a:pPr>
            <a:r>
              <a:rPr lang="en-US" sz="2400" smtClean="0"/>
              <a:t>Investors can engage in covered interest arbitrage and earn a higher return by investing in foreign currency after considering foreign interest rate and forward premium or discount.</a:t>
            </a:r>
          </a:p>
          <a:p>
            <a:pPr marL="395288" indent="-395288">
              <a:lnSpc>
                <a:spcPct val="90000"/>
              </a:lnSpc>
            </a:pPr>
            <a:r>
              <a:rPr lang="en-US" sz="2800" smtClean="0"/>
              <a:t>Points above the IRP line: </a:t>
            </a:r>
            <a:r>
              <a:rPr lang="en-US" sz="2800" i="1" smtClean="0"/>
              <a:t>point Z</a:t>
            </a:r>
          </a:p>
          <a:p>
            <a:pPr marL="457200" lvl="1" indent="0">
              <a:lnSpc>
                <a:spcPct val="90000"/>
              </a:lnSpc>
              <a:buFont typeface="Wingdings" pitchFamily="2" charset="2"/>
              <a:buNone/>
            </a:pPr>
            <a:r>
              <a:rPr lang="en-US" sz="2400" smtClean="0"/>
              <a:t>U.S. investors would achieve a lower return on a foreign investment than on a domestic one.</a:t>
            </a:r>
          </a:p>
        </p:txBody>
      </p:sp>
      <p:sp>
        <p:nvSpPr>
          <p:cNvPr id="22533"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387D9EAA-8216-4266-98E7-96388E3F4476}" type="slidenum">
              <a:rPr lang="en-US"/>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19E95839-F309-4CAE-890D-9CA9903D9BA7}" type="slidenum">
              <a:rPr lang="en-US" smtClean="0"/>
              <a:pPr>
                <a:defRPr/>
              </a:pPr>
              <a:t>2</a:t>
            </a:fld>
            <a:endParaRPr lang="en-US" smtClean="0"/>
          </a:p>
        </p:txBody>
      </p:sp>
      <p:sp>
        <p:nvSpPr>
          <p:cNvPr id="5123" name="Title 1"/>
          <p:cNvSpPr>
            <a:spLocks noGrp="1"/>
          </p:cNvSpPr>
          <p:nvPr>
            <p:ph type="ctrTitle"/>
          </p:nvPr>
        </p:nvSpPr>
        <p:spPr bwMode="auto">
          <a:xfrm>
            <a:off x="685800" y="533400"/>
            <a:ext cx="8458200" cy="609600"/>
          </a:xfrm>
          <a:prstGeom prst="rect">
            <a:avLst/>
          </a:prstGeom>
          <a:solidFill>
            <a:schemeClr val="accent6">
              <a:lumMod val="50000"/>
            </a:schemeClr>
          </a:solidFill>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900" smtClean="0">
                <a:latin typeface="Arial" charset="0"/>
                <a:cs typeface="Arial" charset="0"/>
              </a:rPr>
              <a:t>7</a:t>
            </a:r>
          </a:p>
        </p:txBody>
      </p:sp>
      <p:sp>
        <p:nvSpPr>
          <p:cNvPr id="7172" name="Subtitle 2"/>
          <p:cNvSpPr>
            <a:spLocks noGrp="1"/>
          </p:cNvSpPr>
          <p:nvPr>
            <p:ph type="subTitle" idx="1"/>
          </p:nvPr>
        </p:nvSpPr>
        <p:spPr bwMode="auto">
          <a:xfrm>
            <a:off x="1143000" y="533400"/>
            <a:ext cx="8001000" cy="609600"/>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eaLnBrk="1" hangingPunct="1">
              <a:spcBef>
                <a:spcPct val="0"/>
              </a:spcBef>
            </a:pPr>
            <a:r>
              <a:rPr lang="en-US" sz="3200" smtClean="0"/>
              <a:t>International Arbitrage And Interest Rate Parity</a:t>
            </a:r>
          </a:p>
        </p:txBody>
      </p:sp>
      <p:sp>
        <p:nvSpPr>
          <p:cNvPr id="7173" name="Text Placeholder 3"/>
          <p:cNvSpPr>
            <a:spLocks noGrp="1"/>
          </p:cNvSpPr>
          <p:nvPr>
            <p:ph type="body" sz="quarter"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463550" lvl="1" indent="-401638" eaLnBrk="1" hangingPunct="1">
              <a:lnSpc>
                <a:spcPct val="150000"/>
              </a:lnSpc>
              <a:buClr>
                <a:srgbClr val="0D0D0D"/>
              </a:buClr>
            </a:pPr>
            <a:r>
              <a:rPr lang="en-US" sz="2000" smtClean="0"/>
              <a:t>Explain the conditions that will result in various forms of international arbitrage and the realignments that will occur in response</a:t>
            </a:r>
          </a:p>
          <a:p>
            <a:pPr marL="463550" lvl="1" indent="-401638" eaLnBrk="1" hangingPunct="1">
              <a:lnSpc>
                <a:spcPct val="150000"/>
              </a:lnSpc>
              <a:buClr>
                <a:srgbClr val="0D0D0D"/>
              </a:buClr>
            </a:pPr>
            <a:r>
              <a:rPr lang="en-US" sz="2000" smtClean="0"/>
              <a:t>Explain the concept of interest rate parity</a:t>
            </a:r>
          </a:p>
          <a:p>
            <a:pPr marL="463550" lvl="1" indent="-401638" eaLnBrk="1" hangingPunct="1">
              <a:lnSpc>
                <a:spcPct val="150000"/>
              </a:lnSpc>
              <a:buClr>
                <a:srgbClr val="0D0D0D"/>
              </a:buClr>
            </a:pPr>
            <a:r>
              <a:rPr lang="en-US" sz="2000" smtClean="0"/>
              <a:t>Explain the variation in forward rate premiums across maturities and over time</a:t>
            </a:r>
          </a:p>
        </p:txBody>
      </p:sp>
      <p:sp>
        <p:nvSpPr>
          <p:cNvPr id="7174" name="Slide Number Placeholder 4"/>
          <p:cNvSpPr txBox="1">
            <a:spLocks noGrp="1"/>
          </p:cNvSpPr>
          <p:nvPr/>
        </p:nvSpPr>
        <p:spPr bwMode="auto">
          <a:xfrm>
            <a:off x="0" y="6400800"/>
            <a:ext cx="685800" cy="457200"/>
          </a:xfrm>
          <a:prstGeom prst="rect">
            <a:avLst/>
          </a:prstGeom>
          <a:noFill/>
          <a:ln w="9525">
            <a:noFill/>
            <a:miter lim="800000"/>
            <a:headEnd/>
            <a:tailEnd/>
          </a:ln>
        </p:spPr>
        <p:txBody>
          <a:bodyPr/>
          <a:lstStyle/>
          <a:p>
            <a:fld id="{CFA94919-6052-48E5-99CE-79D13F17101A}" type="slidenum">
              <a:rPr lang="en-US"/>
              <a:pPr/>
              <a:t>2</a:t>
            </a:fld>
            <a:endParaRPr lang="en-US"/>
          </a:p>
        </p:txBody>
      </p:sp>
      <p:sp>
        <p:nvSpPr>
          <p:cNvPr id="7175" name="Text Placeholder 3"/>
          <p:cNvSpPr txBox="1">
            <a:spLocks/>
          </p:cNvSpPr>
          <p:nvPr/>
        </p:nvSpPr>
        <p:spPr bwMode="auto">
          <a:xfrm>
            <a:off x="1219200" y="1447800"/>
            <a:ext cx="7391400" cy="685800"/>
          </a:xfrm>
          <a:prstGeom prst="rect">
            <a:avLst/>
          </a:prstGeom>
          <a:noFill/>
          <a:ln w="9525">
            <a:noFill/>
            <a:miter lim="800000"/>
            <a:headEnd/>
            <a:tailEnd/>
          </a:ln>
        </p:spPr>
        <p:txBody>
          <a:bodyPr/>
          <a:lstStyle/>
          <a:p>
            <a:pPr marL="342900" indent="-342900">
              <a:spcBef>
                <a:spcPct val="20000"/>
              </a:spcBef>
              <a:buClr>
                <a:srgbClr val="0D0D0D"/>
              </a:buClr>
              <a:buSzPct val="100000"/>
              <a:buFont typeface="Wingdings" pitchFamily="2" charset="2"/>
              <a:buNone/>
            </a:pPr>
            <a:r>
              <a:rPr lang="en-US" sz="2800" b="1">
                <a:solidFill>
                  <a:schemeClr val="bg1"/>
                </a:solidFill>
                <a:latin typeface="Times New Roman" pitchFamily="18" charset="0"/>
              </a:rPr>
              <a:t>Chapter Objectives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686F11CF-E5E4-43CD-A7BC-5B9B811750B2}" type="slidenum">
              <a:rPr lang="en-US" smtClean="0"/>
              <a:pPr>
                <a:defRPr/>
              </a:pPr>
              <a:t>20</a:t>
            </a:fld>
            <a:endParaRPr lang="en-US" smtClean="0"/>
          </a:p>
        </p:txBody>
      </p:sp>
      <p:sp>
        <p:nvSpPr>
          <p:cNvPr id="23555" name="Title 1"/>
          <p:cNvSpPr>
            <a:spLocks noGrp="1"/>
          </p:cNvSpPr>
          <p:nvPr>
            <p:ph type="title" idx="4294967295"/>
          </p:nvPr>
        </p:nvSpPr>
        <p:spPr bwMode="auto">
          <a:xfrm>
            <a:off x="609600" y="0"/>
            <a:ext cx="7315200" cy="838200"/>
          </a:xfrm>
          <a:prstGeom prst="rect">
            <a:avLst/>
          </a:prstGeom>
          <a:ln>
            <a:miter lim="800000"/>
            <a:headEnd/>
            <a:tailEnd/>
          </a:ln>
        </p:spPr>
        <p:txBody>
          <a:bodyPr anchor="ctr"/>
          <a:lstStyle/>
          <a:p>
            <a:pPr eaLnBrk="1" hangingPunct="1">
              <a:defRPr/>
            </a:pPr>
            <a:r>
              <a:rPr lang="en-US" sz="2400" dirty="0" smtClean="0">
                <a:solidFill>
                  <a:schemeClr val="bg1"/>
                </a:solidFill>
                <a:latin typeface="+mj-lt"/>
              </a:rPr>
              <a:t>Interpreting Exhibit 7.9 </a:t>
            </a:r>
            <a:br>
              <a:rPr lang="en-US" sz="2400" dirty="0" smtClean="0">
                <a:solidFill>
                  <a:schemeClr val="bg1"/>
                </a:solidFill>
                <a:latin typeface="+mj-lt"/>
              </a:rPr>
            </a:br>
            <a:r>
              <a:rPr lang="en-US" sz="2400" b="0" dirty="0" smtClean="0">
                <a:solidFill>
                  <a:schemeClr val="bg1"/>
                </a:solidFill>
                <a:latin typeface="+mj-lt"/>
              </a:rPr>
              <a:t>Illustration of Interest Rate Parity (Cont.)</a:t>
            </a:r>
          </a:p>
        </p:txBody>
      </p:sp>
      <p:sp>
        <p:nvSpPr>
          <p:cNvPr id="23556" name="Rectangle 5"/>
          <p:cNvSpPr>
            <a:spLocks noGrp="1" noChangeArrowheads="1"/>
          </p:cNvSpPr>
          <p:nvPr>
            <p:ph type="body" idx="4294967295"/>
          </p:nvPr>
        </p:nvSpPr>
        <p:spPr bwMode="auto">
          <a:xfrm>
            <a:off x="914400" y="1295400"/>
            <a:ext cx="7924800" cy="4572000"/>
          </a:xfrm>
          <a:prstGeom prst="rect">
            <a:avLst/>
          </a:prstGeom>
          <a:noFill/>
          <a:ln>
            <a:miter lim="800000"/>
            <a:headEnd/>
            <a:tailEnd/>
          </a:ln>
        </p:spPr>
        <p:txBody>
          <a:bodyPr/>
          <a:lstStyle/>
          <a:p>
            <a:pPr marL="395288" indent="-338138">
              <a:lnSpc>
                <a:spcPct val="90000"/>
              </a:lnSpc>
            </a:pPr>
            <a:r>
              <a:rPr lang="en-US" sz="2800" smtClean="0"/>
              <a:t>How to Test Whether Interest Rate Parity Exists</a:t>
            </a:r>
          </a:p>
          <a:p>
            <a:pPr marL="914400" lvl="1" indent="-457200">
              <a:lnSpc>
                <a:spcPct val="90000"/>
              </a:lnSpc>
              <a:buFont typeface="Wingdings" pitchFamily="2" charset="2"/>
              <a:buChar char="§"/>
            </a:pPr>
            <a:r>
              <a:rPr lang="en-US" sz="2400" smtClean="0"/>
              <a:t>The location of the points provides an indication of whether covered interest arbitrage is worthwhile. </a:t>
            </a:r>
          </a:p>
          <a:p>
            <a:pPr marL="914400" lvl="1" indent="-457200">
              <a:lnSpc>
                <a:spcPct val="90000"/>
              </a:lnSpc>
              <a:buFont typeface="Wingdings" pitchFamily="2" charset="2"/>
              <a:buChar char="§"/>
            </a:pPr>
            <a:r>
              <a:rPr lang="en-US" sz="2400" smtClean="0"/>
              <a:t>For points to the right of the IRP line, investors in the home country should consider using covered interest arbitrage, since a return higher than the home interest rate (i</a:t>
            </a:r>
            <a:r>
              <a:rPr lang="en-US" sz="2400" baseline="-25000" smtClean="0"/>
              <a:t>h</a:t>
            </a:r>
            <a:r>
              <a:rPr lang="en-US" sz="2400" smtClean="0"/>
              <a:t>) is achievable.</a:t>
            </a:r>
          </a:p>
          <a:p>
            <a:pPr marL="914400" lvl="1" indent="-457200">
              <a:lnSpc>
                <a:spcPct val="90000"/>
              </a:lnSpc>
              <a:buFont typeface="Wingdings" pitchFamily="2" charset="2"/>
              <a:buChar char="§"/>
            </a:pPr>
            <a:r>
              <a:rPr lang="en-US" sz="2400" smtClean="0"/>
              <a:t>Of course, as investors and firms take advantage of such opportunities, the point will tend to move toward the IRP line. </a:t>
            </a:r>
          </a:p>
          <a:p>
            <a:pPr marL="914400" lvl="1" indent="-457200">
              <a:lnSpc>
                <a:spcPct val="90000"/>
              </a:lnSpc>
              <a:buFont typeface="Wingdings" pitchFamily="2" charset="2"/>
              <a:buChar char="§"/>
            </a:pPr>
            <a:r>
              <a:rPr lang="en-US" sz="2400" smtClean="0"/>
              <a:t>Covered interest arbitrage should continue until the interest rate parity relationship holds.</a:t>
            </a:r>
          </a:p>
        </p:txBody>
      </p:sp>
      <p:sp>
        <p:nvSpPr>
          <p:cNvPr id="23557"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8CB46CF5-2B82-4CDA-BDED-5EA27BCD5ED6}" type="slidenum">
              <a:rPr lang="en-US"/>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6BA8565A-77A5-44B2-BF3C-B8924C6A5E56}" type="slidenum">
              <a:rPr lang="en-US" smtClean="0"/>
              <a:pPr>
                <a:defRPr/>
              </a:pPr>
              <a:t>21</a:t>
            </a:fld>
            <a:endParaRPr lang="en-US" smtClean="0"/>
          </a:p>
        </p:txBody>
      </p:sp>
      <p:sp>
        <p:nvSpPr>
          <p:cNvPr id="24579" name="Title 1"/>
          <p:cNvSpPr>
            <a:spLocks noGrp="1"/>
          </p:cNvSpPr>
          <p:nvPr>
            <p:ph type="title" idx="4294967295"/>
          </p:nvPr>
        </p:nvSpPr>
        <p:spPr bwMode="auto">
          <a:xfrm>
            <a:off x="685800" y="0"/>
            <a:ext cx="7315200" cy="838200"/>
          </a:xfrm>
          <a:prstGeom prst="rect">
            <a:avLst/>
          </a:prstGeom>
          <a:noFill/>
          <a:ln>
            <a:miter lim="800000"/>
            <a:headEnd/>
            <a:tailEnd/>
          </a:ln>
        </p:spPr>
        <p:txBody>
          <a:bodyPr anchor="ctr"/>
          <a:lstStyle/>
          <a:p>
            <a:pPr eaLnBrk="1" hangingPunct="1"/>
            <a:r>
              <a:rPr lang="en-US" sz="2400" smtClean="0">
                <a:solidFill>
                  <a:schemeClr val="bg1"/>
                </a:solidFill>
              </a:rPr>
              <a:t>More on Interest Rate Parity</a:t>
            </a:r>
            <a:endParaRPr lang="en-US" sz="2400" b="0" smtClean="0">
              <a:solidFill>
                <a:schemeClr val="bg1"/>
              </a:solidFill>
            </a:endParaRPr>
          </a:p>
        </p:txBody>
      </p:sp>
      <p:sp>
        <p:nvSpPr>
          <p:cNvPr id="24580" name="Rectangle 5"/>
          <p:cNvSpPr>
            <a:spLocks noGrp="1" noChangeArrowheads="1"/>
          </p:cNvSpPr>
          <p:nvPr>
            <p:ph type="body" idx="4294967295"/>
          </p:nvPr>
        </p:nvSpPr>
        <p:spPr bwMode="auto">
          <a:xfrm>
            <a:off x="685800" y="1371600"/>
            <a:ext cx="8001000" cy="5105400"/>
          </a:xfrm>
          <a:prstGeom prst="rect">
            <a:avLst/>
          </a:prstGeom>
          <a:noFill/>
          <a:ln>
            <a:miter lim="800000"/>
            <a:headEnd/>
            <a:tailEnd/>
          </a:ln>
        </p:spPr>
        <p:txBody>
          <a:bodyPr/>
          <a:lstStyle/>
          <a:p>
            <a:pPr marL="395288" indent="-395288">
              <a:lnSpc>
                <a:spcPct val="90000"/>
              </a:lnSpc>
              <a:buFont typeface="Wingdings" pitchFamily="2" charset="2"/>
              <a:buAutoNum type="arabicPeriod"/>
            </a:pPr>
            <a:r>
              <a:rPr lang="en-US" sz="2800" smtClean="0"/>
              <a:t>Interpretation of Interest Rate Parity</a:t>
            </a:r>
          </a:p>
          <a:p>
            <a:pPr marL="400050" lvl="1" indent="0">
              <a:lnSpc>
                <a:spcPct val="90000"/>
              </a:lnSpc>
              <a:buFont typeface="Wingdings" pitchFamily="2" charset="2"/>
              <a:buNone/>
            </a:pPr>
            <a:r>
              <a:rPr lang="en-US" sz="2400" smtClean="0"/>
              <a:t>Interest rate parity does not imply that investors from different countries will earn the same returns. </a:t>
            </a:r>
          </a:p>
          <a:p>
            <a:pPr marL="395288" indent="-395288">
              <a:lnSpc>
                <a:spcPct val="90000"/>
              </a:lnSpc>
              <a:buFont typeface="Wingdings" pitchFamily="2" charset="2"/>
              <a:buAutoNum type="arabicPeriod"/>
            </a:pPr>
            <a:r>
              <a:rPr lang="en-US" sz="2800" smtClean="0"/>
              <a:t>Does Interest Rate Parity Hold?</a:t>
            </a:r>
          </a:p>
          <a:p>
            <a:pPr marL="400050" lvl="1" indent="0">
              <a:lnSpc>
                <a:spcPct val="90000"/>
              </a:lnSpc>
              <a:buFont typeface="Wingdings" pitchFamily="2" charset="2"/>
              <a:buNone/>
            </a:pPr>
            <a:r>
              <a:rPr lang="en-US" sz="2400" smtClean="0"/>
              <a:t>Compare the forward rate (or discount) with interest rate quotations occurring at the same time. Due to limitations in access to data, it is difficult to obtain quotations that reflect the same point in time.</a:t>
            </a:r>
            <a:endParaRPr lang="en-US" sz="2000" smtClean="0"/>
          </a:p>
        </p:txBody>
      </p:sp>
      <p:sp>
        <p:nvSpPr>
          <p:cNvPr id="24581"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535D24DE-2630-4DAB-A62C-B6CCF1E1F952}" type="slidenum">
              <a:rPr lang="en-US"/>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12BE2D6F-A8B7-4EB5-8062-701252039D0C}" type="slidenum">
              <a:rPr lang="en-US" smtClean="0"/>
              <a:pPr>
                <a:defRPr/>
              </a:pPr>
              <a:t>22</a:t>
            </a:fld>
            <a:endParaRPr lang="en-US" smtClean="0"/>
          </a:p>
        </p:txBody>
      </p:sp>
      <p:sp>
        <p:nvSpPr>
          <p:cNvPr id="25603"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Considerations When Assessing Interest Rate Parity</a:t>
            </a:r>
          </a:p>
        </p:txBody>
      </p:sp>
      <p:sp>
        <p:nvSpPr>
          <p:cNvPr id="61443" name="Rectangle 3"/>
          <p:cNvSpPr>
            <a:spLocks noGrp="1" noChangeArrowheads="1"/>
          </p:cNvSpPr>
          <p:nvPr>
            <p:ph type="body" idx="4294967295"/>
          </p:nvPr>
        </p:nvSpPr>
        <p:spPr bwMode="auto">
          <a:xfrm>
            <a:off x="914400" y="1447800"/>
            <a:ext cx="7848600" cy="4038600"/>
          </a:xfrm>
          <a:prstGeom prst="rect">
            <a:avLst/>
          </a:prstGeom>
          <a:extLst>
            <a:ext uri="{909E8E84-426E-40DD-AFC4-6F175D3DCCD1}"/>
            <a:ext uri="{91240B29-F687-4F45-9708-019B960494DF}"/>
          </a:extLst>
        </p:spPr>
        <p:txBody>
          <a:bodyPr/>
          <a:lstStyle/>
          <a:p>
            <a:pPr marL="395288" indent="-395288">
              <a:buFont typeface="Wingdings" pitchFamily="2" charset="2"/>
              <a:buAutoNum type="arabicPeriod"/>
              <a:defRPr/>
            </a:pPr>
            <a:r>
              <a:rPr lang="en-US" sz="2400" dirty="0" smtClean="0"/>
              <a:t>Transaction costs</a:t>
            </a:r>
          </a:p>
          <a:p>
            <a:pPr marL="400050" lvl="1" indent="0">
              <a:buFont typeface="Wingdings" pitchFamily="2" charset="2"/>
              <a:buNone/>
              <a:defRPr/>
            </a:pPr>
            <a:r>
              <a:rPr lang="en-US" sz="2200" dirty="0" smtClean="0"/>
              <a:t>The actual point reflecting the interest rate differential and forward rate premium must be farther from the IRP line to make covered interest arbitrage worthwhile. (See Exhibit 7.10)</a:t>
            </a:r>
          </a:p>
          <a:p>
            <a:pPr marL="395288" indent="-395288">
              <a:buFont typeface="Wingdings" pitchFamily="2" charset="2"/>
              <a:buAutoNum type="arabicPeriod"/>
              <a:defRPr/>
            </a:pPr>
            <a:r>
              <a:rPr lang="en-US" sz="2400" dirty="0" smtClean="0"/>
              <a:t>Political risk</a:t>
            </a:r>
          </a:p>
          <a:p>
            <a:pPr marL="400050" lvl="1" indent="0">
              <a:buFont typeface="Wingdings" pitchFamily="2" charset="2"/>
              <a:buNone/>
              <a:defRPr/>
            </a:pPr>
            <a:r>
              <a:rPr lang="en-US" sz="2200" dirty="0" smtClean="0"/>
              <a:t>A crisis in the foreign country could cause its government to restrict any exchange of the local currency for other currencies.</a:t>
            </a:r>
          </a:p>
          <a:p>
            <a:pPr marL="395288" indent="-395288">
              <a:buFont typeface="Wingdings" pitchFamily="2" charset="2"/>
              <a:buAutoNum type="arabicPeriod"/>
              <a:defRPr/>
            </a:pPr>
            <a:r>
              <a:rPr lang="en-US" sz="2400" dirty="0" smtClean="0"/>
              <a:t>Differential tax laws</a:t>
            </a:r>
          </a:p>
          <a:p>
            <a:pPr marL="400050" lvl="1" indent="0">
              <a:buFont typeface="Wingdings" pitchFamily="2" charset="2"/>
              <a:buNone/>
              <a:defRPr/>
            </a:pPr>
            <a:r>
              <a:rPr lang="en-US" sz="2200" dirty="0" smtClean="0"/>
              <a:t>Covered interest arbitrage might be feasible when considering before-tax returns but not necessarily when considering after-tax returns.</a:t>
            </a:r>
          </a:p>
          <a:p>
            <a:pPr marL="495300" indent="-495300">
              <a:buFont typeface="Wingdings" pitchFamily="2" charset="2"/>
              <a:buNone/>
              <a:defRPr/>
            </a:pPr>
            <a:endParaRPr lang="en-US" sz="24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4BE7C03-5A9D-4811-913A-21028C3F058F}" type="slidenum">
              <a:rPr lang="en-US" smtClean="0"/>
              <a:pPr>
                <a:defRPr/>
              </a:pPr>
              <a:t>23</a:t>
            </a:fld>
            <a:endParaRPr lang="en-US" smtClean="0"/>
          </a:p>
        </p:txBody>
      </p:sp>
      <p:sp>
        <p:nvSpPr>
          <p:cNvPr id="26627" name="Title 1"/>
          <p:cNvSpPr>
            <a:spLocks noGrp="1"/>
          </p:cNvSpPr>
          <p:nvPr>
            <p:ph type="title"/>
          </p:nvPr>
        </p:nvSpPr>
        <p:spPr bwMode="auto">
          <a:xfrm>
            <a:off x="682625" y="12700"/>
            <a:ext cx="8461375" cy="8255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800" dirty="0" smtClean="0">
                <a:solidFill>
                  <a:schemeClr val="bg1"/>
                </a:solidFill>
                <a:latin typeface="+mj-lt"/>
              </a:rPr>
              <a:t>Exhibit 7.10 </a:t>
            </a:r>
            <a:r>
              <a:rPr lang="en-US" sz="2800" b="0" dirty="0" smtClean="0">
                <a:solidFill>
                  <a:schemeClr val="bg1"/>
                </a:solidFill>
                <a:latin typeface="+mj-lt"/>
              </a:rPr>
              <a:t>Potential for Covered Interest Arbitrage When Considering Transaction Costs</a:t>
            </a:r>
            <a:endParaRPr lang="en-US" sz="2600" b="0" dirty="0" smtClean="0">
              <a:solidFill>
                <a:schemeClr val="bg1"/>
              </a:solidFill>
              <a:latin typeface="+mj-lt"/>
            </a:endParaRPr>
          </a:p>
        </p:txBody>
      </p:sp>
      <p:sp>
        <p:nvSpPr>
          <p:cNvPr id="26628"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97E76F68-CAED-4396-9F2B-11384797CF5E}" type="slidenum">
              <a:rPr lang="en-US"/>
              <a:pPr/>
              <a:t>23</a:t>
            </a:fld>
            <a:endParaRPr lang="en-US"/>
          </a:p>
        </p:txBody>
      </p:sp>
      <p:pic>
        <p:nvPicPr>
          <p:cNvPr id="26629" name="Picture 1"/>
          <p:cNvPicPr>
            <a:picLocks noChangeAspect="1"/>
          </p:cNvPicPr>
          <p:nvPr/>
        </p:nvPicPr>
        <p:blipFill>
          <a:blip r:embed="rId3" cstate="print"/>
          <a:srcRect/>
          <a:stretch>
            <a:fillRect/>
          </a:stretch>
        </p:blipFill>
        <p:spPr bwMode="auto">
          <a:xfrm>
            <a:off x="1524000" y="1371600"/>
            <a:ext cx="7105650" cy="50292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AFEBED3-C78C-4236-99DA-5E06A1E66B33}" type="slidenum">
              <a:rPr lang="en-US" smtClean="0"/>
              <a:pPr>
                <a:defRPr/>
              </a:pPr>
              <a:t>24</a:t>
            </a:fld>
            <a:endParaRPr lang="en-US" smtClean="0"/>
          </a:p>
        </p:txBody>
      </p:sp>
      <p:sp>
        <p:nvSpPr>
          <p:cNvPr id="27651"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Variation in Forward Premiums</a:t>
            </a:r>
          </a:p>
        </p:txBody>
      </p:sp>
      <p:sp>
        <p:nvSpPr>
          <p:cNvPr id="27652" name="Rectangle 3"/>
          <p:cNvSpPr>
            <a:spLocks noGrp="1" noChangeArrowheads="1"/>
          </p:cNvSpPr>
          <p:nvPr>
            <p:ph type="body" idx="4294967295"/>
          </p:nvPr>
        </p:nvSpPr>
        <p:spPr bwMode="auto">
          <a:xfrm>
            <a:off x="914400" y="1295400"/>
            <a:ext cx="7848600" cy="4038600"/>
          </a:xfrm>
          <a:prstGeom prst="rect">
            <a:avLst/>
          </a:prstGeom>
          <a:noFill/>
          <a:ln>
            <a:miter lim="800000"/>
            <a:headEnd/>
            <a:tailEnd/>
          </a:ln>
        </p:spPr>
        <p:txBody>
          <a:bodyPr/>
          <a:lstStyle/>
          <a:p>
            <a:pPr marL="395288" indent="-395288">
              <a:buFont typeface="Wingdings" pitchFamily="2" charset="2"/>
              <a:buAutoNum type="arabicPeriod"/>
            </a:pPr>
            <a:r>
              <a:rPr lang="en-US" sz="2400" smtClean="0"/>
              <a:t>Forward Premiums across Maturities</a:t>
            </a:r>
          </a:p>
          <a:p>
            <a:pPr marL="400050" lvl="1" indent="0">
              <a:spcBef>
                <a:spcPct val="0"/>
              </a:spcBef>
              <a:buFont typeface="Wingdings" pitchFamily="2" charset="2"/>
              <a:buNone/>
            </a:pPr>
            <a:r>
              <a:rPr lang="en-US" sz="2200" smtClean="0"/>
              <a:t>The annualized interest rate differential between two countries can vary among debt maturities, and so will the annualized forward premiums.(See Exhibit 7.11)</a:t>
            </a:r>
          </a:p>
          <a:p>
            <a:pPr marL="395288" indent="-395288">
              <a:buFont typeface="Wingdings" pitchFamily="2" charset="2"/>
              <a:buAutoNum type="arabicPeriod"/>
            </a:pPr>
            <a:r>
              <a:rPr lang="en-US" sz="2400" smtClean="0"/>
              <a:t>Changes in Forward Premiums over Time</a:t>
            </a:r>
          </a:p>
          <a:p>
            <a:pPr marL="400050" lvl="1" indent="0">
              <a:spcBef>
                <a:spcPct val="0"/>
              </a:spcBef>
              <a:buFont typeface="Wingdings" pitchFamily="2" charset="2"/>
              <a:buNone/>
            </a:pPr>
            <a:r>
              <a:rPr lang="en-US" sz="2200" smtClean="0"/>
              <a:t>Exhibit 7.12 illustrates the relationship between interest rate differentials and the forward premium over time, when interest rate parity holds. The forward premium must adjust to existing interest rate conditions if interest rate parity holds.</a:t>
            </a:r>
          </a:p>
          <a:p>
            <a:pPr marL="395288" indent="-395288">
              <a:buFont typeface="Wingdings" pitchFamily="2" charset="2"/>
              <a:buAutoNum type="arabicPeriod"/>
            </a:pPr>
            <a:r>
              <a:rPr lang="en-US" sz="2400" smtClean="0"/>
              <a:t>Explaining Changes in the Forward Rate</a:t>
            </a:r>
          </a:p>
          <a:p>
            <a:pPr marL="400050" lvl="1" indent="0">
              <a:spcBef>
                <a:spcPct val="0"/>
              </a:spcBef>
              <a:buFont typeface="Wingdings" pitchFamily="2" charset="2"/>
              <a:buNone/>
            </a:pPr>
            <a:r>
              <a:rPr lang="en-US" sz="2200" smtClean="0"/>
              <a:t>The forward rate is indirectly affected by all the factors that can affect the spot rate (S) over time, including inflation differentials, interest rate differentials, etc. The change in the forward rate can also be due to a change in the premium.</a:t>
            </a:r>
            <a:endParaRPr lang="en-US" sz="24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853EA766-ADC8-4A51-912B-A83329EBDABA}" type="slidenum">
              <a:rPr lang="en-US" smtClean="0"/>
              <a:pPr>
                <a:defRPr/>
              </a:pPr>
              <a:t>25</a:t>
            </a:fld>
            <a:endParaRPr lang="en-US" smtClean="0"/>
          </a:p>
        </p:txBody>
      </p:sp>
      <p:sp>
        <p:nvSpPr>
          <p:cNvPr id="28675" name="Title 1"/>
          <p:cNvSpPr>
            <a:spLocks noGrp="1"/>
          </p:cNvSpPr>
          <p:nvPr>
            <p:ph type="title"/>
          </p:nvPr>
        </p:nvSpPr>
        <p:spPr bwMode="auto">
          <a:xfrm>
            <a:off x="682625" y="12700"/>
            <a:ext cx="8461375" cy="8255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800" dirty="0" smtClean="0">
                <a:solidFill>
                  <a:schemeClr val="bg1"/>
                </a:solidFill>
                <a:latin typeface="+mj-lt"/>
              </a:rPr>
              <a:t>Exhibit 7.11 </a:t>
            </a:r>
            <a:r>
              <a:rPr lang="en-US" sz="2800" b="0" dirty="0" smtClean="0">
                <a:solidFill>
                  <a:schemeClr val="bg1"/>
                </a:solidFill>
                <a:latin typeface="+mj-lt"/>
              </a:rPr>
              <a:t>Quoted Interest Rates for Various Times to Maturity</a:t>
            </a:r>
            <a:endParaRPr lang="en-US" sz="2600" b="0" dirty="0" smtClean="0">
              <a:solidFill>
                <a:schemeClr val="bg1"/>
              </a:solidFill>
              <a:latin typeface="+mj-lt"/>
            </a:endParaRPr>
          </a:p>
        </p:txBody>
      </p:sp>
      <p:sp>
        <p:nvSpPr>
          <p:cNvPr id="28676"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43B0BA74-817A-4914-AEA7-98565A196B0A}" type="slidenum">
              <a:rPr lang="en-US"/>
              <a:pPr/>
              <a:t>25</a:t>
            </a:fld>
            <a:endParaRPr lang="en-US"/>
          </a:p>
        </p:txBody>
      </p:sp>
      <p:pic>
        <p:nvPicPr>
          <p:cNvPr id="28677" name="Picture 1"/>
          <p:cNvPicPr>
            <a:picLocks noChangeAspect="1"/>
          </p:cNvPicPr>
          <p:nvPr/>
        </p:nvPicPr>
        <p:blipFill>
          <a:blip r:embed="rId3" cstate="print"/>
          <a:srcRect/>
          <a:stretch>
            <a:fillRect/>
          </a:stretch>
        </p:blipFill>
        <p:spPr bwMode="auto">
          <a:xfrm>
            <a:off x="914400" y="1828800"/>
            <a:ext cx="8156575" cy="22098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C952CAC-983B-4F5D-B814-BD3315974BF4}" type="slidenum">
              <a:rPr lang="en-US" smtClean="0"/>
              <a:pPr>
                <a:defRPr/>
              </a:pPr>
              <a:t>26</a:t>
            </a:fld>
            <a:endParaRPr lang="en-US" smtClean="0"/>
          </a:p>
        </p:txBody>
      </p:sp>
      <p:sp>
        <p:nvSpPr>
          <p:cNvPr id="29699" name="Title 1"/>
          <p:cNvSpPr>
            <a:spLocks noGrp="1"/>
          </p:cNvSpPr>
          <p:nvPr>
            <p:ph type="title"/>
          </p:nvPr>
        </p:nvSpPr>
        <p:spPr bwMode="auto">
          <a:xfrm>
            <a:off x="682625" y="12700"/>
            <a:ext cx="8461375" cy="8255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800" dirty="0" smtClean="0">
                <a:solidFill>
                  <a:schemeClr val="bg1"/>
                </a:solidFill>
                <a:latin typeface="+mj-lt"/>
              </a:rPr>
              <a:t>Exhibit 7.12 </a:t>
            </a:r>
            <a:r>
              <a:rPr lang="en-US" sz="2800" b="0" dirty="0" smtClean="0">
                <a:solidFill>
                  <a:schemeClr val="bg1"/>
                </a:solidFill>
                <a:latin typeface="+mj-lt"/>
              </a:rPr>
              <a:t>Relationship between the Interest Rate Differential and the Forward Premium</a:t>
            </a:r>
            <a:endParaRPr lang="en-US" sz="2600" b="0" dirty="0" smtClean="0">
              <a:solidFill>
                <a:schemeClr val="bg1"/>
              </a:solidFill>
              <a:latin typeface="+mj-lt"/>
            </a:endParaRPr>
          </a:p>
        </p:txBody>
      </p:sp>
      <p:sp>
        <p:nvSpPr>
          <p:cNvPr id="29700"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0CBA13ED-1B64-4B9E-8CC8-2273EF45C6C5}" type="slidenum">
              <a:rPr lang="en-US"/>
              <a:pPr/>
              <a:t>26</a:t>
            </a:fld>
            <a:endParaRPr lang="en-US"/>
          </a:p>
        </p:txBody>
      </p:sp>
      <p:pic>
        <p:nvPicPr>
          <p:cNvPr id="29701" name="Picture 1"/>
          <p:cNvPicPr>
            <a:picLocks noChangeAspect="1"/>
          </p:cNvPicPr>
          <p:nvPr/>
        </p:nvPicPr>
        <p:blipFill>
          <a:blip r:embed="rId3" cstate="print"/>
          <a:srcRect/>
          <a:stretch>
            <a:fillRect/>
          </a:stretch>
        </p:blipFill>
        <p:spPr bwMode="auto">
          <a:xfrm>
            <a:off x="2819400" y="1195388"/>
            <a:ext cx="4233863" cy="520541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D7A5D48-6247-4FF0-9CF0-F10E583C228E}" type="slidenum">
              <a:rPr lang="en-US" smtClean="0"/>
              <a:pPr>
                <a:defRPr/>
              </a:pPr>
              <a:t>27</a:t>
            </a:fld>
            <a:endParaRPr lang="en-US" smtClean="0"/>
          </a:p>
        </p:txBody>
      </p:sp>
      <p:sp>
        <p:nvSpPr>
          <p:cNvPr id="30723"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SUMMARY</a:t>
            </a:r>
          </a:p>
        </p:txBody>
      </p:sp>
      <p:sp>
        <p:nvSpPr>
          <p:cNvPr id="30724" name="Rectangle 3"/>
          <p:cNvSpPr>
            <a:spLocks noGrp="1" noChangeArrowheads="1"/>
          </p:cNvSpPr>
          <p:nvPr>
            <p:ph type="body" idx="4294967295"/>
          </p:nvPr>
        </p:nvSpPr>
        <p:spPr bwMode="auto">
          <a:xfrm>
            <a:off x="914400" y="1295400"/>
            <a:ext cx="7848600" cy="4953000"/>
          </a:xfrm>
          <a:prstGeom prst="rect">
            <a:avLst/>
          </a:prstGeom>
          <a:noFill/>
          <a:ln>
            <a:miter lim="800000"/>
            <a:headEnd/>
            <a:tailEnd/>
          </a:ln>
        </p:spPr>
        <p:txBody>
          <a:bodyPr/>
          <a:lstStyle/>
          <a:p>
            <a:r>
              <a:rPr lang="en-US" sz="2400" smtClean="0"/>
              <a:t>Locational arbitrage may occur if foreign exchange quotations differ among banks. The act of locational arbitrage should force the foreign exchange quotations of banks to become realigned, and locational arbitrage will no longer be possible.</a:t>
            </a:r>
          </a:p>
          <a:p>
            <a:r>
              <a:rPr lang="en-US" sz="2400" smtClean="0"/>
              <a:t>Triangular arbitrage is related to cross exchange rates.  A cross exchange rate between two currencies is determined by the values of these two currencies with respect to a third currency. If the actual cross exchange rate of these two currencies differs from the rate that should exist, triangular arbitrage is possible. The act of triangular arbitrage should force cross exchange rates to become realigned, at which time triangular arbitrage will no longer be possible.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81C0F50A-64E4-4128-9096-D9089224944C}" type="slidenum">
              <a:rPr lang="en-US" smtClean="0"/>
              <a:pPr>
                <a:defRPr/>
              </a:pPr>
              <a:t>28</a:t>
            </a:fld>
            <a:endParaRPr lang="en-US" smtClean="0"/>
          </a:p>
        </p:txBody>
      </p:sp>
      <p:sp>
        <p:nvSpPr>
          <p:cNvPr id="31747"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SUMMARY (Cont.)</a:t>
            </a:r>
          </a:p>
        </p:txBody>
      </p:sp>
      <p:sp>
        <p:nvSpPr>
          <p:cNvPr id="31748" name="Rectangle 3"/>
          <p:cNvSpPr>
            <a:spLocks noGrp="1" noChangeArrowheads="1"/>
          </p:cNvSpPr>
          <p:nvPr>
            <p:ph type="body" idx="4294967295"/>
          </p:nvPr>
        </p:nvSpPr>
        <p:spPr bwMode="auto">
          <a:xfrm>
            <a:off x="762000" y="1219200"/>
            <a:ext cx="8229600" cy="5257800"/>
          </a:xfrm>
          <a:prstGeom prst="rect">
            <a:avLst/>
          </a:prstGeom>
          <a:noFill/>
          <a:ln>
            <a:miter lim="800000"/>
            <a:headEnd/>
            <a:tailEnd/>
          </a:ln>
        </p:spPr>
        <p:txBody>
          <a:bodyPr/>
          <a:lstStyle/>
          <a:p>
            <a:r>
              <a:rPr lang="en-US" sz="2400" smtClean="0"/>
              <a:t>Covered interest arbitrage is based on the relationship between the forward rate premium and the interest rate differential. The size of the premium or discount exhibited by the forward rate of a currency should be about the same as the differential between the interest rates of the two countries of concern. In general terms, the forward rate of the foreign currency will contain a discount (premium) if its interest rate is higher (lower) than the U.S. interest rate.</a:t>
            </a:r>
          </a:p>
          <a:p>
            <a:r>
              <a:rPr lang="en-US" sz="2400" smtClean="0"/>
              <a:t>If the forward premium deviates substantially from the interest rate differential, covered interest arbitrage is possible. In this type of arbitrage, a foreign short term investment in a foreign currency is covered by a forward sale of that foreign currency in the future. In this manner, the investor is not exposed to fluctuation in the foreign currency’s value.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C4167B2-4A97-4D59-953B-A008657491E9}" type="slidenum">
              <a:rPr lang="en-US" smtClean="0"/>
              <a:pPr>
                <a:defRPr/>
              </a:pPr>
              <a:t>29</a:t>
            </a:fld>
            <a:endParaRPr lang="en-US" smtClean="0"/>
          </a:p>
        </p:txBody>
      </p:sp>
      <p:sp>
        <p:nvSpPr>
          <p:cNvPr id="32771"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SUMMARY (Cont.)</a:t>
            </a:r>
          </a:p>
        </p:txBody>
      </p:sp>
      <p:sp>
        <p:nvSpPr>
          <p:cNvPr id="32772" name="Rectangle 3"/>
          <p:cNvSpPr>
            <a:spLocks noGrp="1" noChangeArrowheads="1"/>
          </p:cNvSpPr>
          <p:nvPr>
            <p:ph type="body" idx="4294967295"/>
          </p:nvPr>
        </p:nvSpPr>
        <p:spPr bwMode="auto">
          <a:xfrm>
            <a:off x="762000" y="1219200"/>
            <a:ext cx="8229600" cy="5257800"/>
          </a:xfrm>
          <a:prstGeom prst="rect">
            <a:avLst/>
          </a:prstGeom>
          <a:noFill/>
          <a:ln>
            <a:miter lim="800000"/>
            <a:headEnd/>
            <a:tailEnd/>
          </a:ln>
        </p:spPr>
        <p:txBody>
          <a:bodyPr/>
          <a:lstStyle/>
          <a:p>
            <a:r>
              <a:rPr lang="en-US" sz="2400" smtClean="0"/>
              <a:t>Interest rate parity (IRP) is a theory that states that the size of the forward premium (or discount) should be equal to the interest rate differential between the two countries of concern. When IRP exists, covered interest arbitrage is not feasible because any interest rate advantage in the foreign country will be offset by the discount on the forward rate. Thus, the act of covered interest arbitrage would generate a return that is no higher than what would be generated by a domestic investment.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6FCC12DA-6338-436B-A790-70C2275C0307}" type="slidenum">
              <a:rPr lang="en-US" smtClean="0"/>
              <a:pPr>
                <a:defRPr/>
              </a:pPr>
              <a:t>3</a:t>
            </a:fld>
            <a:endParaRPr lang="en-US" smtClean="0"/>
          </a:p>
        </p:txBody>
      </p:sp>
      <p:sp>
        <p:nvSpPr>
          <p:cNvPr id="8195" name="Rectangle 2"/>
          <p:cNvSpPr>
            <a:spLocks noGrp="1" noChangeArrowheads="1"/>
          </p:cNvSpPr>
          <p:nvPr>
            <p:ph type="title" idx="4294967295"/>
          </p:nvPr>
        </p:nvSpPr>
        <p:spPr bwMode="auto">
          <a:xfrm>
            <a:off x="685800" y="-1588"/>
            <a:ext cx="7315200" cy="839788"/>
          </a:xfrm>
          <a:prstGeom prst="rect">
            <a:avLst/>
          </a:prstGeom>
          <a:noFill/>
          <a:ln>
            <a:miter lim="800000"/>
            <a:headEnd/>
            <a:tailEnd/>
          </a:ln>
        </p:spPr>
        <p:txBody>
          <a:bodyPr anchor="ctr"/>
          <a:lstStyle/>
          <a:p>
            <a:r>
              <a:rPr lang="en-US" sz="2600" smtClean="0">
                <a:solidFill>
                  <a:schemeClr val="bg1"/>
                </a:solidFill>
              </a:rPr>
              <a:t>International Arbitrage</a:t>
            </a:r>
          </a:p>
        </p:txBody>
      </p:sp>
      <p:sp>
        <p:nvSpPr>
          <p:cNvPr id="8196" name="Rectangle 3"/>
          <p:cNvSpPr>
            <a:spLocks noGrp="1" noChangeArrowheads="1"/>
          </p:cNvSpPr>
          <p:nvPr>
            <p:ph type="body" idx="4294967295"/>
          </p:nvPr>
        </p:nvSpPr>
        <p:spPr bwMode="auto">
          <a:xfrm>
            <a:off x="990600" y="1447800"/>
            <a:ext cx="7315200" cy="4495800"/>
          </a:xfrm>
          <a:prstGeom prst="rect">
            <a:avLst/>
          </a:prstGeom>
          <a:noFill/>
          <a:ln>
            <a:miter lim="800000"/>
            <a:headEnd/>
            <a:tailEnd/>
          </a:ln>
        </p:spPr>
        <p:txBody>
          <a:bodyPr/>
          <a:lstStyle/>
          <a:p>
            <a:pPr marL="495300" indent="-495300"/>
            <a:r>
              <a:rPr lang="en-US" sz="2800" smtClean="0"/>
              <a:t>Defined as capitalizing on a discrepancy in quoted prices by making a riskless profit.</a:t>
            </a:r>
          </a:p>
          <a:p>
            <a:pPr marL="495300" indent="-495300"/>
            <a:r>
              <a:rPr lang="en-US" sz="2800" smtClean="0"/>
              <a:t>Arbitrage will cause prices to realign.</a:t>
            </a:r>
          </a:p>
          <a:p>
            <a:pPr marL="495300" indent="-495300"/>
            <a:r>
              <a:rPr lang="en-US" sz="2800" smtClean="0"/>
              <a:t>Three forms of arbitrage:</a:t>
            </a:r>
          </a:p>
          <a:p>
            <a:pPr marL="869950" lvl="1" indent="-412750">
              <a:buFont typeface="Wingdings" pitchFamily="2" charset="2"/>
              <a:buChar char="§"/>
            </a:pPr>
            <a:r>
              <a:rPr lang="en-US" sz="2400" smtClean="0"/>
              <a:t>Locational arbitrage</a:t>
            </a:r>
          </a:p>
          <a:p>
            <a:pPr marL="869950" lvl="1" indent="-412750">
              <a:buFont typeface="Wingdings" pitchFamily="2" charset="2"/>
              <a:buChar char="§"/>
            </a:pPr>
            <a:r>
              <a:rPr lang="en-US" sz="2400" smtClean="0"/>
              <a:t>Triangular arbitrage</a:t>
            </a:r>
          </a:p>
          <a:p>
            <a:pPr marL="869950" lvl="1" indent="-412750">
              <a:buFont typeface="Wingdings" pitchFamily="2" charset="2"/>
              <a:buChar char="§"/>
            </a:pPr>
            <a:r>
              <a:rPr lang="en-US" sz="2400" smtClean="0"/>
              <a:t>Covered interest arbitrage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17A3FD78-28DA-4E7D-8CF0-04FAD2E62E51}" type="slidenum">
              <a:rPr lang="en-US" smtClean="0"/>
              <a:pPr>
                <a:defRPr/>
              </a:pPr>
              <a:t>30</a:t>
            </a:fld>
            <a:endParaRPr lang="en-US" smtClean="0"/>
          </a:p>
        </p:txBody>
      </p:sp>
      <p:sp>
        <p:nvSpPr>
          <p:cNvPr id="33795"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SUMMARY (Cont.)</a:t>
            </a:r>
          </a:p>
        </p:txBody>
      </p:sp>
      <p:sp>
        <p:nvSpPr>
          <p:cNvPr id="33796" name="Rectangle 3"/>
          <p:cNvSpPr>
            <a:spLocks noGrp="1" noChangeArrowheads="1"/>
          </p:cNvSpPr>
          <p:nvPr>
            <p:ph type="body" idx="4294967295"/>
          </p:nvPr>
        </p:nvSpPr>
        <p:spPr bwMode="auto">
          <a:xfrm>
            <a:off x="762000" y="1219200"/>
            <a:ext cx="8229600" cy="5257800"/>
          </a:xfrm>
          <a:prstGeom prst="rect">
            <a:avLst/>
          </a:prstGeom>
          <a:noFill/>
          <a:ln>
            <a:miter lim="800000"/>
            <a:headEnd/>
            <a:tailEnd/>
          </a:ln>
        </p:spPr>
        <p:txBody>
          <a:bodyPr/>
          <a:lstStyle/>
          <a:p>
            <a:r>
              <a:rPr lang="en-US" sz="2400" smtClean="0"/>
              <a:t>Because the forward premium of a currency from a U.S. perspective is influenced by the interest rate of that currency and the U.S. interest rate and because those interest rates change over time, the forward premium changes over time. Thus the forward premium may be large and positive in one period when the interest rate of that currency is relatively low, but it could become negative (reflecting a discount) if that interest rate rises above the U.S. interest rate.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D2A342CA-2CDA-40EA-9B24-16254833C32D}" type="slidenum">
              <a:rPr lang="en-US" smtClean="0"/>
              <a:pPr>
                <a:defRPr/>
              </a:pPr>
              <a:t>4</a:t>
            </a:fld>
            <a:endParaRPr lang="en-US" smtClean="0"/>
          </a:p>
        </p:txBody>
      </p:sp>
      <p:sp>
        <p:nvSpPr>
          <p:cNvPr id="9219"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Locational Arbitrage</a:t>
            </a:r>
          </a:p>
        </p:txBody>
      </p:sp>
      <p:sp>
        <p:nvSpPr>
          <p:cNvPr id="9220" name="Rectangle 3"/>
          <p:cNvSpPr>
            <a:spLocks noGrp="1" noChangeArrowheads="1"/>
          </p:cNvSpPr>
          <p:nvPr>
            <p:ph type="body" idx="4294967295"/>
          </p:nvPr>
        </p:nvSpPr>
        <p:spPr bwMode="auto">
          <a:xfrm>
            <a:off x="762000" y="1524000"/>
            <a:ext cx="7848600" cy="4038600"/>
          </a:xfrm>
          <a:prstGeom prst="rect">
            <a:avLst/>
          </a:prstGeom>
          <a:noFill/>
          <a:ln>
            <a:miter lim="800000"/>
            <a:headEnd/>
            <a:tailEnd/>
          </a:ln>
        </p:spPr>
        <p:txBody>
          <a:bodyPr/>
          <a:lstStyle/>
          <a:p>
            <a:pPr marL="495300" indent="-495300">
              <a:buFont typeface="Wingdings" pitchFamily="2" charset="2"/>
              <a:buAutoNum type="arabicPeriod"/>
            </a:pPr>
            <a:r>
              <a:rPr lang="en-US" sz="2800" u="sng" smtClean="0"/>
              <a:t>Defined</a:t>
            </a:r>
            <a:r>
              <a:rPr lang="en-US" sz="2800" smtClean="0"/>
              <a:t> as the process of buying a currency at the location where it is priced cheap and immediately selling it at another location where it is priced higher. (See Exhibit 7.1)</a:t>
            </a:r>
          </a:p>
          <a:p>
            <a:pPr marL="495300" indent="-495300">
              <a:buFont typeface="Wingdings" pitchFamily="2" charset="2"/>
              <a:buAutoNum type="arabicPeriod"/>
            </a:pPr>
            <a:r>
              <a:rPr lang="en-US" sz="2800" u="sng" smtClean="0"/>
              <a:t>Gains from locational arbitrage</a:t>
            </a:r>
            <a:r>
              <a:rPr lang="en-US" sz="2800" smtClean="0"/>
              <a:t> are based on the amount of money used and the size of the discrepancy. (See Exhibit 7.2)</a:t>
            </a:r>
          </a:p>
          <a:p>
            <a:pPr marL="495300" indent="-495300">
              <a:buFont typeface="Wingdings" pitchFamily="2" charset="2"/>
              <a:buAutoNum type="arabicPeriod"/>
            </a:pPr>
            <a:r>
              <a:rPr lang="en-US" sz="2800" u="sng" smtClean="0"/>
              <a:t>Realignment due to locational arbitrage</a:t>
            </a:r>
            <a:r>
              <a:rPr lang="en-US" sz="2800" smtClean="0"/>
              <a:t> drives prices to adjust in different locations so as to eliminate discrepancies.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3EAE64AF-33B0-4C3B-BE6E-F98735023539}" type="slidenum">
              <a:rPr lang="en-US" smtClean="0"/>
              <a:pPr>
                <a:defRPr/>
              </a:pPr>
              <a:t>5</a:t>
            </a:fld>
            <a:endParaRPr lang="en-US" smtClean="0"/>
          </a:p>
        </p:txBody>
      </p:sp>
      <p:sp>
        <p:nvSpPr>
          <p:cNvPr id="8195" name="Title 1"/>
          <p:cNvSpPr>
            <a:spLocks noGrp="1"/>
          </p:cNvSpPr>
          <p:nvPr>
            <p:ph type="title"/>
          </p:nvPr>
        </p:nvSpPr>
        <p:spPr bwMode="auto">
          <a:xfrm>
            <a:off x="682625" y="12700"/>
            <a:ext cx="8385175" cy="8255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800" dirty="0" smtClean="0">
                <a:solidFill>
                  <a:schemeClr val="bg1"/>
                </a:solidFill>
                <a:latin typeface="+mj-lt"/>
              </a:rPr>
              <a:t>Exhibit 7.1 </a:t>
            </a:r>
            <a:r>
              <a:rPr lang="en-US" sz="2800" b="0" dirty="0" smtClean="0">
                <a:solidFill>
                  <a:schemeClr val="bg1"/>
                </a:solidFill>
                <a:latin typeface="+mj-lt"/>
              </a:rPr>
              <a:t>Currency Quotes for </a:t>
            </a:r>
            <a:r>
              <a:rPr lang="en-US" sz="2800" b="0" dirty="0" err="1" smtClean="0">
                <a:solidFill>
                  <a:schemeClr val="bg1"/>
                </a:solidFill>
                <a:latin typeface="+mj-lt"/>
              </a:rPr>
              <a:t>Locational</a:t>
            </a:r>
            <a:r>
              <a:rPr lang="en-US" sz="2800" b="0" dirty="0" smtClean="0">
                <a:solidFill>
                  <a:schemeClr val="bg1"/>
                </a:solidFill>
                <a:latin typeface="+mj-lt"/>
              </a:rPr>
              <a:t> Arbitrage Example</a:t>
            </a:r>
            <a:endParaRPr lang="en-US" sz="2600" b="0" dirty="0" smtClean="0">
              <a:solidFill>
                <a:schemeClr val="bg1"/>
              </a:solidFill>
              <a:latin typeface="+mj-lt"/>
            </a:endParaRPr>
          </a:p>
        </p:txBody>
      </p:sp>
      <p:sp>
        <p:nvSpPr>
          <p:cNvPr id="10244"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5C7327EB-3DF4-4D29-8403-12B393813072}" type="slidenum">
              <a:rPr lang="en-US"/>
              <a:pPr/>
              <a:t>5</a:t>
            </a:fld>
            <a:endParaRPr lang="en-US"/>
          </a:p>
        </p:txBody>
      </p:sp>
      <p:pic>
        <p:nvPicPr>
          <p:cNvPr id="10245" name="Picture 1"/>
          <p:cNvPicPr>
            <a:picLocks noChangeAspect="1"/>
          </p:cNvPicPr>
          <p:nvPr/>
        </p:nvPicPr>
        <p:blipFill>
          <a:blip r:embed="rId3" cstate="print"/>
          <a:srcRect/>
          <a:stretch>
            <a:fillRect/>
          </a:stretch>
        </p:blipFill>
        <p:spPr bwMode="auto">
          <a:xfrm>
            <a:off x="838200" y="1981200"/>
            <a:ext cx="8153400" cy="1143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D4268416-57D3-4D75-AF6D-1F94F7C54997}" type="slidenum">
              <a:rPr lang="en-US" smtClean="0"/>
              <a:pPr>
                <a:defRPr/>
              </a:pPr>
              <a:t>6</a:t>
            </a:fld>
            <a:endParaRPr lang="en-US" smtClean="0"/>
          </a:p>
        </p:txBody>
      </p:sp>
      <p:sp>
        <p:nvSpPr>
          <p:cNvPr id="9219" name="Title 1"/>
          <p:cNvSpPr>
            <a:spLocks noGrp="1"/>
          </p:cNvSpPr>
          <p:nvPr>
            <p:ph type="title"/>
          </p:nvPr>
        </p:nvSpPr>
        <p:spPr bwMode="auto">
          <a:xfrm>
            <a:off x="682625" y="12700"/>
            <a:ext cx="7315200" cy="8255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800" dirty="0" smtClean="0">
                <a:solidFill>
                  <a:schemeClr val="bg1"/>
                </a:solidFill>
                <a:latin typeface="+mj-lt"/>
              </a:rPr>
              <a:t>Exhibit 7.2 </a:t>
            </a:r>
            <a:r>
              <a:rPr lang="en-US" sz="2800" b="0" dirty="0" err="1" smtClean="0">
                <a:solidFill>
                  <a:schemeClr val="bg1"/>
                </a:solidFill>
                <a:latin typeface="+mj-lt"/>
              </a:rPr>
              <a:t>Locational</a:t>
            </a:r>
            <a:r>
              <a:rPr lang="en-US" sz="2800" b="0" dirty="0" smtClean="0">
                <a:solidFill>
                  <a:schemeClr val="bg1"/>
                </a:solidFill>
                <a:latin typeface="+mj-lt"/>
              </a:rPr>
              <a:t> Arbitrage</a:t>
            </a:r>
            <a:endParaRPr lang="en-US" sz="2600" b="0" dirty="0" smtClean="0">
              <a:solidFill>
                <a:schemeClr val="bg1"/>
              </a:solidFill>
              <a:latin typeface="+mj-lt"/>
            </a:endParaRPr>
          </a:p>
        </p:txBody>
      </p:sp>
      <p:sp>
        <p:nvSpPr>
          <p:cNvPr id="11268"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3D88C6C3-B9C2-4D34-8B5D-094DE19059F1}" type="slidenum">
              <a:rPr lang="en-US"/>
              <a:pPr/>
              <a:t>6</a:t>
            </a:fld>
            <a:endParaRPr lang="en-US"/>
          </a:p>
        </p:txBody>
      </p:sp>
      <p:pic>
        <p:nvPicPr>
          <p:cNvPr id="11269" name="Picture 1"/>
          <p:cNvPicPr>
            <a:picLocks noChangeAspect="1"/>
          </p:cNvPicPr>
          <p:nvPr/>
        </p:nvPicPr>
        <p:blipFill>
          <a:blip r:embed="rId3" cstate="print"/>
          <a:srcRect/>
          <a:stretch>
            <a:fillRect/>
          </a:stretch>
        </p:blipFill>
        <p:spPr bwMode="auto">
          <a:xfrm>
            <a:off x="1143000" y="1357313"/>
            <a:ext cx="7696200" cy="504348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5D9C69B-8D3D-4714-B58D-673F8DD6C00D}" type="slidenum">
              <a:rPr lang="en-US" smtClean="0"/>
              <a:pPr>
                <a:defRPr/>
              </a:pPr>
              <a:t>7</a:t>
            </a:fld>
            <a:endParaRPr lang="en-US" smtClean="0"/>
          </a:p>
        </p:txBody>
      </p:sp>
      <p:sp>
        <p:nvSpPr>
          <p:cNvPr id="12291" name="Rectangle 2"/>
          <p:cNvSpPr>
            <a:spLocks noGrp="1" noChangeArrowheads="1"/>
          </p:cNvSpPr>
          <p:nvPr>
            <p:ph type="title" idx="4294967295"/>
          </p:nvPr>
        </p:nvSpPr>
        <p:spPr bwMode="auto">
          <a:xfrm>
            <a:off x="685800" y="0"/>
            <a:ext cx="7315200" cy="762000"/>
          </a:xfrm>
          <a:prstGeom prst="rect">
            <a:avLst/>
          </a:prstGeom>
          <a:noFill/>
          <a:ln>
            <a:miter lim="800000"/>
            <a:headEnd/>
            <a:tailEnd/>
          </a:ln>
        </p:spPr>
        <p:txBody>
          <a:bodyPr anchor="ctr"/>
          <a:lstStyle/>
          <a:p>
            <a:r>
              <a:rPr lang="en-US" sz="2600" smtClean="0">
                <a:solidFill>
                  <a:schemeClr val="bg1"/>
                </a:solidFill>
              </a:rPr>
              <a:t>Triangular Arbitrage</a:t>
            </a:r>
          </a:p>
        </p:txBody>
      </p:sp>
      <p:sp>
        <p:nvSpPr>
          <p:cNvPr id="12292" name="Rectangle 3"/>
          <p:cNvSpPr>
            <a:spLocks noGrp="1" noChangeArrowheads="1"/>
          </p:cNvSpPr>
          <p:nvPr>
            <p:ph type="body" idx="4294967295"/>
          </p:nvPr>
        </p:nvSpPr>
        <p:spPr bwMode="auto">
          <a:xfrm>
            <a:off x="838200" y="1524000"/>
            <a:ext cx="8001000" cy="4038600"/>
          </a:xfrm>
          <a:prstGeom prst="rect">
            <a:avLst/>
          </a:prstGeom>
          <a:noFill/>
          <a:ln>
            <a:miter lim="800000"/>
            <a:headEnd/>
            <a:tailEnd/>
          </a:ln>
        </p:spPr>
        <p:txBody>
          <a:bodyPr/>
          <a:lstStyle/>
          <a:p>
            <a:pPr marL="495300" indent="-495300">
              <a:buFont typeface="Wingdings" pitchFamily="2" charset="2"/>
              <a:buAutoNum type="arabicPeriod"/>
            </a:pPr>
            <a:r>
              <a:rPr lang="en-US" sz="2800" u="sng" smtClean="0"/>
              <a:t>Defined</a:t>
            </a:r>
            <a:r>
              <a:rPr lang="en-US" sz="2800" smtClean="0"/>
              <a:t> as currency transactions in the spot market to capitalize on discrepancies in the cross exchange rates between two currencies. (See Exhibits 7.3, 7.4, &amp; 7.5)</a:t>
            </a:r>
          </a:p>
          <a:p>
            <a:pPr marL="495300" indent="-495300">
              <a:buFont typeface="Wingdings" pitchFamily="2" charset="2"/>
              <a:buAutoNum type="arabicPeriod"/>
            </a:pPr>
            <a:r>
              <a:rPr lang="en-US" sz="2800" u="sng" smtClean="0"/>
              <a:t>Accounting for the Bid/Ask Spread</a:t>
            </a:r>
            <a:r>
              <a:rPr lang="en-US" sz="2800" smtClean="0"/>
              <a:t>: Transaction costs (bid/ask spread) can reduce or even eliminate the gains from triangular arbitrage.</a:t>
            </a:r>
          </a:p>
          <a:p>
            <a:pPr marL="495300" indent="-495300">
              <a:buFont typeface="Wingdings" pitchFamily="2" charset="2"/>
              <a:buAutoNum type="arabicPeriod"/>
            </a:pPr>
            <a:r>
              <a:rPr lang="en-US" sz="2800" u="sng" smtClean="0"/>
              <a:t>Realignment due to triangular arbitrage</a:t>
            </a:r>
            <a:r>
              <a:rPr lang="en-US" sz="2800" smtClean="0"/>
              <a:t> forces exchange rates back into equilibrium. (See Exhibit 7.6)</a:t>
            </a:r>
          </a:p>
          <a:p>
            <a:pPr marL="495300" indent="-495300">
              <a:buFont typeface="Wingdings" pitchFamily="2" charset="2"/>
              <a:buAutoNum type="arabicPeriod"/>
            </a:pPr>
            <a:endParaRPr lang="en-US" sz="28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8B77D785-C10A-462C-A763-12A042EAC501}" type="slidenum">
              <a:rPr lang="en-US" smtClean="0"/>
              <a:pPr>
                <a:defRPr/>
              </a:pPr>
              <a:t>8</a:t>
            </a:fld>
            <a:endParaRPr lang="en-US" smtClean="0"/>
          </a:p>
        </p:txBody>
      </p:sp>
      <p:sp>
        <p:nvSpPr>
          <p:cNvPr id="11267" name="Title 1"/>
          <p:cNvSpPr>
            <a:spLocks noGrp="1"/>
          </p:cNvSpPr>
          <p:nvPr>
            <p:ph type="title"/>
          </p:nvPr>
        </p:nvSpPr>
        <p:spPr bwMode="auto">
          <a:xfrm>
            <a:off x="682625" y="12700"/>
            <a:ext cx="7315200" cy="8255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800" dirty="0" smtClean="0">
                <a:solidFill>
                  <a:schemeClr val="bg1"/>
                </a:solidFill>
                <a:latin typeface="+mj-lt"/>
              </a:rPr>
              <a:t>Exhibit 7.3 </a:t>
            </a:r>
            <a:r>
              <a:rPr lang="en-US" sz="2800" b="0" dirty="0" smtClean="0">
                <a:solidFill>
                  <a:schemeClr val="bg1"/>
                </a:solidFill>
                <a:latin typeface="+mj-lt"/>
              </a:rPr>
              <a:t>Example of Triangular Arbitrage</a:t>
            </a:r>
            <a:endParaRPr lang="en-US" sz="2600" b="0" dirty="0" smtClean="0">
              <a:solidFill>
                <a:schemeClr val="bg1"/>
              </a:solidFill>
              <a:latin typeface="+mj-lt"/>
            </a:endParaRPr>
          </a:p>
        </p:txBody>
      </p:sp>
      <p:sp>
        <p:nvSpPr>
          <p:cNvPr id="13316"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19D5E6CA-851A-4FDC-9FBD-A94EB39882F9}" type="slidenum">
              <a:rPr lang="en-US"/>
              <a:pPr/>
              <a:t>8</a:t>
            </a:fld>
            <a:endParaRPr lang="en-US"/>
          </a:p>
        </p:txBody>
      </p:sp>
      <p:pic>
        <p:nvPicPr>
          <p:cNvPr id="13317" name="Picture 1"/>
          <p:cNvPicPr>
            <a:picLocks noChangeAspect="1"/>
          </p:cNvPicPr>
          <p:nvPr/>
        </p:nvPicPr>
        <p:blipFill>
          <a:blip r:embed="rId3" cstate="print"/>
          <a:srcRect/>
          <a:stretch>
            <a:fillRect/>
          </a:stretch>
        </p:blipFill>
        <p:spPr bwMode="auto">
          <a:xfrm>
            <a:off x="990600" y="1371600"/>
            <a:ext cx="7962900" cy="4648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9D87F92-8CDE-4AE5-B12C-E4889A00E017}" type="slidenum">
              <a:rPr lang="en-US" smtClean="0"/>
              <a:pPr>
                <a:defRPr/>
              </a:pPr>
              <a:t>9</a:t>
            </a:fld>
            <a:endParaRPr lang="en-US" smtClean="0"/>
          </a:p>
        </p:txBody>
      </p:sp>
      <p:sp>
        <p:nvSpPr>
          <p:cNvPr id="12291" name="Title 1"/>
          <p:cNvSpPr>
            <a:spLocks noGrp="1"/>
          </p:cNvSpPr>
          <p:nvPr>
            <p:ph type="title"/>
          </p:nvPr>
        </p:nvSpPr>
        <p:spPr bwMode="auto">
          <a:xfrm>
            <a:off x="682625" y="12700"/>
            <a:ext cx="8461375" cy="8255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800" dirty="0" smtClean="0">
                <a:solidFill>
                  <a:schemeClr val="bg1"/>
                </a:solidFill>
                <a:latin typeface="+mj-lt"/>
              </a:rPr>
              <a:t>Exhibit 7.4 </a:t>
            </a:r>
            <a:r>
              <a:rPr lang="en-US" sz="2800" b="0" dirty="0" smtClean="0">
                <a:solidFill>
                  <a:schemeClr val="bg1"/>
                </a:solidFill>
                <a:latin typeface="+mj-lt"/>
              </a:rPr>
              <a:t>Currency Quotes for a Triangular Arbitrage Example</a:t>
            </a:r>
            <a:endParaRPr lang="en-US" sz="2600" b="0" dirty="0" smtClean="0">
              <a:solidFill>
                <a:schemeClr val="bg1"/>
              </a:solidFill>
              <a:latin typeface="+mj-lt"/>
            </a:endParaRPr>
          </a:p>
        </p:txBody>
      </p:sp>
      <p:sp>
        <p:nvSpPr>
          <p:cNvPr id="14340"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8F8DE51F-6DDC-424F-9567-A749CF925302}" type="slidenum">
              <a:rPr lang="en-US"/>
              <a:pPr/>
              <a:t>9</a:t>
            </a:fld>
            <a:endParaRPr lang="en-US"/>
          </a:p>
        </p:txBody>
      </p:sp>
      <p:pic>
        <p:nvPicPr>
          <p:cNvPr id="5" name="Picture 4" descr="ch07-ef-004.jpg"/>
          <p:cNvPicPr>
            <a:picLocks noChangeAspect="1"/>
          </p:cNvPicPr>
          <p:nvPr/>
        </p:nvPicPr>
        <p:blipFill>
          <a:blip r:embed="rId3" cstate="print"/>
          <a:stretch>
            <a:fillRect/>
          </a:stretch>
        </p:blipFill>
        <p:spPr>
          <a:xfrm>
            <a:off x="1370223" y="2590800"/>
            <a:ext cx="7115060" cy="152400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0_FMI 9th">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10_FMI 9th">
      <a:majorFont>
        <a:latin typeface=""/>
        <a:ea typeface=""/>
        <a:cs typeface=""/>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000 - Template - IFM 10th</Template>
  <TotalTime>292</TotalTime>
  <Words>1513</Words>
  <Application>Microsoft Office PowerPoint</Application>
  <PresentationFormat>On-screen Show (4:3)</PresentationFormat>
  <Paragraphs>155</Paragraphs>
  <Slides>30</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10_FMI 9th</vt:lpstr>
      <vt:lpstr>Equation</vt:lpstr>
      <vt:lpstr>Slide 1</vt:lpstr>
      <vt:lpstr>7</vt:lpstr>
      <vt:lpstr>International Arbitrage</vt:lpstr>
      <vt:lpstr>Locational Arbitrage</vt:lpstr>
      <vt:lpstr>Exhibit 7.1 Currency Quotes for Locational Arbitrage Example</vt:lpstr>
      <vt:lpstr>Exhibit 7.2 Locational Arbitrage</vt:lpstr>
      <vt:lpstr>Triangular Arbitrage</vt:lpstr>
      <vt:lpstr>Exhibit 7.3 Example of Triangular Arbitrage</vt:lpstr>
      <vt:lpstr>Exhibit 7.4 Currency Quotes for a Triangular Arbitrage Example</vt:lpstr>
      <vt:lpstr>Exhibit 7.5 Example of Triangular Arbitrage Accounting for Bid/Ask Spreads</vt:lpstr>
      <vt:lpstr>Exhibit 7.6 Impact of Triangular Arbitrage</vt:lpstr>
      <vt:lpstr>Covered Interest Arbitrage</vt:lpstr>
      <vt:lpstr>Exhibit 7.7 Example of Covered Interest Arbitrage</vt:lpstr>
      <vt:lpstr>Comparison of Arbitrage Effects</vt:lpstr>
      <vt:lpstr>Exhibit 7.8 Comparing Arbitrage Strategies</vt:lpstr>
      <vt:lpstr>Interest Rate Parity</vt:lpstr>
      <vt:lpstr>Determining the Forward Premium</vt:lpstr>
      <vt:lpstr>Exhibit 7.9 Comparing Arbitrage Strategies</vt:lpstr>
      <vt:lpstr>Interpreting Exhibit 7.9  Illustration of Interest Rate Parity</vt:lpstr>
      <vt:lpstr>Interpreting Exhibit 7.9  Illustration of Interest Rate Parity (Cont.)</vt:lpstr>
      <vt:lpstr>More on Interest Rate Parity</vt:lpstr>
      <vt:lpstr>Considerations When Assessing Interest Rate Parity</vt:lpstr>
      <vt:lpstr>Exhibit 7.10 Potential for Covered Interest Arbitrage When Considering Transaction Costs</vt:lpstr>
      <vt:lpstr>Variation in Forward Premiums</vt:lpstr>
      <vt:lpstr>Exhibit 7.11 Quoted Interest Rates for Various Times to Maturity</vt:lpstr>
      <vt:lpstr>Exhibit 7.12 Relationship between the Interest Rate Differential and the Forward Premium</vt:lpstr>
      <vt:lpstr>SUMMARY</vt:lpstr>
      <vt:lpstr>SUMMARY (Cont.)</vt:lpstr>
      <vt:lpstr>SUMMARY (Cont.)</vt:lpstr>
      <vt:lpstr>SUMMARY (Cont.)</vt:lpstr>
    </vt:vector>
  </TitlesOfParts>
  <Company>California State University, Fullerton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Campus User</dc:creator>
  <cp:lastModifiedBy>Nivine Richie</cp:lastModifiedBy>
  <cp:revision>51</cp:revision>
  <dcterms:created xsi:type="dcterms:W3CDTF">2009-07-28T18:15:01Z</dcterms:created>
  <dcterms:modified xsi:type="dcterms:W3CDTF">2011-08-08T14:08:11Z</dcterms:modified>
</cp:coreProperties>
</file>