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Has Three Stages: </a:t>
            </a:r>
            <a:r>
              <a:rPr lang="en-US" b="1" dirty="0" err="1" smtClean="0"/>
              <a:t>Carboxylation</a:t>
            </a:r>
            <a:r>
              <a:rPr lang="en-US" b="1" dirty="0" smtClean="0"/>
              <a:t>, Reduction, and Regeneration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Calvin Cycle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</a:t>
                      </a: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Ribulose-1,5-bisphosphate </a:t>
                      </a:r>
                      <a:r>
                        <a:rPr lang="en-US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carboxylase</a:t>
                      </a: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en-US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oxygenase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Ribulose-1,5-bisphosphate + 6 CO2 + 6 H2O →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(3-phosphoglycerate) + 12 H+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69185" algn="l"/>
                        </a:tabLs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3-Phosphoglycerate </a:t>
                      </a:r>
                      <a:r>
                        <a:rPr lang="en-US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kinase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(3-Phosphoglycerate) + 12 ATP →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(1,3-bisphosphoglycerate) + 12 ADP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25065" algn="l"/>
                        </a:tabLs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NADP:glyceraldehyde-3-phosphate dehydrogenase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(1,3-Bisphosphoglycerate) + 12 NADPH + 12 H+ → 12 glyceraldehye-3-phosphate + 12 NADP+ + 12 Pi</a:t>
                      </a:r>
                    </a:p>
                  </a:txBody>
                  <a:tcPr marL="68580" marR="68580" marT="0" marB="0"/>
                </a:tc>
              </a:tr>
              <a:tr h="511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Triose phosphate isomerase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Glyceraldehyde-3-phosphate → 5 dihydroxyacetone-3-phosphate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Aldolase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Glyceraldehyde-3-phosphate + 3 </a:t>
                      </a:r>
                      <a:r>
                        <a:rPr lang="en-US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dihydroxyacetone</a:t>
                      </a: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- 3-phosphate → 3 fructose-1,6-bisphosphate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Fructose-1,6-bisphosphatase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Fructose-1,6-bisphosphate + 3 H2O → 3 fructose- 6-phosphate + 3 Pi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Transketolase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Fructose-6-phosphate + 2 glyceraldehyde-3-phosphate → 2 erythrose-4-phosphate + 2 xylulose-5-phosphate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Aldolase 2 Erythrose-4-phosphate + 2 dihydroxyacetone-3-phosphate → 2 sedoheptulose-1,7-bisphosphate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 Erythrose-4-phosphate + 2 dihydroxyacetone-3-phosphate → 2 sedoheptulose-1,7-bisphosphate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Sedoheptulose-1,7,bisphosphatase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 Sedoheptulose-1,7-bisphosphate + 2 H2O → 2 sedoheptulose-7-phosphate + 2 Pi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Transketolase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Sedoheptulose-7-phosphate + 2 glyceraldehyde-3-phosphate → 2 ribose-5-phosphate + 2 xylulose-5-phosphate</a:t>
                      </a:r>
                    </a:p>
                  </a:txBody>
                  <a:tcPr marL="68580" marR="68580" marT="0" marB="0"/>
                </a:tc>
              </a:tr>
              <a:tr h="511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11a.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Ribulose-5-phosphate epimerase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Xylulose-5-phosphate → 4 ribulose-5-phosphate</a:t>
                      </a:r>
                    </a:p>
                  </a:txBody>
                  <a:tcPr marL="68580" marR="68580" marT="0" marB="0"/>
                </a:tc>
              </a:tr>
              <a:tr h="511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11b.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Ribose-5-phosphate isomerase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Ribose-5-phosphate → 2 ribulose-5-phosphate</a:t>
                      </a:r>
                    </a:p>
                  </a:txBody>
                  <a:tcPr marL="68580" marR="68580" marT="0" marB="0"/>
                </a:tc>
              </a:tr>
              <a:tr h="532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</a:t>
                      </a:r>
                      <a:r>
                        <a:rPr lang="en-US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Ribulose-5-phosphate kinase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Ribulose-5-phosphate + 6 ATP → 6 ribulose-1,5-bisphosphate +6 ADP + 6 H+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Calvin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Calvin cycle, CO2 and water</a:t>
            </a:r>
            <a:br>
              <a:rPr lang="en-US" dirty="0" smtClean="0"/>
            </a:br>
            <a:r>
              <a:rPr lang="en-US" dirty="0" smtClean="0"/>
              <a:t>from the environment are </a:t>
            </a:r>
            <a:r>
              <a:rPr lang="en-US" dirty="0" err="1" smtClean="0"/>
              <a:t>enzymatically</a:t>
            </a:r>
            <a:r>
              <a:rPr lang="en-US" dirty="0" smtClean="0"/>
              <a:t> combined with a five-carbon acceptor molecule to generate two molecules</a:t>
            </a:r>
            <a:br>
              <a:rPr lang="en-US" dirty="0" smtClean="0"/>
            </a:br>
            <a:r>
              <a:rPr lang="en-US" dirty="0" smtClean="0"/>
              <a:t>of a three-carbon intermediate. This intermediate (3-phosphoglycerate) is reduced to carbohydrate by use of the ATP and NADPH generated </a:t>
            </a:r>
            <a:r>
              <a:rPr lang="en-US" dirty="0" err="1" smtClean="0"/>
              <a:t>photochemically</a:t>
            </a:r>
            <a:r>
              <a:rPr lang="en-US" dirty="0" smtClean="0"/>
              <a:t>. The cycle is completed by regeneration of the five-carbon acceptor (ribulose-1,5-bisphosphate, abbreviated </a:t>
            </a:r>
            <a:r>
              <a:rPr lang="en-US" dirty="0" err="1" smtClean="0"/>
              <a:t>RuBP</a:t>
            </a:r>
            <a:r>
              <a:rPr lang="en-US" dirty="0" smtClean="0"/>
              <a:t>).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Dark Reactions</a:t>
            </a:r>
            <a:endParaRPr lang="en-US" dirty="0"/>
          </a:p>
        </p:txBody>
      </p:sp>
      <p:pic>
        <p:nvPicPr>
          <p:cNvPr id="3074" name="Picture 2" descr="C:\Users\Asma\Pictures\main-qimg-0048541bdbedc347f7ae3f30f7487a8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0"/>
            <a:ext cx="7086599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Triose</a:t>
            </a:r>
            <a:r>
              <a:rPr lang="en-US" b="1" dirty="0" smtClean="0"/>
              <a:t> Phosphates Are Formed in the Reduction</a:t>
            </a:r>
            <a:br>
              <a:rPr lang="en-US" b="1" dirty="0" smtClean="0"/>
            </a:br>
            <a:r>
              <a:rPr lang="en-US" b="1" dirty="0" smtClean="0"/>
              <a:t>Step of the Calvin Cycle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is first </a:t>
            </a:r>
            <a:r>
              <a:rPr lang="en-US" dirty="0" err="1" smtClean="0"/>
              <a:t>phosphorylated</a:t>
            </a:r>
            <a:r>
              <a:rPr lang="en-US" dirty="0" smtClean="0"/>
              <a:t> via 3-phosphoglycerate </a:t>
            </a:r>
            <a:r>
              <a:rPr lang="en-US" dirty="0" err="1" smtClean="0"/>
              <a:t>kinase</a:t>
            </a:r>
            <a:r>
              <a:rPr lang="en-US" dirty="0" smtClean="0"/>
              <a:t> to 1,3-bisphosphoglycerate through use of the</a:t>
            </a:r>
            <a:br>
              <a:rPr lang="en-US" dirty="0" smtClean="0"/>
            </a:br>
            <a:r>
              <a:rPr lang="en-US" dirty="0" smtClean="0"/>
              <a:t>ATP generated in the light reactions</a:t>
            </a:r>
          </a:p>
          <a:p>
            <a:r>
              <a:rPr lang="en-US" dirty="0" smtClean="0"/>
              <a:t>Then it is reduced to glyceraldehyde-3-phosphate through use of the NADPH generated by the light reactions. The chloroplast enzyme NADP:glyceraldehyde-3-phosphate </a:t>
            </a:r>
            <a:r>
              <a:rPr lang="en-US" dirty="0" err="1" smtClean="0"/>
              <a:t>dehydrogenase</a:t>
            </a:r>
            <a:r>
              <a:rPr lang="en-US" dirty="0" smtClean="0"/>
              <a:t> catalyzes this step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Operation of the Calvin Cycle Requires the Regeneration of Ribulose-1,5-Bisphosphate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One molecule of glyceraldehyde-3-phosphate is converted via </a:t>
            </a:r>
            <a:r>
              <a:rPr lang="en-US" dirty="0" err="1" smtClean="0"/>
              <a:t>triose</a:t>
            </a:r>
            <a:r>
              <a:rPr lang="en-US" dirty="0" smtClean="0"/>
              <a:t> phosphate </a:t>
            </a:r>
            <a:r>
              <a:rPr lang="en-US" dirty="0" err="1" smtClean="0"/>
              <a:t>isomerase</a:t>
            </a:r>
            <a:r>
              <a:rPr lang="en-US" dirty="0" smtClean="0"/>
              <a:t> to dihydroxyacetone-3-phosphate in an </a:t>
            </a:r>
            <a:r>
              <a:rPr lang="en-US" dirty="0" err="1" smtClean="0"/>
              <a:t>isomerization</a:t>
            </a:r>
            <a:r>
              <a:rPr lang="en-US" dirty="0" smtClean="0"/>
              <a:t> reaction</a:t>
            </a:r>
          </a:p>
          <a:p>
            <a:r>
              <a:rPr lang="en-US" dirty="0" smtClean="0"/>
              <a:t>Dihydroxyacetone-3-phosphate then undergoes </a:t>
            </a:r>
            <a:r>
              <a:rPr lang="en-US" dirty="0" err="1" smtClean="0"/>
              <a:t>aldol</a:t>
            </a:r>
            <a:r>
              <a:rPr lang="en-US" dirty="0" smtClean="0"/>
              <a:t> condensation with a second molecule of glyceraldehyde-3-phosphate, a reaction catalyzed by </a:t>
            </a:r>
            <a:r>
              <a:rPr lang="en-US" dirty="0" err="1" smtClean="0"/>
              <a:t>aldolase</a:t>
            </a:r>
            <a:r>
              <a:rPr lang="en-US" dirty="0" smtClean="0"/>
              <a:t> to give fructose-1,6-bisphosphate</a:t>
            </a:r>
          </a:p>
          <a:p>
            <a:r>
              <a:rPr lang="en-US" dirty="0" smtClean="0"/>
              <a:t>Fructose-1,6-bisphosphate occupies a key position in</a:t>
            </a:r>
            <a:br>
              <a:rPr lang="en-US" dirty="0" smtClean="0"/>
            </a:br>
            <a:r>
              <a:rPr lang="en-US" dirty="0" smtClean="0"/>
              <a:t>the cycle and is hydrolyzed to fructose-6-phosphate</a:t>
            </a:r>
            <a:br>
              <a:rPr lang="en-US" dirty="0" smtClean="0"/>
            </a:br>
            <a:r>
              <a:rPr lang="en-US" dirty="0" smtClean="0"/>
              <a:t>, which then reacts with the enzyme </a:t>
            </a:r>
            <a:r>
              <a:rPr lang="en-US" dirty="0" err="1" smtClean="0"/>
              <a:t>transketolase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two-carbon unit (C-1 and C-2 of fructose-6-phosphate) is transferred via </a:t>
            </a:r>
            <a:r>
              <a:rPr lang="en-US" dirty="0" err="1" smtClean="0"/>
              <a:t>transketolase</a:t>
            </a:r>
            <a:r>
              <a:rPr lang="en-US" dirty="0" smtClean="0"/>
              <a:t> to a third molecule of glyceraldehyde-3-phosphate to give xylulose-5-phosphate (from C-2 of the fructose and the glyceraldehyde-3-phosphate) and erythrose-4-phosphate (from C-3 to C-6 of the fructose) </a:t>
            </a:r>
          </a:p>
          <a:p>
            <a:r>
              <a:rPr lang="en-US" dirty="0" smtClean="0"/>
              <a:t>Erythrose-4-phosphate then combines via </a:t>
            </a:r>
            <a:r>
              <a:rPr lang="en-US" dirty="0" err="1" smtClean="0"/>
              <a:t>aldolase</a:t>
            </a:r>
            <a:r>
              <a:rPr lang="en-US" dirty="0" smtClean="0"/>
              <a:t> with a fourth molecule of </a:t>
            </a:r>
            <a:r>
              <a:rPr lang="en-US" dirty="0" err="1" smtClean="0"/>
              <a:t>triose</a:t>
            </a:r>
            <a:r>
              <a:rPr lang="en-US" dirty="0" smtClean="0"/>
              <a:t> phosphate (dihydroxyacetone-3-phosphate) to yield the seven-carbon</a:t>
            </a:r>
            <a:br>
              <a:rPr lang="en-US" dirty="0" smtClean="0"/>
            </a:br>
            <a:r>
              <a:rPr lang="en-US" dirty="0" smtClean="0"/>
              <a:t>sugar sedoheptulose-1,7-bisphosphate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This seven-carbon </a:t>
            </a:r>
            <a:r>
              <a:rPr lang="en-US" sz="2800" dirty="0" err="1" smtClean="0"/>
              <a:t>bisphosphate</a:t>
            </a:r>
            <a:r>
              <a:rPr lang="en-US" sz="2800" dirty="0" smtClean="0"/>
              <a:t> is then hydrolyzed by way of a specific </a:t>
            </a:r>
            <a:r>
              <a:rPr lang="en-US" sz="2800" dirty="0" err="1" smtClean="0"/>
              <a:t>phosphatase</a:t>
            </a:r>
            <a:r>
              <a:rPr lang="en-US" sz="2800" dirty="0" smtClean="0"/>
              <a:t> to give sedoheptulose-7-phosphate </a:t>
            </a:r>
          </a:p>
          <a:p>
            <a:r>
              <a:rPr lang="en-US" sz="2800" dirty="0" smtClean="0"/>
              <a:t>Sedoheptulose-7-phosphate and glyceraldehyde-3-phosphate produces ribose-5-phosphate (from C-3 to C-7 of </a:t>
            </a:r>
            <a:r>
              <a:rPr lang="en-US" sz="2800" dirty="0" err="1" smtClean="0"/>
              <a:t>sedoheptulose</a:t>
            </a:r>
            <a:r>
              <a:rPr lang="en-US" sz="2800" dirty="0" smtClean="0"/>
              <a:t>) and xylulose-5-phosphate (from C-2 of the </a:t>
            </a:r>
            <a:r>
              <a:rPr lang="en-US" sz="2800" dirty="0" err="1" smtClean="0"/>
              <a:t>sedoheptulose</a:t>
            </a:r>
            <a:r>
              <a:rPr lang="en-US" sz="2800" dirty="0" smtClean="0"/>
              <a:t> and the glyceraldehyde-3-phosphate) </a:t>
            </a:r>
            <a:br>
              <a:rPr lang="en-US" sz="2800" dirty="0" smtClean="0"/>
            </a:br>
            <a:r>
              <a:rPr lang="en-US" sz="2800" dirty="0" smtClean="0"/>
              <a:t> The two molecules of xylulose-5-phosphate are converted to two molecules of ribulose-5-phosphate sugars by a ribulose-5-phosphate </a:t>
            </a:r>
            <a:r>
              <a:rPr lang="en-US" sz="2800" dirty="0" err="1" smtClean="0"/>
              <a:t>epimerase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 The third molecule of ribulose-5-phosphate is</a:t>
            </a:r>
            <a:br>
              <a:rPr lang="en-US" sz="2800" dirty="0" smtClean="0"/>
            </a:br>
            <a:r>
              <a:rPr lang="en-US" sz="2800" dirty="0" smtClean="0"/>
              <a:t>formed from ribose-5-phosphate by ribose-5-phosphate </a:t>
            </a:r>
            <a:r>
              <a:rPr lang="en-US" sz="2800" dirty="0" err="1" smtClean="0"/>
              <a:t>isomerase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Finally, ribulose-5-phosphate </a:t>
            </a:r>
            <a:r>
              <a:rPr lang="en-US" dirty="0" err="1" smtClean="0"/>
              <a:t>kinase</a:t>
            </a:r>
            <a:r>
              <a:rPr lang="en-US" dirty="0" smtClean="0"/>
              <a:t> catalyzes the </a:t>
            </a:r>
            <a:r>
              <a:rPr lang="en-US" dirty="0" err="1" smtClean="0"/>
              <a:t>phosphorylation</a:t>
            </a:r>
            <a:r>
              <a:rPr lang="en-US" dirty="0" smtClean="0"/>
              <a:t> of ribulose-5-phosphate with ATP, thus regenerating the three needed molecules of the initial CO2 acceptor, ribulose-1,5-bisphosphate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ma\Pictures\picsss\c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414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Calvin Cycle  </vt:lpstr>
      <vt:lpstr>Calvin Cycle</vt:lpstr>
      <vt:lpstr>Dark Reactions</vt:lpstr>
      <vt:lpstr>Slide 4</vt:lpstr>
      <vt:lpstr>Operation of the Calvin Cycle Requires the Regeneration of Ribulose-1,5-Bisphosphate  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Ashfaq</dc:creator>
  <cp:lastModifiedBy>Asma</cp:lastModifiedBy>
  <cp:revision>22</cp:revision>
  <dcterms:created xsi:type="dcterms:W3CDTF">2006-08-16T00:00:00Z</dcterms:created>
  <dcterms:modified xsi:type="dcterms:W3CDTF">2020-05-02T17:05:37Z</dcterms:modified>
</cp:coreProperties>
</file>