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1" r:id="rId7"/>
    <p:sldId id="263"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080"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600" dirty="0" smtClean="0">
                <a:latin typeface="Arial Black" pitchFamily="34" charset="0"/>
              </a:rPr>
              <a:t>Mechanical </a:t>
            </a:r>
            <a:r>
              <a:rPr lang="en-US" sz="3600" dirty="0" smtClean="0">
                <a:latin typeface="Arial Black" pitchFamily="34" charset="0"/>
              </a:rPr>
              <a:t>Injury </a:t>
            </a:r>
            <a:r>
              <a:rPr lang="en-US" sz="3600" dirty="0" smtClean="0">
                <a:latin typeface="Arial Black" pitchFamily="34" charset="0"/>
              </a:rPr>
              <a:t>and Wax coating</a:t>
            </a:r>
            <a:endParaRPr lang="en-US" sz="3600" dirty="0">
              <a:latin typeface="Arial Black" pitchFamily="34" charset="0"/>
            </a:endParaRPr>
          </a:p>
        </p:txBody>
      </p:sp>
      <p:sp>
        <p:nvSpPr>
          <p:cNvPr id="3" name="Subtitle 2"/>
          <p:cNvSpPr>
            <a:spLocks noGrp="1"/>
          </p:cNvSpPr>
          <p:nvPr>
            <p:ph type="subTitle" idx="1"/>
          </p:nvPr>
        </p:nvSpPr>
        <p:spPr/>
        <p:txBody>
          <a:bodyPr/>
          <a:lstStyle/>
          <a:p>
            <a:r>
              <a:rPr lang="en-US" b="1" dirty="0" smtClean="0">
                <a:solidFill>
                  <a:schemeClr val="tx1"/>
                </a:solidFill>
              </a:rPr>
              <a:t>Prof. Dr. </a:t>
            </a:r>
            <a:r>
              <a:rPr lang="en-US" b="1" dirty="0" err="1" smtClean="0">
                <a:solidFill>
                  <a:schemeClr val="tx1"/>
                </a:solidFill>
              </a:rPr>
              <a:t>Sarfraz</a:t>
            </a:r>
            <a:r>
              <a:rPr lang="en-US" b="1" dirty="0" smtClean="0">
                <a:solidFill>
                  <a:schemeClr val="tx1"/>
                </a:solidFill>
              </a:rPr>
              <a:t> </a:t>
            </a:r>
            <a:r>
              <a:rPr lang="en-US" b="1" dirty="0" err="1" smtClean="0">
                <a:solidFill>
                  <a:schemeClr val="tx1"/>
                </a:solidFill>
              </a:rPr>
              <a:t>Hussain</a:t>
            </a:r>
            <a:endParaRPr lang="en-US" b="1" dirty="0" smtClean="0">
              <a:solidFill>
                <a:schemeClr val="tx1"/>
              </a:solidFill>
            </a:endParaRPr>
          </a:p>
          <a:p>
            <a:r>
              <a:rPr lang="en-US" b="1" dirty="0" smtClean="0">
                <a:solidFill>
                  <a:schemeClr val="tx1"/>
                </a:solidFill>
              </a:rPr>
              <a:t>FST 508</a:t>
            </a:r>
            <a:endParaRPr lang="en-US" b="1" dirty="0">
              <a:solidFill>
                <a:schemeClr val="tx1"/>
              </a:solidFill>
            </a:endParaRPr>
          </a:p>
        </p:txBody>
      </p:sp>
    </p:spTree>
    <p:extLst>
      <p:ext uri="{BB962C8B-B14F-4D97-AF65-F5344CB8AC3E}">
        <p14:creationId xmlns:p14="http://schemas.microsoft.com/office/powerpoint/2010/main" val="3642677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latin typeface="Arial Black" pitchFamily="34" charset="0"/>
              </a:rPr>
              <a:t>Mechanical Injury</a:t>
            </a:r>
            <a:endParaRPr lang="en-US" sz="4000" dirty="0">
              <a:latin typeface="Arial Black" pitchFamily="34" charset="0"/>
            </a:endParaRPr>
          </a:p>
        </p:txBody>
      </p:sp>
      <p:sp>
        <p:nvSpPr>
          <p:cNvPr id="3" name="Content Placeholder 2"/>
          <p:cNvSpPr>
            <a:spLocks noGrp="1"/>
          </p:cNvSpPr>
          <p:nvPr>
            <p:ph idx="1"/>
          </p:nvPr>
        </p:nvSpPr>
        <p:spPr/>
        <p:txBody>
          <a:bodyPr/>
          <a:lstStyle/>
          <a:p>
            <a:pPr marL="571500" indent="-571500">
              <a:buFont typeface="+mj-lt"/>
              <a:buAutoNum type="arabicPeriod"/>
            </a:pPr>
            <a:r>
              <a:rPr lang="en-US" dirty="0"/>
              <a:t>Mechanical injuries expose internal tissue to contamination, which increase respiration rate, </a:t>
            </a:r>
          </a:p>
          <a:p>
            <a:pPr marL="571500" indent="-571500">
              <a:buFont typeface="+mj-lt"/>
              <a:buAutoNum type="arabicPeriod"/>
            </a:pPr>
            <a:r>
              <a:rPr lang="en-US" dirty="0"/>
              <a:t>Promote chemical and enzymatic reactions (i.e., browning), allow the spread of decay microorganisms, </a:t>
            </a:r>
          </a:p>
          <a:p>
            <a:pPr marL="571500" indent="-571500">
              <a:buFont typeface="+mj-lt"/>
              <a:buAutoNum type="arabicPeriod"/>
            </a:pPr>
            <a:r>
              <a:rPr lang="en-US" dirty="0"/>
              <a:t>Induce an overall quality decline. </a:t>
            </a:r>
          </a:p>
          <a:p>
            <a:pPr>
              <a:buNone/>
            </a:pPr>
            <a:endParaRPr lang="en-US" sz="2400" dirty="0"/>
          </a:p>
          <a:p>
            <a:endParaRPr lang="en-US" dirty="0"/>
          </a:p>
        </p:txBody>
      </p:sp>
    </p:spTree>
    <p:extLst>
      <p:ext uri="{BB962C8B-B14F-4D97-AF65-F5344CB8AC3E}">
        <p14:creationId xmlns:p14="http://schemas.microsoft.com/office/powerpoint/2010/main" val="2223073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buNone/>
            </a:pPr>
            <a:r>
              <a:rPr lang="en-US" sz="2800" dirty="0"/>
              <a:t>4. </a:t>
            </a:r>
            <a:r>
              <a:rPr lang="en-US" dirty="0"/>
              <a:t>The resistance to cracking in tomatoes is correlated with flatness of the epidermal cells. </a:t>
            </a:r>
          </a:p>
          <a:p>
            <a:pPr algn="just">
              <a:buNone/>
            </a:pPr>
            <a:r>
              <a:rPr lang="en-US" dirty="0"/>
              <a:t>5. The surface cracks, cuts, punctures, which develop during growth or as a result of mechanical injuries, either remove or weaken the protective outer layers causing water loss. </a:t>
            </a:r>
          </a:p>
          <a:p>
            <a:pPr algn="just">
              <a:buNone/>
            </a:pPr>
            <a:r>
              <a:rPr lang="en-US" dirty="0"/>
              <a:t>6.  At early stages of maturity, some commodities have the ability to repair and seal off the damaged area. </a:t>
            </a:r>
          </a:p>
          <a:p>
            <a:pPr algn="just">
              <a:buNone/>
            </a:pPr>
            <a:endParaRPr lang="en-US" dirty="0"/>
          </a:p>
          <a:p>
            <a:pPr>
              <a:buNone/>
            </a:pPr>
            <a:endParaRPr lang="en-US" sz="2800" dirty="0"/>
          </a:p>
          <a:p>
            <a:endParaRPr lang="en-US" dirty="0"/>
          </a:p>
        </p:txBody>
      </p:sp>
    </p:spTree>
    <p:extLst>
      <p:ext uri="{BB962C8B-B14F-4D97-AF65-F5344CB8AC3E}">
        <p14:creationId xmlns:p14="http://schemas.microsoft.com/office/powerpoint/2010/main" val="6730334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lgn="just">
              <a:buNone/>
            </a:pPr>
            <a:r>
              <a:rPr lang="en-US" sz="3600" dirty="0"/>
              <a:t>7. The capacity of wound healing diminishes in most cases as the plant organs mature except some tuber and root crops. </a:t>
            </a:r>
          </a:p>
          <a:p>
            <a:pPr algn="just">
              <a:buNone/>
            </a:pPr>
            <a:r>
              <a:rPr lang="en-US" sz="3600" dirty="0"/>
              <a:t>8. </a:t>
            </a:r>
            <a:r>
              <a:rPr lang="en-US" dirty="0"/>
              <a:t>A bruise is a simple and irreversible injury, but defining all the ways in which bruising is caused can become quite complex. Impact bruising results when the dynamic failure stress or strain level for the produce tissue is exceeded above tolerance.</a:t>
            </a:r>
            <a:r>
              <a:rPr lang="en-US" sz="2800" dirty="0"/>
              <a:t> </a:t>
            </a:r>
            <a:endParaRPr lang="en-US" dirty="0"/>
          </a:p>
          <a:p>
            <a:pPr algn="just">
              <a:buNone/>
            </a:pPr>
            <a:endParaRPr lang="en-US" dirty="0"/>
          </a:p>
          <a:p>
            <a:endParaRPr lang="en-US" sz="2800" dirty="0"/>
          </a:p>
          <a:p>
            <a:endParaRPr lang="en-US" sz="2800" dirty="0"/>
          </a:p>
          <a:p>
            <a:endParaRPr lang="en-US" dirty="0"/>
          </a:p>
        </p:txBody>
      </p:sp>
    </p:spTree>
    <p:extLst>
      <p:ext uri="{BB962C8B-B14F-4D97-AF65-F5344CB8AC3E}">
        <p14:creationId xmlns:p14="http://schemas.microsoft.com/office/powerpoint/2010/main" val="16038830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Arial Black" pitchFamily="34" charset="0"/>
              </a:rPr>
              <a:t>Factors Affecting Mechanical </a:t>
            </a:r>
            <a:r>
              <a:rPr lang="en-US" sz="2800" b="1" dirty="0">
                <a:latin typeface="Arial Black" pitchFamily="34" charset="0"/>
              </a:rPr>
              <a:t>D</a:t>
            </a:r>
            <a:r>
              <a:rPr lang="en-US" sz="2800" b="1" dirty="0" smtClean="0">
                <a:latin typeface="Arial Black" pitchFamily="34" charset="0"/>
              </a:rPr>
              <a:t>amage</a:t>
            </a:r>
            <a:endParaRPr lang="en-US" sz="2800" b="1" dirty="0">
              <a:latin typeface="Arial Black" pitchFamily="34" charset="0"/>
            </a:endParaRPr>
          </a:p>
        </p:txBody>
      </p:sp>
      <p:sp>
        <p:nvSpPr>
          <p:cNvPr id="3" name="Content Placeholder 2"/>
          <p:cNvSpPr>
            <a:spLocks noGrp="1"/>
          </p:cNvSpPr>
          <p:nvPr>
            <p:ph idx="1"/>
          </p:nvPr>
        </p:nvSpPr>
        <p:spPr/>
        <p:txBody>
          <a:bodyPr>
            <a:normAutofit fontScale="92500" lnSpcReduction="10000"/>
          </a:bodyPr>
          <a:lstStyle/>
          <a:p>
            <a:pPr algn="just">
              <a:buNone/>
            </a:pPr>
            <a:r>
              <a:rPr lang="en-US" dirty="0"/>
              <a:t> The factors affecting impact are </a:t>
            </a:r>
          </a:p>
          <a:p>
            <a:pPr marL="571500" indent="-571500" algn="just">
              <a:buFont typeface="+mj-lt"/>
              <a:buAutoNum type="arabicPeriod"/>
            </a:pPr>
            <a:r>
              <a:rPr lang="en-US" dirty="0"/>
              <a:t>Drop </a:t>
            </a:r>
            <a:r>
              <a:rPr lang="en-US" dirty="0" smtClean="0"/>
              <a:t>height </a:t>
            </a:r>
            <a:endParaRPr lang="en-US" dirty="0"/>
          </a:p>
          <a:p>
            <a:pPr marL="571500" indent="-571500" algn="just">
              <a:buFont typeface="+mj-lt"/>
              <a:buAutoNum type="arabicPeriod"/>
            </a:pPr>
            <a:r>
              <a:rPr lang="en-US" dirty="0"/>
              <a:t>Velocity just before </a:t>
            </a:r>
            <a:r>
              <a:rPr lang="en-US" dirty="0" smtClean="0"/>
              <a:t>impact</a:t>
            </a:r>
            <a:endParaRPr lang="en-US" dirty="0"/>
          </a:p>
          <a:p>
            <a:pPr marL="571500" indent="-571500" algn="just">
              <a:buFont typeface="+mj-lt"/>
              <a:buAutoNum type="arabicPeriod"/>
            </a:pPr>
            <a:r>
              <a:rPr lang="en-US" dirty="0"/>
              <a:t>Mass of each produce </a:t>
            </a:r>
            <a:r>
              <a:rPr lang="en-US" dirty="0" smtClean="0"/>
              <a:t>item </a:t>
            </a:r>
            <a:endParaRPr lang="en-US" dirty="0"/>
          </a:p>
          <a:p>
            <a:pPr marL="571500" indent="-571500" algn="just">
              <a:buFont typeface="+mj-lt"/>
              <a:buAutoNum type="arabicPeriod"/>
            </a:pPr>
            <a:r>
              <a:rPr lang="en-US" dirty="0"/>
              <a:t>Radius of curvature of the impacting surfaces at the point of </a:t>
            </a:r>
            <a:r>
              <a:rPr lang="en-US" dirty="0" smtClean="0"/>
              <a:t>contact</a:t>
            </a:r>
            <a:endParaRPr lang="en-US" dirty="0"/>
          </a:p>
          <a:p>
            <a:pPr marL="571500" indent="-571500" algn="just">
              <a:buFont typeface="+mj-lt"/>
              <a:buAutoNum type="arabicPeriod"/>
            </a:pPr>
            <a:r>
              <a:rPr lang="en-US" dirty="0"/>
              <a:t>Stiffness of tissue beneath each </a:t>
            </a:r>
            <a:r>
              <a:rPr lang="en-US" dirty="0" smtClean="0"/>
              <a:t>surface</a:t>
            </a:r>
            <a:endParaRPr lang="en-US" dirty="0"/>
          </a:p>
          <a:p>
            <a:pPr marL="571500" indent="-571500" algn="just">
              <a:buFont typeface="+mj-lt"/>
              <a:buAutoNum type="arabicPeriod"/>
            </a:pPr>
            <a:r>
              <a:rPr lang="en-US" dirty="0"/>
              <a:t>Area of contact for each surface, and failure stress or strain level for each </a:t>
            </a:r>
            <a:r>
              <a:rPr lang="en-US" dirty="0" smtClean="0"/>
              <a:t>tissue</a:t>
            </a:r>
            <a:endParaRPr lang="en-US" sz="2800" dirty="0"/>
          </a:p>
          <a:p>
            <a:endParaRPr lang="en-US" sz="2800" dirty="0"/>
          </a:p>
          <a:p>
            <a:endParaRPr lang="en-US" dirty="0"/>
          </a:p>
        </p:txBody>
      </p:sp>
    </p:spTree>
    <p:extLst>
      <p:ext uri="{BB962C8B-B14F-4D97-AF65-F5344CB8AC3E}">
        <p14:creationId xmlns:p14="http://schemas.microsoft.com/office/powerpoint/2010/main" val="21105104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Wax coating</a:t>
            </a:r>
            <a:endParaRPr lang="en-US" b="1" dirty="0"/>
          </a:p>
        </p:txBody>
      </p:sp>
      <p:sp>
        <p:nvSpPr>
          <p:cNvPr id="3" name="Content Placeholder 2"/>
          <p:cNvSpPr>
            <a:spLocks noGrp="1"/>
          </p:cNvSpPr>
          <p:nvPr>
            <p:ph idx="1"/>
          </p:nvPr>
        </p:nvSpPr>
        <p:spPr/>
        <p:txBody>
          <a:bodyPr>
            <a:normAutofit fontScale="92500" lnSpcReduction="20000"/>
          </a:bodyPr>
          <a:lstStyle/>
          <a:p>
            <a:r>
              <a:rPr lang="en-US" dirty="0"/>
              <a:t>Presence of surface wax is a natural defense mechanism in fruits and vegetables against water loss and invasion of pests and disease-causing organisms. </a:t>
            </a:r>
          </a:p>
          <a:p>
            <a:r>
              <a:rPr lang="en-US" dirty="0"/>
              <a:t>Rough handling, approaching senescence, and washing deplete natural waxes. </a:t>
            </a:r>
          </a:p>
          <a:p>
            <a:r>
              <a:rPr lang="en-US" dirty="0"/>
              <a:t>Surface coating using wax or hydrophobic substances has been used to improve the appeal and acceptability by the consumer, </a:t>
            </a:r>
          </a:p>
          <a:p>
            <a:r>
              <a:rPr lang="en-US" dirty="0"/>
              <a:t>ease of packing and handling; </a:t>
            </a:r>
          </a:p>
          <a:p>
            <a:r>
              <a:rPr lang="en-US" dirty="0"/>
              <a:t>to extend the shelf life by reducing water loss. </a:t>
            </a:r>
            <a:endParaRPr lang="en-US" sz="2400" dirty="0"/>
          </a:p>
          <a:p>
            <a:endParaRPr lang="en-US" dirty="0"/>
          </a:p>
        </p:txBody>
      </p:sp>
    </p:spTree>
    <p:extLst>
      <p:ext uri="{BB962C8B-B14F-4D97-AF65-F5344CB8AC3E}">
        <p14:creationId xmlns:p14="http://schemas.microsoft.com/office/powerpoint/2010/main" val="42637548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 . . .</a:t>
            </a:r>
            <a:endParaRPr lang="en-US" dirty="0"/>
          </a:p>
        </p:txBody>
      </p:sp>
      <p:sp>
        <p:nvSpPr>
          <p:cNvPr id="3" name="Content Placeholder 2"/>
          <p:cNvSpPr>
            <a:spLocks noGrp="1"/>
          </p:cNvSpPr>
          <p:nvPr>
            <p:ph idx="1"/>
          </p:nvPr>
        </p:nvSpPr>
        <p:spPr/>
        <p:txBody>
          <a:bodyPr>
            <a:normAutofit fontScale="92500" lnSpcReduction="10000"/>
          </a:bodyPr>
          <a:lstStyle/>
          <a:p>
            <a:r>
              <a:rPr lang="en-US" dirty="0"/>
              <a:t>Retention of color, firmness,  flavor and the prevention of loss of weight result from </a:t>
            </a:r>
          </a:p>
          <a:p>
            <a:pPr lvl="0"/>
            <a:r>
              <a:rPr lang="en-US" dirty="0"/>
              <a:t>reduction in the rates of respiration and transpiration,</a:t>
            </a:r>
          </a:p>
          <a:p>
            <a:pPr lvl="0"/>
            <a:r>
              <a:rPr lang="en-US" dirty="0"/>
              <a:t>protection from insects, pests, and fungi that cause diseases and deterioration, </a:t>
            </a:r>
          </a:p>
          <a:p>
            <a:pPr lvl="0"/>
            <a:r>
              <a:rPr lang="en-US" dirty="0"/>
              <a:t>generation of a local modified atmosphere, </a:t>
            </a:r>
          </a:p>
          <a:p>
            <a:pPr lvl="0"/>
            <a:r>
              <a:rPr lang="en-US" dirty="0"/>
              <a:t>protection from mechanical injuries, and </a:t>
            </a:r>
          </a:p>
          <a:p>
            <a:pPr lvl="0"/>
            <a:r>
              <a:rPr lang="en-US" dirty="0"/>
              <a:t>curing tiny injuries and scratches on the surface. </a:t>
            </a:r>
          </a:p>
        </p:txBody>
      </p:sp>
    </p:spTree>
    <p:extLst>
      <p:ext uri="{BB962C8B-B14F-4D97-AF65-F5344CB8AC3E}">
        <p14:creationId xmlns:p14="http://schemas.microsoft.com/office/powerpoint/2010/main" val="22000652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BENEFITS OF WAX COATING</a:t>
            </a:r>
            <a:endParaRPr lang="en-US" dirty="0"/>
          </a:p>
        </p:txBody>
      </p:sp>
      <p:sp>
        <p:nvSpPr>
          <p:cNvPr id="3" name="Content Placeholder 2"/>
          <p:cNvSpPr>
            <a:spLocks noGrp="1"/>
          </p:cNvSpPr>
          <p:nvPr>
            <p:ph idx="1"/>
          </p:nvPr>
        </p:nvSpPr>
        <p:spPr/>
        <p:txBody>
          <a:bodyPr>
            <a:normAutofit/>
          </a:bodyPr>
          <a:lstStyle/>
          <a:p>
            <a:r>
              <a:rPr lang="en-US" sz="2400" dirty="0">
                <a:latin typeface="Times New Roman" pitchFamily="18" charset="0"/>
                <a:cs typeface="Times New Roman" pitchFamily="18" charset="0"/>
              </a:rPr>
              <a:t>Significant economic benefits accrue by waxing owing to resultant water-loss reduction to an extent of 30%–50% in normal commercial handling and storage conditions. </a:t>
            </a:r>
          </a:p>
          <a:p>
            <a:r>
              <a:rPr lang="en-US" sz="2400" dirty="0">
                <a:latin typeface="Times New Roman" pitchFamily="18" charset="0"/>
                <a:cs typeface="Times New Roman" pitchFamily="18" charset="0"/>
              </a:rPr>
              <a:t>However, coating may not be always favorable as modification of the internal atmosphere can reduce the available oxygen leading to fermentation, which can be precluded by only a thin layer of wax to allow gas exchange through it. </a:t>
            </a:r>
          </a:p>
          <a:p>
            <a:r>
              <a:rPr lang="en-US" sz="2400" dirty="0">
                <a:latin typeface="Times New Roman" pitchFamily="18" charset="0"/>
                <a:cs typeface="Times New Roman" pitchFamily="18" charset="0"/>
              </a:rPr>
              <a:t>Commercial formulations used in coating consist of long-chain fatty alcohols, synthetic resins, </a:t>
            </a:r>
            <a:r>
              <a:rPr lang="en-US" sz="2400" dirty="0" err="1">
                <a:latin typeface="Times New Roman" pitchFamily="18" charset="0"/>
                <a:cs typeface="Times New Roman" pitchFamily="18" charset="0"/>
              </a:rPr>
              <a:t>chitosans</a:t>
            </a:r>
            <a:r>
              <a:rPr lang="en-US" sz="2400" dirty="0">
                <a:latin typeface="Times New Roman" pitchFamily="18" charset="0"/>
                <a:cs typeface="Times New Roman" pitchFamily="18" charset="0"/>
              </a:rPr>
              <a:t>, and other sugar derivatives as active coating agents, and substances to assist in coating, for example, emulsifying and wetting agents. </a:t>
            </a:r>
          </a:p>
          <a:p>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7471732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 . . .</a:t>
            </a:r>
            <a:endParaRPr lang="en-US" dirty="0"/>
          </a:p>
        </p:txBody>
      </p:sp>
      <p:sp>
        <p:nvSpPr>
          <p:cNvPr id="3" name="Content Placeholder 2"/>
          <p:cNvSpPr>
            <a:spLocks noGrp="1"/>
          </p:cNvSpPr>
          <p:nvPr>
            <p:ph idx="1"/>
          </p:nvPr>
        </p:nvSpPr>
        <p:spPr/>
        <p:txBody>
          <a:bodyPr>
            <a:normAutofit fontScale="92500"/>
          </a:bodyPr>
          <a:lstStyle/>
          <a:p>
            <a:pPr algn="just"/>
            <a:r>
              <a:rPr lang="en-US" sz="2400" dirty="0">
                <a:latin typeface="Times New Roman" pitchFamily="18" charset="0"/>
                <a:cs typeface="Times New Roman" pitchFamily="18" charset="0"/>
              </a:rPr>
              <a:t>Waxing formulations can be used as carriers of chemicals for preventing fungal infestation, senescence, and other physiological disorders. </a:t>
            </a:r>
          </a:p>
          <a:p>
            <a:pPr algn="just"/>
            <a:r>
              <a:rPr lang="en-US" sz="2400" dirty="0">
                <a:latin typeface="Times New Roman" pitchFamily="18" charset="0"/>
                <a:cs typeface="Times New Roman" pitchFamily="18" charset="0"/>
              </a:rPr>
              <a:t>Coating formulations are applied by spraying, fogging, brushing on to the produce followed by drying using cold or hot air</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Examples of fruits and vegetables normally waxed are apples, pears, banana, citrus fruits, cucumber, pepper, and tomato, potatoes, </a:t>
            </a:r>
            <a:endParaRPr lang="en-US" sz="2400" dirty="0" smtClean="0">
              <a:latin typeface="Times New Roman" pitchFamily="18" charset="0"/>
              <a:cs typeface="Times New Roman" pitchFamily="18" charset="0"/>
            </a:endParaRPr>
          </a:p>
          <a:p>
            <a:pPr algn="just"/>
            <a:r>
              <a:rPr lang="en-US" sz="2600" dirty="0">
                <a:latin typeface="Times New Roman" pitchFamily="18" charset="0"/>
                <a:cs typeface="Times New Roman" pitchFamily="18" charset="0"/>
              </a:rPr>
              <a:t>The sealing of the stem end of mangoes with molten paraffin or other coatings prevents spoilage due to stem end rot and anthracnose, and increases the shelf life by controlling respiration, </a:t>
            </a:r>
          </a:p>
          <a:p>
            <a:pPr algn="just"/>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7974238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606</Words>
  <Application>Microsoft Office PowerPoint</Application>
  <PresentationFormat>On-screen Show (4:3)</PresentationFormat>
  <Paragraphs>47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Mechanical Injury and Wax coating</vt:lpstr>
      <vt:lpstr>Mechanical Injury</vt:lpstr>
      <vt:lpstr>PowerPoint Presentation</vt:lpstr>
      <vt:lpstr>PowerPoint Presentation</vt:lpstr>
      <vt:lpstr>Factors Affecting Mechanical Damage</vt:lpstr>
      <vt:lpstr>Wax coating</vt:lpstr>
      <vt:lpstr>Continued . . .</vt:lpstr>
      <vt:lpstr>BENEFITS OF WAX COATING</vt:lpstr>
      <vt:lpstr>Continued . .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Sarfaraz Hussain</dc:creator>
  <cp:lastModifiedBy>Dr Sarfaraz Hussain</cp:lastModifiedBy>
  <cp:revision>23</cp:revision>
  <dcterms:created xsi:type="dcterms:W3CDTF">2006-08-16T00:00:00Z</dcterms:created>
  <dcterms:modified xsi:type="dcterms:W3CDTF">2020-04-21T18:17:49Z</dcterms:modified>
</cp:coreProperties>
</file>