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1874E7-A980-4AE7-9FEB-F7D36B91BF27}"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1125542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1874E7-A980-4AE7-9FEB-F7D36B91BF27}"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3867139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1874E7-A980-4AE7-9FEB-F7D36B91BF27}"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3189389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1874E7-A980-4AE7-9FEB-F7D36B91BF27}"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2798202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1874E7-A980-4AE7-9FEB-F7D36B91BF27}" type="datetimeFigureOut">
              <a:rPr lang="en-US" smtClean="0"/>
              <a:t>4/30/2019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1946535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1874E7-A980-4AE7-9FEB-F7D36B91BF27}" type="datetimeFigureOut">
              <a:rPr lang="en-US" smtClean="0"/>
              <a:t>4/30/2019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4256973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1874E7-A980-4AE7-9FEB-F7D36B91BF27}" type="datetimeFigureOut">
              <a:rPr lang="en-US" smtClean="0"/>
              <a:t>4/30/2019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267429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1874E7-A980-4AE7-9FEB-F7D36B91BF27}" type="datetimeFigureOut">
              <a:rPr lang="en-US" smtClean="0"/>
              <a:t>4/30/2019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341748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874E7-A980-4AE7-9FEB-F7D36B91BF27}" type="datetimeFigureOut">
              <a:rPr lang="en-US" smtClean="0"/>
              <a:t>4/30/2019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739128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1874E7-A980-4AE7-9FEB-F7D36B91BF27}" type="datetimeFigureOut">
              <a:rPr lang="en-US" smtClean="0"/>
              <a:t>4/30/2019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4013649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1874E7-A980-4AE7-9FEB-F7D36B91BF27}" type="datetimeFigureOut">
              <a:rPr lang="en-US" smtClean="0"/>
              <a:t>4/30/2019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9DCBA-1639-416B-AEEB-06A15D5589F4}" type="slidenum">
              <a:rPr lang="en-US" smtClean="0"/>
              <a:t>‹#›</a:t>
            </a:fld>
            <a:endParaRPr lang="en-US"/>
          </a:p>
        </p:txBody>
      </p:sp>
    </p:spTree>
    <p:extLst>
      <p:ext uri="{BB962C8B-B14F-4D97-AF65-F5344CB8AC3E}">
        <p14:creationId xmlns:p14="http://schemas.microsoft.com/office/powerpoint/2010/main" val="3941598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874E7-A980-4AE7-9FEB-F7D36B91BF27}" type="datetimeFigureOut">
              <a:rPr lang="en-US" smtClean="0"/>
              <a:t>4/30/2019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9DCBA-1639-416B-AEEB-06A15D5589F4}" type="slidenum">
              <a:rPr lang="en-US" smtClean="0"/>
              <a:t>‹#›</a:t>
            </a:fld>
            <a:endParaRPr lang="en-US"/>
          </a:p>
        </p:txBody>
      </p:sp>
    </p:spTree>
    <p:extLst>
      <p:ext uri="{BB962C8B-B14F-4D97-AF65-F5344CB8AC3E}">
        <p14:creationId xmlns:p14="http://schemas.microsoft.com/office/powerpoint/2010/main" val="4293135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EXERCISE FOR UNCOMPLICATED PREGNANCY &amp; POSTPARTUM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64822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Guidelines for Managing the Pregnant Woman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80806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 </a:t>
            </a:r>
            <a:endParaRPr lang="en-US" dirty="0"/>
          </a:p>
        </p:txBody>
      </p:sp>
      <p:sp>
        <p:nvSpPr>
          <p:cNvPr id="3" name="Content Placeholder 2"/>
          <p:cNvSpPr>
            <a:spLocks noGrp="1"/>
          </p:cNvSpPr>
          <p:nvPr>
            <p:ph idx="1"/>
          </p:nvPr>
        </p:nvSpPr>
        <p:spPr/>
        <p:txBody>
          <a:bodyPr/>
          <a:lstStyle/>
          <a:p>
            <a:r>
              <a:rPr lang="en-US" dirty="0"/>
              <a:t>Individually examine each woman </a:t>
            </a:r>
            <a:r>
              <a:rPr lang="en-US" dirty="0" smtClean="0"/>
              <a:t>before participation </a:t>
            </a:r>
            <a:r>
              <a:rPr lang="en-US" dirty="0"/>
              <a:t>to screen for preexisting musculoskeletal </a:t>
            </a:r>
            <a:r>
              <a:rPr lang="en-US" dirty="0" err="1" smtClean="0"/>
              <a:t>problems,posture</a:t>
            </a:r>
            <a:r>
              <a:rPr lang="en-US" dirty="0"/>
              <a:t>, and fitness level.</a:t>
            </a:r>
          </a:p>
        </p:txBody>
      </p:sp>
    </p:spTree>
    <p:extLst>
      <p:ext uri="{BB962C8B-B14F-4D97-AF65-F5344CB8AC3E}">
        <p14:creationId xmlns:p14="http://schemas.microsoft.com/office/powerpoint/2010/main" val="347982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Education </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Educate your patients that increased </a:t>
            </a:r>
            <a:r>
              <a:rPr lang="en-US" dirty="0" smtClean="0"/>
              <a:t>uterine cramping </a:t>
            </a:r>
            <a:r>
              <a:rPr lang="en-US" i="1" dirty="0"/>
              <a:t>may </a:t>
            </a:r>
            <a:r>
              <a:rPr lang="en-US" dirty="0"/>
              <a:t>occur with moderate activity; this is </a:t>
            </a:r>
            <a:r>
              <a:rPr lang="en-US" dirty="0" smtClean="0"/>
              <a:t>acceptable as </a:t>
            </a:r>
            <a:r>
              <a:rPr lang="en-US" dirty="0"/>
              <a:t>long as the cramping stops when the activity is completed.</a:t>
            </a:r>
          </a:p>
          <a:p>
            <a:pPr marL="514350" indent="-514350">
              <a:buFont typeface="+mj-lt"/>
              <a:buAutoNum type="arabicPeriod"/>
            </a:pPr>
            <a:r>
              <a:rPr lang="en-US" dirty="0"/>
              <a:t>Teach your patient all exercise guidelines and precautions </a:t>
            </a:r>
            <a:r>
              <a:rPr lang="en-US" dirty="0" smtClean="0"/>
              <a:t>so that </a:t>
            </a:r>
            <a:r>
              <a:rPr lang="en-US" dirty="0"/>
              <a:t>exercises may be carried out safely at </a:t>
            </a:r>
            <a:r>
              <a:rPr lang="en-US" dirty="0" smtClean="0"/>
              <a:t>home.</a:t>
            </a:r>
            <a:endParaRPr lang="en-US" dirty="0"/>
          </a:p>
        </p:txBody>
      </p:sp>
    </p:spTree>
    <p:extLst>
      <p:ext uri="{BB962C8B-B14F-4D97-AF65-F5344CB8AC3E}">
        <p14:creationId xmlns:p14="http://schemas.microsoft.com/office/powerpoint/2010/main" val="742377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b="1" u="sng" dirty="0">
                <a:solidFill>
                  <a:srgbClr val="7030A0"/>
                </a:solidFill>
              </a:rPr>
              <a:t>Do not exceed 5 minutes of supine positioning</a:t>
            </a:r>
            <a:r>
              <a:rPr lang="en-US" dirty="0">
                <a:solidFill>
                  <a:srgbClr val="7030A0"/>
                </a:solidFill>
              </a:rPr>
              <a:t> at any one time after the ﬁrst trimester of </a:t>
            </a:r>
            <a:r>
              <a:rPr lang="en-US" dirty="0" smtClean="0">
                <a:solidFill>
                  <a:srgbClr val="7030A0"/>
                </a:solidFill>
              </a:rPr>
              <a:t>pregnancy </a:t>
            </a:r>
            <a:r>
              <a:rPr lang="en-US" dirty="0" smtClean="0"/>
              <a:t>to </a:t>
            </a:r>
            <a:r>
              <a:rPr lang="en-US" dirty="0"/>
              <a:t>avoid vena cava compression by the uterus. </a:t>
            </a:r>
            <a:endParaRPr lang="en-US" dirty="0" smtClean="0"/>
          </a:p>
          <a:p>
            <a:r>
              <a:rPr lang="en-US" dirty="0" smtClean="0"/>
              <a:t>Educate </a:t>
            </a:r>
            <a:r>
              <a:rPr lang="en-US" dirty="0"/>
              <a:t>your patients that compression of the vena cava also occurs with </a:t>
            </a:r>
            <a:r>
              <a:rPr lang="en-US" b="1" u="sng" dirty="0"/>
              <a:t>motionless standing.</a:t>
            </a:r>
            <a:r>
              <a:rPr lang="en-US" dirty="0"/>
              <a:t> </a:t>
            </a:r>
            <a:endParaRPr lang="en-US" dirty="0" smtClean="0"/>
          </a:p>
          <a:p>
            <a:r>
              <a:rPr lang="en-US" dirty="0" smtClean="0"/>
              <a:t>For </a:t>
            </a:r>
            <a:r>
              <a:rPr lang="en-US" dirty="0"/>
              <a:t>supine exercise, </a:t>
            </a:r>
            <a:r>
              <a:rPr lang="en-US" b="1" u="sng" dirty="0"/>
              <a:t>place a small wedge</a:t>
            </a:r>
            <a:r>
              <a:rPr lang="en-US" dirty="0"/>
              <a:t> or rolled towel under the </a:t>
            </a:r>
            <a:r>
              <a:rPr lang="en-US" b="1" dirty="0">
                <a:solidFill>
                  <a:srgbClr val="7030A0"/>
                </a:solidFill>
              </a:rPr>
              <a:t>right hip </a:t>
            </a:r>
            <a:r>
              <a:rPr lang="en-US" dirty="0"/>
              <a:t>to lessen the effects of uterine compression on abdominal vessels and to improve cardiac output. </a:t>
            </a:r>
            <a:endParaRPr lang="en-US" dirty="0" smtClean="0"/>
          </a:p>
          <a:p>
            <a:r>
              <a:rPr lang="en-US" dirty="0" smtClean="0"/>
              <a:t>The </a:t>
            </a:r>
            <a:r>
              <a:rPr lang="en-US" dirty="0"/>
              <a:t>wedge turns the patient slightly </a:t>
            </a:r>
            <a:r>
              <a:rPr lang="en-US" b="1" dirty="0">
                <a:solidFill>
                  <a:srgbClr val="7030A0"/>
                </a:solidFill>
              </a:rPr>
              <a:t>toward the left </a:t>
            </a:r>
          </a:p>
          <a:p>
            <a:r>
              <a:rPr lang="en-US" dirty="0"/>
              <a:t>This </a:t>
            </a:r>
            <a:r>
              <a:rPr lang="en-US" dirty="0" err="1"/>
              <a:t>modiﬁcation</a:t>
            </a:r>
            <a:r>
              <a:rPr lang="en-US" dirty="0"/>
              <a:t> is also helpful during physical therapy evaluation and treatment when the patient is positioned supine. </a:t>
            </a:r>
          </a:p>
          <a:p>
            <a:pPr>
              <a:buNone/>
            </a:pPr>
            <a:endParaRPr lang="en-US" dirty="0"/>
          </a:p>
        </p:txBody>
      </p:sp>
      <p:sp>
        <p:nvSpPr>
          <p:cNvPr id="4" name="Title 3"/>
          <p:cNvSpPr>
            <a:spLocks noGrp="1"/>
          </p:cNvSpPr>
          <p:nvPr>
            <p:ph type="title"/>
          </p:nvPr>
        </p:nvSpPr>
        <p:spPr/>
        <p:txBody>
          <a:bodyPr/>
          <a:lstStyle/>
          <a:p>
            <a:r>
              <a:rPr lang="en-US" dirty="0" smtClean="0"/>
              <a:t>Guidelines </a:t>
            </a:r>
            <a:endParaRPr lang="en-US" dirty="0"/>
          </a:p>
        </p:txBody>
      </p:sp>
    </p:spTree>
    <p:extLst>
      <p:ext uri="{BB962C8B-B14F-4D97-AF65-F5344CB8AC3E}">
        <p14:creationId xmlns:p14="http://schemas.microsoft.com/office/powerpoint/2010/main" val="3947714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85800" y="533400"/>
            <a:ext cx="7691438" cy="3619500"/>
          </a:xfrm>
          <a:prstGeom prst="rect">
            <a:avLst/>
          </a:prstGeom>
          <a:noFill/>
          <a:ln w="9525">
            <a:noFill/>
            <a:miter lim="800000"/>
            <a:headEnd/>
            <a:tailEnd/>
          </a:ln>
        </p:spPr>
      </p:pic>
      <p:pic>
        <p:nvPicPr>
          <p:cNvPr id="1028" name="Picture 4" descr="http://www.med-college.de/imp/de/Bilder/104010100000002095/01.jpg?padding=yes;resolution=120x114;hash=7be4fcac"/>
          <p:cNvPicPr>
            <a:picLocks noChangeAspect="1" noChangeArrowheads="1"/>
          </p:cNvPicPr>
          <p:nvPr/>
        </p:nvPicPr>
        <p:blipFill>
          <a:blip r:embed="rId3" cstate="print"/>
          <a:srcRect/>
          <a:stretch>
            <a:fillRect/>
          </a:stretch>
        </p:blipFill>
        <p:spPr bwMode="auto">
          <a:xfrm>
            <a:off x="838200" y="4191000"/>
            <a:ext cx="2209800" cy="2099310"/>
          </a:xfrm>
          <a:prstGeom prst="rect">
            <a:avLst/>
          </a:prstGeom>
          <a:noFill/>
        </p:spPr>
      </p:pic>
      <p:pic>
        <p:nvPicPr>
          <p:cNvPr id="1030" name="Picture 6" descr="http://www.med-college.de/imp/en/Bilder/104010100000002095/02.jpg?padding=yes;resolution=120x114;hash=eb1f9033"/>
          <p:cNvPicPr>
            <a:picLocks noChangeAspect="1" noChangeArrowheads="1"/>
          </p:cNvPicPr>
          <p:nvPr/>
        </p:nvPicPr>
        <p:blipFill>
          <a:blip r:embed="rId4" cstate="print"/>
          <a:srcRect/>
          <a:stretch>
            <a:fillRect/>
          </a:stretch>
        </p:blipFill>
        <p:spPr bwMode="auto">
          <a:xfrm>
            <a:off x="4724400" y="4309110"/>
            <a:ext cx="1981200" cy="1882140"/>
          </a:xfrm>
          <a:prstGeom prst="rect">
            <a:avLst/>
          </a:prstGeom>
          <a:noFill/>
        </p:spPr>
      </p:pic>
    </p:spTree>
    <p:extLst>
      <p:ext uri="{BB962C8B-B14F-4D97-AF65-F5344CB8AC3E}">
        <p14:creationId xmlns:p14="http://schemas.microsoft.com/office/powerpoint/2010/main" val="1482399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 </a:t>
            </a:r>
            <a:r>
              <a:rPr lang="en-US" b="1" u="sng" dirty="0"/>
              <a:t>To avoid the effects of orthostatic hypotension,</a:t>
            </a:r>
            <a:r>
              <a:rPr lang="en-US" dirty="0"/>
              <a:t> instruct the woman to always rise slowly when moving from lying down or sitting to standing positions.</a:t>
            </a:r>
          </a:p>
        </p:txBody>
      </p:sp>
    </p:spTree>
    <p:extLst>
      <p:ext uri="{BB962C8B-B14F-4D97-AF65-F5344CB8AC3E}">
        <p14:creationId xmlns:p14="http://schemas.microsoft.com/office/powerpoint/2010/main" val="1205686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u="sng" dirty="0"/>
              <a:t>Discourage breath-holding</a:t>
            </a:r>
            <a:r>
              <a:rPr lang="en-US" dirty="0"/>
              <a:t>, and avoid activities that tend to elicit </a:t>
            </a:r>
            <a:r>
              <a:rPr lang="en-US" b="1" dirty="0" err="1">
                <a:solidFill>
                  <a:srgbClr val="7030A0"/>
                </a:solidFill>
              </a:rPr>
              <a:t>Valsalva’s</a:t>
            </a:r>
            <a:r>
              <a:rPr lang="en-US" b="1" dirty="0">
                <a:solidFill>
                  <a:srgbClr val="7030A0"/>
                </a:solidFill>
              </a:rPr>
              <a:t> maneuver </a:t>
            </a:r>
            <a:r>
              <a:rPr lang="en-US" dirty="0"/>
              <a:t>because this may lead to undesirable downward forces on the uterus and pelvic </a:t>
            </a:r>
            <a:r>
              <a:rPr lang="en-US" dirty="0" err="1"/>
              <a:t>ﬂoor</a:t>
            </a:r>
            <a:r>
              <a:rPr lang="en-US" dirty="0"/>
              <a:t>. </a:t>
            </a:r>
            <a:endParaRPr lang="en-US" dirty="0" smtClean="0"/>
          </a:p>
          <a:p>
            <a:r>
              <a:rPr lang="en-US" dirty="0" smtClean="0"/>
              <a:t>In </a:t>
            </a:r>
            <a:r>
              <a:rPr lang="en-US" dirty="0"/>
              <a:t>addition, breath-holding causes stress to the cardiovascular system in terms of blood pressure and heart rate</a:t>
            </a:r>
          </a:p>
        </p:txBody>
      </p:sp>
    </p:spTree>
    <p:extLst>
      <p:ext uri="{BB962C8B-B14F-4D97-AF65-F5344CB8AC3E}">
        <p14:creationId xmlns:p14="http://schemas.microsoft.com/office/powerpoint/2010/main" val="523836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u="sng" dirty="0"/>
              <a:t>Break frequently for </a:t>
            </a:r>
            <a:r>
              <a:rPr lang="en-US" b="1" u="sng" dirty="0" err="1" smtClean="0"/>
              <a:t>ﬂuide</a:t>
            </a:r>
            <a:r>
              <a:rPr lang="en-US" b="1" u="sng" dirty="0" smtClean="0"/>
              <a:t> </a:t>
            </a:r>
            <a:r>
              <a:rPr lang="en-US" b="1" u="sng" dirty="0"/>
              <a:t>replenishment</a:t>
            </a:r>
            <a:r>
              <a:rPr lang="en-US" dirty="0"/>
              <a:t>. </a:t>
            </a:r>
            <a:endParaRPr lang="en-US" dirty="0" smtClean="0"/>
          </a:p>
          <a:p>
            <a:r>
              <a:rPr lang="en-US" dirty="0" smtClean="0">
                <a:solidFill>
                  <a:srgbClr val="7030A0"/>
                </a:solidFill>
              </a:rPr>
              <a:t>The</a:t>
            </a:r>
            <a:r>
              <a:rPr lang="en-US" dirty="0" smtClean="0"/>
              <a:t> </a:t>
            </a:r>
            <a:r>
              <a:rPr lang="en-US" dirty="0">
                <a:solidFill>
                  <a:srgbClr val="7030A0"/>
                </a:solidFill>
              </a:rPr>
              <a:t>risk of dehydration during exercise is increased in pregnancy</a:t>
            </a:r>
            <a:r>
              <a:rPr lang="en-US" dirty="0"/>
              <a:t>. </a:t>
            </a:r>
            <a:endParaRPr lang="en-US" dirty="0" smtClean="0"/>
          </a:p>
          <a:p>
            <a:r>
              <a:rPr lang="en-US" dirty="0" smtClean="0"/>
              <a:t>Avoid </a:t>
            </a:r>
            <a:r>
              <a:rPr lang="en-US" dirty="0"/>
              <a:t>exercising in </a:t>
            </a:r>
            <a:r>
              <a:rPr lang="en-US" dirty="0">
                <a:solidFill>
                  <a:srgbClr val="7030A0"/>
                </a:solidFill>
              </a:rPr>
              <a:t>high temperature </a:t>
            </a:r>
            <a:r>
              <a:rPr lang="en-US" dirty="0"/>
              <a:t>or humidity. </a:t>
            </a:r>
            <a:endParaRPr lang="en-US" dirty="0" smtClean="0"/>
          </a:p>
          <a:p>
            <a:r>
              <a:rPr lang="en-US" dirty="0" smtClean="0">
                <a:solidFill>
                  <a:srgbClr val="7030A0"/>
                </a:solidFill>
              </a:rPr>
              <a:t>Increase </a:t>
            </a:r>
            <a:r>
              <a:rPr lang="en-US" dirty="0">
                <a:solidFill>
                  <a:srgbClr val="7030A0"/>
                </a:solidFill>
              </a:rPr>
              <a:t>water intake in proportion to time spent exercising</a:t>
            </a:r>
            <a:r>
              <a:rPr lang="en-US" dirty="0"/>
              <a:t> and as environmental temperature increases.</a:t>
            </a:r>
          </a:p>
        </p:txBody>
      </p:sp>
    </p:spTree>
    <p:extLst>
      <p:ext uri="{BB962C8B-B14F-4D97-AF65-F5344CB8AC3E}">
        <p14:creationId xmlns:p14="http://schemas.microsoft.com/office/powerpoint/2010/main" val="3362724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a:t>Encourage complete </a:t>
            </a:r>
            <a:r>
              <a:rPr lang="en-US" b="1" u="sng" dirty="0">
                <a:solidFill>
                  <a:srgbClr val="7030A0"/>
                </a:solidFill>
              </a:rPr>
              <a:t>bladder emptying </a:t>
            </a:r>
            <a:r>
              <a:rPr lang="en-US" b="1" u="sng" dirty="0"/>
              <a:t>before exercise. </a:t>
            </a:r>
            <a:endParaRPr lang="en-US" b="1" u="sng" dirty="0" smtClean="0"/>
          </a:p>
          <a:p>
            <a:r>
              <a:rPr lang="en-US" dirty="0" smtClean="0"/>
              <a:t>A </a:t>
            </a:r>
            <a:r>
              <a:rPr lang="en-US" dirty="0"/>
              <a:t>full bladder places increased stress on an already weakened pelvic </a:t>
            </a:r>
            <a:r>
              <a:rPr lang="en-US" dirty="0" err="1"/>
              <a:t>ﬂoor</a:t>
            </a:r>
            <a:r>
              <a:rPr lang="en-US" dirty="0"/>
              <a:t>.</a:t>
            </a:r>
          </a:p>
        </p:txBody>
      </p:sp>
    </p:spTree>
    <p:extLst>
      <p:ext uri="{BB962C8B-B14F-4D97-AF65-F5344CB8AC3E}">
        <p14:creationId xmlns:p14="http://schemas.microsoft.com/office/powerpoint/2010/main" val="3030949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Include appropriate </a:t>
            </a:r>
            <a:r>
              <a:rPr lang="en-US" b="1" u="sng" dirty="0">
                <a:solidFill>
                  <a:srgbClr val="7030A0"/>
                </a:solidFill>
              </a:rPr>
              <a:t>warm-up and cool-down activities.</a:t>
            </a:r>
          </a:p>
          <a:p>
            <a:r>
              <a:rPr lang="en-US" dirty="0" smtClean="0"/>
              <a:t>Modify </a:t>
            </a:r>
            <a:r>
              <a:rPr lang="en-US" dirty="0"/>
              <a:t>or discontinue any exercise that causes pain.</a:t>
            </a:r>
          </a:p>
          <a:p>
            <a:r>
              <a:rPr lang="en-US" dirty="0" smtClean="0"/>
              <a:t>Limit </a:t>
            </a:r>
            <a:r>
              <a:rPr lang="en-US" dirty="0"/>
              <a:t>activities in which </a:t>
            </a:r>
            <a:r>
              <a:rPr lang="en-US" b="1" u="sng" dirty="0" smtClean="0">
                <a:solidFill>
                  <a:srgbClr val="7030A0"/>
                </a:solidFill>
              </a:rPr>
              <a:t>single-leg weight bearing </a:t>
            </a:r>
            <a:r>
              <a:rPr lang="en-US" dirty="0" smtClean="0"/>
              <a:t>is </a:t>
            </a:r>
            <a:r>
              <a:rPr lang="en-US" dirty="0"/>
              <a:t>required, such as standing leg kicks. </a:t>
            </a:r>
            <a:endParaRPr lang="en-US" dirty="0" smtClean="0"/>
          </a:p>
          <a:p>
            <a:r>
              <a:rPr lang="en-US" dirty="0" smtClean="0"/>
              <a:t>In </a:t>
            </a:r>
            <a:r>
              <a:rPr lang="en-US" dirty="0"/>
              <a:t>addition to possible loss of balance, these activities can promote sacroiliac or pubic </a:t>
            </a:r>
            <a:r>
              <a:rPr lang="en-US" dirty="0" err="1"/>
              <a:t>symphysis</a:t>
            </a:r>
            <a:r>
              <a:rPr lang="en-US" dirty="0"/>
              <a:t> discomfort</a:t>
            </a:r>
          </a:p>
        </p:txBody>
      </p:sp>
    </p:spTree>
    <p:extLst>
      <p:ext uri="{BB962C8B-B14F-4D97-AF65-F5344CB8AC3E}">
        <p14:creationId xmlns:p14="http://schemas.microsoft.com/office/powerpoint/2010/main" val="2423466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Potential Structural and Functional Impairments</a:t>
            </a:r>
            <a:endParaRPr lang="en-US" dirty="0"/>
          </a:p>
        </p:txBody>
      </p:sp>
      <p:sp>
        <p:nvSpPr>
          <p:cNvPr id="3" name="Content Placeholder 2"/>
          <p:cNvSpPr>
            <a:spLocks noGrp="1"/>
          </p:cNvSpPr>
          <p:nvPr>
            <p:ph idx="1"/>
          </p:nvPr>
        </p:nvSpPr>
        <p:spPr/>
        <p:txBody>
          <a:bodyPr>
            <a:normAutofit fontScale="70000" lnSpcReduction="20000"/>
          </a:bodyPr>
          <a:lstStyle/>
          <a:p>
            <a:endParaRPr lang="en-US" b="1" dirty="0"/>
          </a:p>
          <a:p>
            <a:r>
              <a:rPr lang="en-US" dirty="0"/>
              <a:t>Musculoskeletal pain and muscle imbalances from faulty postures</a:t>
            </a:r>
          </a:p>
          <a:p>
            <a:r>
              <a:rPr lang="en-US" dirty="0"/>
              <a:t>Poor body mechanics related to lack of knowledge, changing body size, and physical demands of child care</a:t>
            </a:r>
          </a:p>
          <a:p>
            <a:r>
              <a:rPr lang="en-US" dirty="0"/>
              <a:t>Lower extremity edema and discomfort from altered circulation and varicose veins</a:t>
            </a:r>
          </a:p>
          <a:p>
            <a:r>
              <a:rPr lang="en-US" dirty="0"/>
              <a:t>Pelvic floor dysfunction, including:</a:t>
            </a:r>
          </a:p>
          <a:p>
            <a:r>
              <a:rPr lang="en-US" dirty="0"/>
              <a:t>■ urinary or fecal incontinence</a:t>
            </a:r>
          </a:p>
          <a:p>
            <a:r>
              <a:rPr lang="en-US" dirty="0"/>
              <a:t>■ organ prolapse</a:t>
            </a:r>
          </a:p>
          <a:p>
            <a:r>
              <a:rPr lang="en-US" dirty="0"/>
              <a:t>■ </a:t>
            </a:r>
            <a:r>
              <a:rPr lang="en-US" dirty="0" err="1"/>
              <a:t>hypertonus</a:t>
            </a:r>
            <a:endParaRPr lang="en-US" dirty="0"/>
          </a:p>
          <a:p>
            <a:r>
              <a:rPr lang="en-US" dirty="0"/>
              <a:t>■ poor episiotomy healing</a:t>
            </a:r>
          </a:p>
          <a:p>
            <a:r>
              <a:rPr lang="en-US" dirty="0"/>
              <a:t>■ poor proprioceptive awareness and disuse atrophy</a:t>
            </a:r>
          </a:p>
          <a:p>
            <a:pPr marL="0" indent="0">
              <a:buNone/>
            </a:pPr>
            <a:endParaRPr lang="en-US" b="1" dirty="0"/>
          </a:p>
        </p:txBody>
      </p:sp>
    </p:spTree>
    <p:extLst>
      <p:ext uri="{BB962C8B-B14F-4D97-AF65-F5344CB8AC3E}">
        <p14:creationId xmlns:p14="http://schemas.microsoft.com/office/powerpoint/2010/main" val="3797361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Stretching/flexibility</a:t>
            </a: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Choose </a:t>
            </a:r>
            <a:r>
              <a:rPr lang="en-US" i="1" dirty="0"/>
              <a:t>stretching exercises that are specific to a </a:t>
            </a:r>
            <a:r>
              <a:rPr lang="en-US" b="1" i="1" dirty="0">
                <a:solidFill>
                  <a:srgbClr val="7030A0"/>
                </a:solidFill>
              </a:rPr>
              <a:t>single muscle or muscle group</a:t>
            </a:r>
            <a:r>
              <a:rPr lang="en-US" i="1" dirty="0"/>
              <a:t>; do not involve several groups at once. </a:t>
            </a:r>
            <a:endParaRPr lang="en-US" i="1" dirty="0" smtClean="0"/>
          </a:p>
          <a:p>
            <a:r>
              <a:rPr lang="en-US" i="1" dirty="0" smtClean="0">
                <a:solidFill>
                  <a:srgbClr val="7030A0"/>
                </a:solidFill>
              </a:rPr>
              <a:t>Asymmetrical </a:t>
            </a:r>
            <a:r>
              <a:rPr lang="en-US" i="1" dirty="0">
                <a:solidFill>
                  <a:srgbClr val="7030A0"/>
                </a:solidFill>
              </a:rPr>
              <a:t>stretching or stretching multiple muscle groups can promote joint instability</a:t>
            </a:r>
            <a:r>
              <a:rPr lang="en-US" i="1" dirty="0"/>
              <a:t>.</a:t>
            </a:r>
          </a:p>
          <a:p>
            <a:r>
              <a:rPr lang="en-US" dirty="0" smtClean="0"/>
              <a:t>Avoid </a:t>
            </a:r>
            <a:r>
              <a:rPr lang="en-US" b="1" dirty="0">
                <a:solidFill>
                  <a:srgbClr val="7030A0"/>
                </a:solidFill>
              </a:rPr>
              <a:t>ballistic movements</a:t>
            </a:r>
            <a:r>
              <a:rPr lang="en-US" dirty="0"/>
              <a:t>.</a:t>
            </a:r>
          </a:p>
          <a:p>
            <a:r>
              <a:rPr lang="en-US" dirty="0" smtClean="0"/>
              <a:t>Do </a:t>
            </a:r>
            <a:r>
              <a:rPr lang="en-US" dirty="0"/>
              <a:t>not allow any joint to be taken beyond its normal physiological range.</a:t>
            </a:r>
          </a:p>
          <a:p>
            <a:r>
              <a:rPr lang="en-US" dirty="0" smtClean="0"/>
              <a:t>Use </a:t>
            </a:r>
            <a:r>
              <a:rPr lang="en-US" dirty="0"/>
              <a:t>caution with </a:t>
            </a:r>
            <a:r>
              <a:rPr lang="en-US" b="1" dirty="0">
                <a:solidFill>
                  <a:srgbClr val="7030A0"/>
                </a:solidFill>
              </a:rPr>
              <a:t>hamstring and adductor stretches</a:t>
            </a:r>
            <a:r>
              <a:rPr lang="en-US" dirty="0"/>
              <a:t>. Overstretching of these muscle groups can increase pelvic instability or </a:t>
            </a:r>
            <a:r>
              <a:rPr lang="en-US" dirty="0" err="1"/>
              <a:t>hypermobility</a:t>
            </a:r>
            <a:r>
              <a:rPr lang="en-US" dirty="0"/>
              <a:t>.</a:t>
            </a:r>
          </a:p>
        </p:txBody>
      </p:sp>
    </p:spTree>
    <p:extLst>
      <p:ext uri="{BB962C8B-B14F-4D97-AF65-F5344CB8AC3E}">
        <p14:creationId xmlns:p14="http://schemas.microsoft.com/office/powerpoint/2010/main" val="3565241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PRECAUTIONS</a:t>
            </a:r>
            <a:endParaRPr lang="en-US" dirty="0"/>
          </a:p>
        </p:txBody>
      </p:sp>
      <p:sp>
        <p:nvSpPr>
          <p:cNvPr id="3" name="Content Placeholder 2"/>
          <p:cNvSpPr>
            <a:spLocks noGrp="1"/>
          </p:cNvSpPr>
          <p:nvPr>
            <p:ph idx="1"/>
          </p:nvPr>
        </p:nvSpPr>
        <p:spPr>
          <a:xfrm>
            <a:off x="228600" y="762000"/>
            <a:ext cx="8686800" cy="5334000"/>
          </a:xfrm>
        </p:spPr>
        <p:txBody>
          <a:bodyPr>
            <a:noAutofit/>
          </a:bodyPr>
          <a:lstStyle/>
          <a:p>
            <a:r>
              <a:rPr lang="en-US" sz="2400" b="1" dirty="0"/>
              <a:t>Observe participants closely for </a:t>
            </a:r>
            <a:r>
              <a:rPr lang="en-US" sz="2400" b="1" dirty="0">
                <a:solidFill>
                  <a:srgbClr val="7030A0"/>
                </a:solidFill>
              </a:rPr>
              <a:t>signs of overexertion </a:t>
            </a:r>
            <a:r>
              <a:rPr lang="en-US" sz="2400" b="1" dirty="0"/>
              <a:t>or complications. The following signs are reasons to </a:t>
            </a:r>
            <a:r>
              <a:rPr lang="en-US" sz="2400" b="1" i="1" dirty="0"/>
              <a:t>discontinue </a:t>
            </a:r>
            <a:r>
              <a:rPr lang="en-US" sz="2400" b="1" i="1" dirty="0" smtClean="0"/>
              <a:t>exercise</a:t>
            </a:r>
            <a:endParaRPr lang="en-US" sz="2400" b="1" dirty="0"/>
          </a:p>
          <a:p>
            <a:r>
              <a:rPr lang="en-US" sz="2400" b="1" dirty="0" smtClean="0"/>
              <a:t>Persistent </a:t>
            </a:r>
            <a:r>
              <a:rPr lang="en-US" sz="2400" b="1" dirty="0"/>
              <a:t>pain, especially in the chest, pelvic girdle, or low back</a:t>
            </a:r>
          </a:p>
          <a:p>
            <a:r>
              <a:rPr lang="en-US" sz="2400" b="1" dirty="0" smtClean="0"/>
              <a:t>Leakage </a:t>
            </a:r>
            <a:r>
              <a:rPr lang="en-US" sz="2400" b="1" dirty="0"/>
              <a:t>of amniotic </a:t>
            </a:r>
            <a:r>
              <a:rPr lang="en-US" sz="2400" b="1" dirty="0" err="1"/>
              <a:t>ﬂuid</a:t>
            </a:r>
            <a:endParaRPr lang="en-US" sz="2400" b="1" dirty="0"/>
          </a:p>
          <a:p>
            <a:r>
              <a:rPr lang="en-US" sz="2400" b="1" dirty="0" smtClean="0"/>
              <a:t>Uterine </a:t>
            </a:r>
            <a:r>
              <a:rPr lang="en-US" sz="2400" b="1" dirty="0"/>
              <a:t>contractions that persist beyond the exercise session</a:t>
            </a:r>
          </a:p>
          <a:p>
            <a:r>
              <a:rPr lang="en-US" sz="2400" b="1" dirty="0" smtClean="0"/>
              <a:t>Vaginal </a:t>
            </a:r>
            <a:r>
              <a:rPr lang="en-US" sz="2400" b="1" dirty="0"/>
              <a:t>bleeding</a:t>
            </a:r>
          </a:p>
          <a:p>
            <a:r>
              <a:rPr lang="en-US" sz="2400" b="1" dirty="0" smtClean="0"/>
              <a:t>Decreased </a:t>
            </a:r>
            <a:r>
              <a:rPr lang="en-US" sz="2400" b="1" dirty="0"/>
              <a:t>fetal movements</a:t>
            </a:r>
          </a:p>
          <a:p>
            <a:r>
              <a:rPr lang="en-US" sz="2400" b="1" dirty="0" smtClean="0"/>
              <a:t>Persistent </a:t>
            </a:r>
            <a:r>
              <a:rPr lang="en-US" sz="2400" b="1" dirty="0"/>
              <a:t>shortness of breath</a:t>
            </a:r>
          </a:p>
          <a:p>
            <a:r>
              <a:rPr lang="en-US" sz="2400" b="1" dirty="0" smtClean="0"/>
              <a:t>Irregular </a:t>
            </a:r>
            <a:r>
              <a:rPr lang="en-US" sz="2400" b="1" dirty="0"/>
              <a:t>heartbeat</a:t>
            </a:r>
          </a:p>
          <a:p>
            <a:r>
              <a:rPr lang="en-US" sz="2400" b="1" dirty="0" smtClean="0"/>
              <a:t>Tachycardia</a:t>
            </a:r>
            <a:endParaRPr lang="en-US" sz="2400" b="1" dirty="0"/>
          </a:p>
          <a:p>
            <a:r>
              <a:rPr lang="en-US" sz="2400" b="1" dirty="0" smtClean="0"/>
              <a:t>Dizziness/faintness</a:t>
            </a:r>
            <a:endParaRPr lang="en-US" sz="2400" b="1" dirty="0"/>
          </a:p>
          <a:p>
            <a:r>
              <a:rPr lang="en-US" sz="2400" b="1" dirty="0" smtClean="0"/>
              <a:t>Swelling/pain </a:t>
            </a:r>
            <a:r>
              <a:rPr lang="en-US" sz="2400" b="1" dirty="0"/>
              <a:t>in the calf </a:t>
            </a:r>
          </a:p>
          <a:p>
            <a:r>
              <a:rPr lang="en-US" sz="2400" b="1" dirty="0" smtClean="0"/>
              <a:t>Difficulty </a:t>
            </a:r>
            <a:r>
              <a:rPr lang="en-US" sz="2400" b="1" dirty="0"/>
              <a:t>in </a:t>
            </a:r>
            <a:r>
              <a:rPr lang="en-US" sz="2400" b="1" dirty="0" smtClean="0"/>
              <a:t>walking</a:t>
            </a:r>
            <a:endParaRPr lang="en-US" sz="2400" b="1" dirty="0"/>
          </a:p>
        </p:txBody>
      </p:sp>
    </p:spTree>
    <p:extLst>
      <p:ext uri="{BB962C8B-B14F-4D97-AF65-F5344CB8AC3E}">
        <p14:creationId xmlns:p14="http://schemas.microsoft.com/office/powerpoint/2010/main" val="12051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a:t>Muscle performance and aerobic fitness.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68922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Recommendations for Fitness Exercise</a:t>
            </a:r>
            <a:endParaRPr lang="en-US" dirty="0"/>
          </a:p>
        </p:txBody>
      </p:sp>
      <p:sp>
        <p:nvSpPr>
          <p:cNvPr id="3" name="Content Placeholder 2"/>
          <p:cNvSpPr>
            <a:spLocks noGrp="1"/>
          </p:cNvSpPr>
          <p:nvPr>
            <p:ph idx="1"/>
          </p:nvPr>
        </p:nvSpPr>
        <p:spPr/>
        <p:txBody>
          <a:bodyPr/>
          <a:lstStyle/>
          <a:p>
            <a:r>
              <a:rPr lang="en-US" dirty="0"/>
              <a:t>It is strongly recommended for all women to participate in </a:t>
            </a:r>
            <a:r>
              <a:rPr lang="en-US" b="1" dirty="0">
                <a:solidFill>
                  <a:srgbClr val="7030A0"/>
                </a:solidFill>
              </a:rPr>
              <a:t>mild to moderate exercise</a:t>
            </a:r>
            <a:r>
              <a:rPr lang="en-US" dirty="0"/>
              <a:t>, for both strength and cardiopulmonary </a:t>
            </a:r>
            <a:r>
              <a:rPr lang="en-US" dirty="0" err="1"/>
              <a:t>beneﬁts</a:t>
            </a:r>
            <a:r>
              <a:rPr lang="en-US" dirty="0"/>
              <a:t>, </a:t>
            </a:r>
            <a:r>
              <a:rPr lang="en-US" b="1" dirty="0">
                <a:solidFill>
                  <a:srgbClr val="7030A0"/>
                </a:solidFill>
              </a:rPr>
              <a:t>15 to 30 minutes/session</a:t>
            </a:r>
            <a:r>
              <a:rPr lang="en-US" dirty="0"/>
              <a:t>, most days of the week. </a:t>
            </a:r>
            <a:endParaRPr lang="en-US" dirty="0" smtClean="0"/>
          </a:p>
          <a:p>
            <a:r>
              <a:rPr lang="en-US" dirty="0" smtClean="0"/>
              <a:t>Individualized </a:t>
            </a:r>
            <a:r>
              <a:rPr lang="en-US" dirty="0"/>
              <a:t>programs, based on </a:t>
            </a:r>
            <a:r>
              <a:rPr lang="en-US" dirty="0" err="1"/>
              <a:t>prepregnancy</a:t>
            </a:r>
            <a:r>
              <a:rPr lang="en-US" dirty="0"/>
              <a:t> </a:t>
            </a:r>
            <a:r>
              <a:rPr lang="en-US" dirty="0" err="1"/>
              <a:t>ﬁtness</a:t>
            </a:r>
            <a:r>
              <a:rPr lang="en-US" dirty="0"/>
              <a:t> level, are preferable</a:t>
            </a:r>
          </a:p>
        </p:txBody>
      </p:sp>
    </p:spTree>
    <p:extLst>
      <p:ext uri="{BB962C8B-B14F-4D97-AF65-F5344CB8AC3E}">
        <p14:creationId xmlns:p14="http://schemas.microsoft.com/office/powerpoint/2010/main" val="756722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smtClean="0">
                <a:solidFill>
                  <a:srgbClr val="7030A0"/>
                </a:solidFill>
              </a:rPr>
              <a:t>Instructor </a:t>
            </a:r>
            <a:r>
              <a:rPr lang="en-US" b="1" dirty="0">
                <a:solidFill>
                  <a:srgbClr val="7030A0"/>
                </a:solidFill>
              </a:rPr>
              <a:t>should modify exercise intensity according to </a:t>
            </a:r>
            <a:r>
              <a:rPr lang="en-US" b="1" dirty="0" smtClean="0">
                <a:solidFill>
                  <a:srgbClr val="7030A0"/>
                </a:solidFill>
              </a:rPr>
              <a:t>client(pregnant women) tolerance</a:t>
            </a:r>
            <a:r>
              <a:rPr lang="en-US" dirty="0" smtClean="0"/>
              <a:t>. As Conventional </a:t>
            </a:r>
            <a:r>
              <a:rPr lang="en-US" dirty="0"/>
              <a:t>(age-based) target heart rate zones may be too aggressive for the average pregnant patient.</a:t>
            </a:r>
          </a:p>
          <a:p>
            <a:r>
              <a:rPr lang="en-US" dirty="0" smtClean="0"/>
              <a:t>Use </a:t>
            </a:r>
            <a:r>
              <a:rPr lang="en-US" dirty="0"/>
              <a:t>of the </a:t>
            </a:r>
            <a:r>
              <a:rPr lang="en-US" b="1" dirty="0">
                <a:solidFill>
                  <a:srgbClr val="7030A0"/>
                </a:solidFill>
              </a:rPr>
              <a:t>Borg scale </a:t>
            </a:r>
            <a:r>
              <a:rPr lang="en-US" dirty="0"/>
              <a:t>of perceived exertion </a:t>
            </a:r>
            <a:r>
              <a:rPr lang="en-US" dirty="0" smtClean="0"/>
              <a:t> </a:t>
            </a:r>
            <a:r>
              <a:rPr lang="en-US" dirty="0"/>
              <a:t>is more appropriate in this population, with exertion </a:t>
            </a:r>
            <a:r>
              <a:rPr lang="en-US" b="1" dirty="0">
                <a:solidFill>
                  <a:srgbClr val="7030A0"/>
                </a:solidFill>
              </a:rPr>
              <a:t>between 12 and 14 suggested during uncomplicated pregnancy.</a:t>
            </a:r>
          </a:p>
          <a:p>
            <a:endParaRPr lang="en-US" dirty="0" smtClean="0"/>
          </a:p>
          <a:p>
            <a:r>
              <a:rPr lang="en-US" dirty="0" smtClean="0"/>
              <a:t>When </a:t>
            </a:r>
            <a:r>
              <a:rPr lang="en-US" dirty="0"/>
              <a:t>fatigued, a woman should stop exercising, and she should never exercise to exhaustion</a:t>
            </a:r>
          </a:p>
        </p:txBody>
      </p:sp>
    </p:spTree>
    <p:extLst>
      <p:ext uri="{BB962C8B-B14F-4D97-AF65-F5344CB8AC3E}">
        <p14:creationId xmlns:p14="http://schemas.microsoft.com/office/powerpoint/2010/main" val="392225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a:stretch>
            <a:fillRect/>
          </a:stretch>
        </p:blipFill>
        <p:spPr bwMode="auto">
          <a:xfrm>
            <a:off x="381000" y="324092"/>
            <a:ext cx="5410200" cy="5958069"/>
          </a:xfrm>
          <a:prstGeom prst="rect">
            <a:avLst/>
          </a:prstGeom>
          <a:noFill/>
          <a:ln w="9525">
            <a:noFill/>
            <a:miter lim="800000"/>
            <a:headEnd/>
            <a:tailEnd/>
          </a:ln>
        </p:spPr>
      </p:pic>
      <p:sp>
        <p:nvSpPr>
          <p:cNvPr id="3" name="Rectangle 2"/>
          <p:cNvSpPr/>
          <p:nvPr/>
        </p:nvSpPr>
        <p:spPr>
          <a:xfrm>
            <a:off x="3048000" y="1524000"/>
            <a:ext cx="5791200" cy="1754326"/>
          </a:xfrm>
          <a:prstGeom prst="rect">
            <a:avLst/>
          </a:prstGeom>
        </p:spPr>
        <p:txBody>
          <a:bodyPr wrap="square">
            <a:spAutoFit/>
          </a:bodyPr>
          <a:lstStyle/>
          <a:p>
            <a:r>
              <a:rPr lang="en-US" b="1" dirty="0"/>
              <a:t>The scale starts with “no feeling of exertion,” which rates a 6, and ends with “very, very hard,” which rates a 20. Moderate activities register 11 to 14 on the Borg scale (“fairly light” to “somewhat hard”), while vigorous activities usually rate a 15 or higher (“hard” to “very, very hard”)</a:t>
            </a:r>
          </a:p>
        </p:txBody>
      </p:sp>
    </p:spTree>
    <p:extLst>
      <p:ext uri="{BB962C8B-B14F-4D97-AF65-F5344CB8AC3E}">
        <p14:creationId xmlns:p14="http://schemas.microsoft.com/office/powerpoint/2010/main" val="826604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46237"/>
            <a:ext cx="8229600" cy="4525963"/>
          </a:xfrm>
        </p:spPr>
        <p:txBody>
          <a:bodyPr/>
          <a:lstStyle/>
          <a:p>
            <a:r>
              <a:rPr lang="en-US" dirty="0"/>
              <a:t>Activities to avoid include contact sports, anything with a high risk of abdominal trauma or falling, high-altitude activities (greater than 6,000 ft), and scuba diving. The fetus is at increased risk of decompression sickness during scuba diving</a:t>
            </a:r>
          </a:p>
        </p:txBody>
      </p:sp>
    </p:spTree>
    <p:extLst>
      <p:ext uri="{BB962C8B-B14F-4D97-AF65-F5344CB8AC3E}">
        <p14:creationId xmlns:p14="http://schemas.microsoft.com/office/powerpoint/2010/main" val="1758937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Nonweight</a:t>
            </a:r>
            <a:r>
              <a:rPr lang="en-US" dirty="0"/>
              <a:t>-bearing aerobic exercises, such as stationary cycling, swimming, or water aerobics, will minimize the risk of injury throughout pregnancy and the postpartum period.</a:t>
            </a:r>
          </a:p>
        </p:txBody>
      </p:sp>
    </p:spTree>
    <p:extLst>
      <p:ext uri="{BB962C8B-B14F-4D97-AF65-F5344CB8AC3E}">
        <p14:creationId xmlns:p14="http://schemas.microsoft.com/office/powerpoint/2010/main" val="1999641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Poor balance</a:t>
            </a:r>
          </a:p>
          <a:p>
            <a:r>
              <a:rPr lang="en-US" dirty="0" smtClean="0"/>
              <a:t>If </a:t>
            </a:r>
            <a:r>
              <a:rPr lang="en-US" dirty="0"/>
              <a:t>the woman cannot safely maintain balance because of the shifting and increasing weight, have her modify exercises that could result in falling and injuring herself or the fetus.</a:t>
            </a:r>
          </a:p>
        </p:txBody>
      </p:sp>
    </p:spTree>
    <p:extLst>
      <p:ext uri="{BB962C8B-B14F-4D97-AF65-F5344CB8AC3E}">
        <p14:creationId xmlns:p14="http://schemas.microsoft.com/office/powerpoint/2010/main" val="3780719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Adequate caloric intake for nutrition, adequate </a:t>
            </a:r>
            <a:r>
              <a:rPr lang="en-US" dirty="0" err="1"/>
              <a:t>ﬂuid</a:t>
            </a:r>
            <a:r>
              <a:rPr lang="en-US" dirty="0"/>
              <a:t> intake, and appropriate clothing for heat dissipation are critical.</a:t>
            </a:r>
          </a:p>
        </p:txBody>
      </p:sp>
    </p:spTree>
    <p:extLst>
      <p:ext uri="{BB962C8B-B14F-4D97-AF65-F5344CB8AC3E}">
        <p14:creationId xmlns:p14="http://schemas.microsoft.com/office/powerpoint/2010/main" val="295586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Abdominal muscle stretch, trauma, and diastasis recti</a:t>
            </a:r>
          </a:p>
          <a:p>
            <a:r>
              <a:rPr lang="en-US" dirty="0" smtClean="0"/>
              <a:t>Potential decrease in cardiovascular fitness</a:t>
            </a:r>
          </a:p>
          <a:p>
            <a:r>
              <a:rPr lang="en-US" dirty="0" smtClean="0"/>
              <a:t>Lack of knowledge of body changes and safe exercises to use during and after pregnancy</a:t>
            </a:r>
          </a:p>
          <a:p>
            <a:r>
              <a:rPr lang="en-US" dirty="0" smtClean="0"/>
              <a:t>Changing body image</a:t>
            </a:r>
          </a:p>
          <a:p>
            <a:r>
              <a:rPr lang="en-US" dirty="0" smtClean="0"/>
              <a:t>Lack of physical preparation (strength, endurance, relaxation) necessary for labor and delivery</a:t>
            </a:r>
          </a:p>
          <a:p>
            <a:r>
              <a:rPr lang="en-US" dirty="0" smtClean="0"/>
              <a:t>Lack of knowledge of appropriate positioning for optimal comfort in labor and delivery</a:t>
            </a:r>
          </a:p>
          <a:p>
            <a:r>
              <a:rPr lang="en-US" dirty="0" smtClean="0"/>
              <a:t>Lack of adequate postpartum rehabilitation</a:t>
            </a:r>
          </a:p>
          <a:p>
            <a:endParaRPr lang="en-US" dirty="0"/>
          </a:p>
        </p:txBody>
      </p:sp>
    </p:spTree>
    <p:extLst>
      <p:ext uri="{BB962C8B-B14F-4D97-AF65-F5344CB8AC3E}">
        <p14:creationId xmlns:p14="http://schemas.microsoft.com/office/powerpoint/2010/main" val="18074469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Resumption of </a:t>
            </a:r>
            <a:r>
              <a:rPr lang="en-US" dirty="0" err="1"/>
              <a:t>prepregnancy</a:t>
            </a:r>
            <a:r>
              <a:rPr lang="en-US" dirty="0"/>
              <a:t> exercise routines during the postpartum period should be gradual. </a:t>
            </a:r>
            <a:endParaRPr lang="en-US" dirty="0" smtClean="0"/>
          </a:p>
          <a:p>
            <a:r>
              <a:rPr lang="en-US" dirty="0" smtClean="0"/>
              <a:t>Initiation </a:t>
            </a:r>
            <a:r>
              <a:rPr lang="en-US" dirty="0"/>
              <a:t>of pelvic </a:t>
            </a:r>
            <a:r>
              <a:rPr lang="en-US" dirty="0" err="1"/>
              <a:t>ﬂoor</a:t>
            </a:r>
            <a:r>
              <a:rPr lang="en-US" dirty="0"/>
              <a:t> exercises immediately postpartum may reduce symptoms and duration of incontinence</a:t>
            </a:r>
          </a:p>
        </p:txBody>
      </p:sp>
    </p:spTree>
    <p:extLst>
      <p:ext uri="{BB962C8B-B14F-4D97-AF65-F5344CB8AC3E}">
        <p14:creationId xmlns:p14="http://schemas.microsoft.com/office/powerpoint/2010/main" val="2611429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Physiological and morphological changes of pregnancy continue for a minimum of 4 to 6 weeks postpartum— longer if the woman is breastfeeding. Encourage continued joint protection.</a:t>
            </a:r>
          </a:p>
        </p:txBody>
      </p:sp>
    </p:spTree>
    <p:extLst>
      <p:ext uri="{BB962C8B-B14F-4D97-AF65-F5344CB8AC3E}">
        <p14:creationId xmlns:p14="http://schemas.microsoft.com/office/powerpoint/2010/main" val="19059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Breastfeeding women can be reassured that </a:t>
            </a:r>
            <a:r>
              <a:rPr lang="en-US" b="1" dirty="0">
                <a:solidFill>
                  <a:srgbClr val="7030A0"/>
                </a:solidFill>
              </a:rPr>
              <a:t>moderate exercise does not impair quantity or quality of breast milk or infant growth.</a:t>
            </a:r>
          </a:p>
          <a:p>
            <a:r>
              <a:rPr lang="en-US" dirty="0" smtClean="0"/>
              <a:t>Lactating </a:t>
            </a:r>
            <a:r>
              <a:rPr lang="en-US" dirty="0"/>
              <a:t>women will have </a:t>
            </a:r>
            <a:r>
              <a:rPr lang="en-US" b="1" dirty="0"/>
              <a:t>slower weight loss in the postpartum period</a:t>
            </a:r>
            <a:r>
              <a:rPr lang="en-US" dirty="0"/>
              <a:t>; an additional 500 calories/day are needed to support production of breast milk.</a:t>
            </a:r>
          </a:p>
          <a:p>
            <a:r>
              <a:rPr lang="en-US" dirty="0" smtClean="0"/>
              <a:t>Water </a:t>
            </a:r>
            <a:r>
              <a:rPr lang="en-US" dirty="0"/>
              <a:t>intake continues to be important; 12 or more glasses per day are recommended.</a:t>
            </a:r>
          </a:p>
          <a:p>
            <a:r>
              <a:rPr lang="en-US" dirty="0" smtClean="0"/>
              <a:t>There </a:t>
            </a:r>
            <a:r>
              <a:rPr lang="en-US" dirty="0"/>
              <a:t>may be a short-term increase in lactic acid secreted in breast milk after high-intensity exercise; if the baby appears to eat less after an exercise session, this can easily be remedied by nursing before exercise</a:t>
            </a:r>
          </a:p>
        </p:txBody>
      </p:sp>
    </p:spTree>
    <p:extLst>
      <p:ext uri="{BB962C8B-B14F-4D97-AF65-F5344CB8AC3E}">
        <p14:creationId xmlns:p14="http://schemas.microsoft.com/office/powerpoint/2010/main" val="1911269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normAutofit fontScale="90000"/>
          </a:bodyPr>
          <a:lstStyle/>
          <a:p>
            <a:r>
              <a:rPr lang="en-US" b="1" dirty="0"/>
              <a:t>Precautions and Contraindications to Exercise</a:t>
            </a:r>
            <a:endParaRPr lang="en-US" dirty="0"/>
          </a:p>
        </p:txBody>
      </p:sp>
    </p:spTree>
    <p:extLst>
      <p:ext uri="{BB962C8B-B14F-4D97-AF65-F5344CB8AC3E}">
        <p14:creationId xmlns:p14="http://schemas.microsoft.com/office/powerpoint/2010/main" val="797071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Absolute Contraindications</a:t>
            </a:r>
            <a:endParaRPr lang="en-US" dirty="0"/>
          </a:p>
        </p:txBody>
      </p:sp>
      <p:sp>
        <p:nvSpPr>
          <p:cNvPr id="3" name="Content Placeholder 2"/>
          <p:cNvSpPr>
            <a:spLocks noGrp="1"/>
          </p:cNvSpPr>
          <p:nvPr>
            <p:ph idx="1"/>
          </p:nvPr>
        </p:nvSpPr>
        <p:spPr>
          <a:xfrm>
            <a:off x="457200" y="1371600"/>
            <a:ext cx="8229600" cy="5181600"/>
          </a:xfrm>
        </p:spPr>
        <p:txBody>
          <a:bodyPr>
            <a:normAutofit fontScale="70000" lnSpcReduction="20000"/>
          </a:bodyPr>
          <a:lstStyle/>
          <a:p>
            <a:r>
              <a:rPr lang="en-US" b="1" dirty="0"/>
              <a:t>Incompetent</a:t>
            </a:r>
            <a:r>
              <a:rPr lang="en-US" dirty="0"/>
              <a:t> </a:t>
            </a:r>
            <a:r>
              <a:rPr lang="en-US" b="1" dirty="0"/>
              <a:t>cervix</a:t>
            </a:r>
            <a:r>
              <a:rPr lang="en-US" dirty="0"/>
              <a:t>: early dilation of the cervix before the pregnancy is full term</a:t>
            </a:r>
          </a:p>
          <a:p>
            <a:r>
              <a:rPr lang="en-US" b="1" dirty="0" smtClean="0"/>
              <a:t>Vaginal </a:t>
            </a:r>
            <a:r>
              <a:rPr lang="en-US" b="1" dirty="0"/>
              <a:t>bleeding</a:t>
            </a:r>
            <a:r>
              <a:rPr lang="en-US" dirty="0"/>
              <a:t>, especially second or third trimester</a:t>
            </a:r>
          </a:p>
          <a:p>
            <a:r>
              <a:rPr lang="en-US" b="1" dirty="0" smtClean="0"/>
              <a:t>Placenta </a:t>
            </a:r>
            <a:r>
              <a:rPr lang="en-US" b="1" dirty="0" err="1"/>
              <a:t>previa</a:t>
            </a:r>
            <a:r>
              <a:rPr lang="en-US" dirty="0"/>
              <a:t>: placenta is located on the uterus in a position in which it may detach before the baby is </a:t>
            </a:r>
            <a:r>
              <a:rPr lang="en-US" dirty="0" smtClean="0"/>
              <a:t>delivered</a:t>
            </a:r>
          </a:p>
          <a:p>
            <a:r>
              <a:rPr lang="en-US" b="1" dirty="0"/>
              <a:t>Multiple gestation </a:t>
            </a:r>
            <a:r>
              <a:rPr lang="en-US" dirty="0"/>
              <a:t>with risk of premature labor</a:t>
            </a:r>
          </a:p>
          <a:p>
            <a:r>
              <a:rPr lang="en-US" b="1" dirty="0" smtClean="0"/>
              <a:t>Preeclampsia</a:t>
            </a:r>
            <a:r>
              <a:rPr lang="en-US" dirty="0"/>
              <a:t>: pregnancy-induced hypertension</a:t>
            </a:r>
          </a:p>
          <a:p>
            <a:r>
              <a:rPr lang="en-US" b="1" dirty="0" smtClean="0"/>
              <a:t>Rupture </a:t>
            </a:r>
            <a:r>
              <a:rPr lang="en-US" b="1" dirty="0"/>
              <a:t>of membranes</a:t>
            </a:r>
            <a:r>
              <a:rPr lang="en-US" dirty="0"/>
              <a:t>: loss of amniotic </a:t>
            </a:r>
            <a:r>
              <a:rPr lang="en-US" dirty="0" err="1"/>
              <a:t>ﬂuid</a:t>
            </a:r>
            <a:r>
              <a:rPr lang="en-US" dirty="0"/>
              <a:t> before the onset of labor</a:t>
            </a:r>
          </a:p>
          <a:p>
            <a:r>
              <a:rPr lang="en-US" b="1" dirty="0" smtClean="0"/>
              <a:t>Premature </a:t>
            </a:r>
            <a:r>
              <a:rPr lang="en-US" b="1" dirty="0"/>
              <a:t>labor</a:t>
            </a:r>
            <a:r>
              <a:rPr lang="en-US" dirty="0"/>
              <a:t>: labor beginning before the 37th week of pregnancy</a:t>
            </a:r>
          </a:p>
          <a:p>
            <a:r>
              <a:rPr lang="en-US" dirty="0" smtClean="0"/>
              <a:t>Maternal </a:t>
            </a:r>
            <a:r>
              <a:rPr lang="en-US" dirty="0"/>
              <a:t>heart disease, thyroid disease, or serious respiratory disorder</a:t>
            </a:r>
          </a:p>
          <a:p>
            <a:r>
              <a:rPr lang="en-US" dirty="0" smtClean="0"/>
              <a:t>Maternal </a:t>
            </a:r>
            <a:r>
              <a:rPr lang="en-US" dirty="0"/>
              <a:t>type 1 diabetes</a:t>
            </a:r>
          </a:p>
          <a:p>
            <a:r>
              <a:rPr lang="en-US" dirty="0" smtClean="0"/>
              <a:t>Intrauterine </a:t>
            </a:r>
            <a:r>
              <a:rPr lang="en-US" dirty="0"/>
              <a:t>growth retardation</a:t>
            </a:r>
          </a:p>
        </p:txBody>
      </p:sp>
    </p:spTree>
    <p:extLst>
      <p:ext uri="{BB962C8B-B14F-4D97-AF65-F5344CB8AC3E}">
        <p14:creationId xmlns:p14="http://schemas.microsoft.com/office/powerpoint/2010/main" val="3268496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Precautions to Exercise</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The </a:t>
            </a:r>
            <a:r>
              <a:rPr lang="en-US" dirty="0"/>
              <a:t>woman with one or more of the following conditions may participate in an exercise program under close observation by a </a:t>
            </a:r>
            <a:r>
              <a:rPr lang="en-US" dirty="0" smtClean="0"/>
              <a:t>physician and </a:t>
            </a:r>
            <a:r>
              <a:rPr lang="en-US" dirty="0"/>
              <a:t>a therapist as long as no further complications arise. Exercises may require modification.</a:t>
            </a:r>
          </a:p>
          <a:p>
            <a:r>
              <a:rPr lang="en-US" dirty="0" smtClean="0"/>
              <a:t>Gestational </a:t>
            </a:r>
            <a:r>
              <a:rPr lang="en-US" dirty="0"/>
              <a:t>diabetes</a:t>
            </a:r>
          </a:p>
          <a:p>
            <a:r>
              <a:rPr lang="en-US" dirty="0" smtClean="0"/>
              <a:t>Severe </a:t>
            </a:r>
            <a:r>
              <a:rPr lang="en-US" dirty="0"/>
              <a:t>anemia</a:t>
            </a:r>
          </a:p>
          <a:p>
            <a:r>
              <a:rPr lang="en-US" dirty="0" smtClean="0"/>
              <a:t>Systemic </a:t>
            </a:r>
            <a:r>
              <a:rPr lang="en-US" dirty="0"/>
              <a:t>infection</a:t>
            </a:r>
          </a:p>
          <a:p>
            <a:r>
              <a:rPr lang="en-US" dirty="0" smtClean="0"/>
              <a:t>Extreme </a:t>
            </a:r>
            <a:r>
              <a:rPr lang="en-US" dirty="0"/>
              <a:t>fatigue</a:t>
            </a:r>
          </a:p>
          <a:p>
            <a:r>
              <a:rPr lang="en-US" dirty="0" smtClean="0"/>
              <a:t>Musculoskeletal </a:t>
            </a:r>
            <a:r>
              <a:rPr lang="en-US" dirty="0"/>
              <a:t>complaints and/or pain</a:t>
            </a:r>
          </a:p>
          <a:p>
            <a:r>
              <a:rPr lang="en-US" dirty="0" smtClean="0"/>
              <a:t>Overheating</a:t>
            </a:r>
            <a:endParaRPr lang="en-US" dirty="0"/>
          </a:p>
          <a:p>
            <a:r>
              <a:rPr lang="en-US" dirty="0" smtClean="0"/>
              <a:t>Extreme </a:t>
            </a:r>
            <a:r>
              <a:rPr lang="en-US" dirty="0"/>
              <a:t>obesity or extreme underweight/eating disorder</a:t>
            </a:r>
          </a:p>
          <a:p>
            <a:r>
              <a:rPr lang="en-US" dirty="0" err="1" smtClean="0"/>
              <a:t>Diastasis</a:t>
            </a:r>
            <a:r>
              <a:rPr lang="en-US" dirty="0" smtClean="0"/>
              <a:t> </a:t>
            </a:r>
            <a:r>
              <a:rPr lang="en-US" dirty="0" err="1"/>
              <a:t>recti</a:t>
            </a:r>
            <a:endParaRPr lang="en-US" dirty="0"/>
          </a:p>
          <a:p>
            <a:endParaRPr lang="en-US" dirty="0"/>
          </a:p>
        </p:txBody>
      </p:sp>
    </p:spTree>
    <p:extLst>
      <p:ext uri="{BB962C8B-B14F-4D97-AF65-F5344CB8AC3E}">
        <p14:creationId xmlns:p14="http://schemas.microsoft.com/office/powerpoint/2010/main" val="692749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Thank u</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80664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of care &amp; Intervention </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endParaRPr lang="en-US" b="1" dirty="0"/>
          </a:p>
          <a:p>
            <a:r>
              <a:rPr lang="en-US" b="1" dirty="0"/>
              <a:t>1. </a:t>
            </a:r>
            <a:r>
              <a:rPr lang="en-US" dirty="0"/>
              <a:t>Develop awareness and control of posture during </a:t>
            </a:r>
            <a:r>
              <a:rPr lang="en-US" dirty="0" smtClean="0"/>
              <a:t>and after pregnancy (Stretch, train, and strengthen postural muscles Posture awareness training)</a:t>
            </a:r>
          </a:p>
          <a:p>
            <a:endParaRPr lang="en-US" dirty="0"/>
          </a:p>
          <a:p>
            <a:r>
              <a:rPr lang="en-US" b="1" dirty="0"/>
              <a:t>2. </a:t>
            </a:r>
            <a:r>
              <a:rPr lang="en-US" dirty="0"/>
              <a:t>Learn safe body mechanics</a:t>
            </a:r>
            <a:r>
              <a:rPr lang="en-US" dirty="0" smtClean="0"/>
              <a:t>.(Body mechanics in sitting, standing, lifting, and lying as well as transitions from one position to another Body mechanics with baby equipment and child care activities. Positioning options for labor and delivery)</a:t>
            </a:r>
          </a:p>
          <a:p>
            <a:endParaRPr lang="en-US" dirty="0"/>
          </a:p>
          <a:p>
            <a:r>
              <a:rPr lang="en-US" b="1" dirty="0"/>
              <a:t>3. </a:t>
            </a:r>
            <a:r>
              <a:rPr lang="en-US" dirty="0"/>
              <a:t>Develop upper extremity strength for the demands </a:t>
            </a:r>
            <a:r>
              <a:rPr lang="en-US" dirty="0" smtClean="0"/>
              <a:t>of infant </a:t>
            </a:r>
            <a:r>
              <a:rPr lang="en-US" dirty="0"/>
              <a:t>care</a:t>
            </a:r>
            <a:r>
              <a:rPr lang="en-US" dirty="0" smtClean="0"/>
              <a:t>.(Resistive exercises to appropriate muscles)</a:t>
            </a:r>
          </a:p>
          <a:p>
            <a:endParaRPr lang="en-US" dirty="0"/>
          </a:p>
          <a:p>
            <a:r>
              <a:rPr lang="en-US" b="1" dirty="0"/>
              <a:t>4. </a:t>
            </a:r>
            <a:r>
              <a:rPr lang="en-US" dirty="0"/>
              <a:t>Promote increased body awareness and a </a:t>
            </a:r>
            <a:r>
              <a:rPr lang="en-US" dirty="0" smtClean="0"/>
              <a:t>positive body </a:t>
            </a:r>
            <a:r>
              <a:rPr lang="en-US" dirty="0"/>
              <a:t>image</a:t>
            </a:r>
            <a:r>
              <a:rPr lang="en-US" dirty="0" smtClean="0"/>
              <a:t>.</a:t>
            </a:r>
            <a:r>
              <a:rPr lang="en-US" dirty="0"/>
              <a:t> </a:t>
            </a:r>
            <a:r>
              <a:rPr lang="en-US" dirty="0" smtClean="0"/>
              <a:t>(Body awareness and proprioception activities Posture reinforcement)</a:t>
            </a:r>
          </a:p>
          <a:p>
            <a:pPr marL="0" indent="0">
              <a:buNone/>
            </a:pPr>
            <a:endParaRPr lang="en-US" dirty="0" smtClean="0"/>
          </a:p>
          <a:p>
            <a:endParaRPr lang="en-US" dirty="0"/>
          </a:p>
        </p:txBody>
      </p:sp>
    </p:spTree>
    <p:extLst>
      <p:ext uri="{BB962C8B-B14F-4D97-AF65-F5344CB8AC3E}">
        <p14:creationId xmlns:p14="http://schemas.microsoft.com/office/powerpoint/2010/main" val="758332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5. </a:t>
            </a:r>
            <a:r>
              <a:rPr lang="en-US" dirty="0"/>
              <a:t>Prepare the lower extremities for the demands </a:t>
            </a:r>
            <a:r>
              <a:rPr lang="en-US" dirty="0" smtClean="0"/>
              <a:t>of increased </a:t>
            </a:r>
            <a:r>
              <a:rPr lang="en-US" dirty="0"/>
              <a:t>weight bearing and circulatory compromise</a:t>
            </a:r>
            <a:r>
              <a:rPr lang="en-US" dirty="0" smtClean="0"/>
              <a:t>. </a:t>
            </a:r>
          </a:p>
          <a:p>
            <a:pPr marL="0" indent="0">
              <a:buNone/>
            </a:pPr>
            <a:r>
              <a:rPr lang="en-US" dirty="0" smtClean="0"/>
              <a:t>      (Use of elastic support stockings ,Stretching exercises</a:t>
            </a:r>
          </a:p>
          <a:p>
            <a:pPr marL="0" indent="0">
              <a:buNone/>
            </a:pPr>
            <a:r>
              <a:rPr lang="en-US" dirty="0" smtClean="0"/>
              <a:t>       Toning and resistive exercises to appropriate muscles)</a:t>
            </a:r>
          </a:p>
          <a:p>
            <a:endParaRPr lang="en-US" dirty="0"/>
          </a:p>
          <a:p>
            <a:r>
              <a:rPr lang="en-US" b="1" dirty="0"/>
              <a:t>6. </a:t>
            </a:r>
            <a:r>
              <a:rPr lang="en-US" dirty="0"/>
              <a:t>Develop awareness and control of the pelvic </a:t>
            </a:r>
            <a:r>
              <a:rPr lang="en-US" dirty="0" smtClean="0"/>
              <a:t>floor musculature. (Awareness of isolated pelvic floor muscle contraction and relaxation Train and strengthen for muscle control, integration with ADLs)</a:t>
            </a:r>
          </a:p>
          <a:p>
            <a:endParaRPr lang="en-US" dirty="0"/>
          </a:p>
          <a:p>
            <a:r>
              <a:rPr lang="en-US" b="1" dirty="0"/>
              <a:t>7. </a:t>
            </a:r>
            <a:r>
              <a:rPr lang="en-US" dirty="0"/>
              <a:t>Maintain abdominal function and prevent or </a:t>
            </a:r>
            <a:r>
              <a:rPr lang="en-US" dirty="0" smtClean="0"/>
              <a:t>correct diastasis recti. (</a:t>
            </a:r>
            <a:r>
              <a:rPr lang="pt-BR" dirty="0" smtClean="0"/>
              <a:t>Monitor diastasis recti. Diastasis recti exercises </a:t>
            </a:r>
            <a:r>
              <a:rPr lang="en-US" dirty="0" smtClean="0"/>
              <a:t>Safe </a:t>
            </a:r>
            <a:r>
              <a:rPr lang="en-US" dirty="0"/>
              <a:t>abdominal-strengthening exercises </a:t>
            </a:r>
            <a:r>
              <a:rPr lang="en-US" dirty="0" smtClean="0"/>
              <a:t>with diastasis </a:t>
            </a:r>
            <a:r>
              <a:rPr lang="en-US" dirty="0"/>
              <a:t>recti </a:t>
            </a:r>
            <a:r>
              <a:rPr lang="en-US" dirty="0" smtClean="0"/>
              <a:t>protection)</a:t>
            </a:r>
            <a:endParaRPr lang="en-US" dirty="0"/>
          </a:p>
        </p:txBody>
      </p:sp>
    </p:spTree>
    <p:extLst>
      <p:ext uri="{BB962C8B-B14F-4D97-AF65-F5344CB8AC3E}">
        <p14:creationId xmlns:p14="http://schemas.microsoft.com/office/powerpoint/2010/main" val="33973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8. </a:t>
            </a:r>
            <a:r>
              <a:rPr lang="en-US" dirty="0"/>
              <a:t>Promote or maintain safe cardiovascular fitness</a:t>
            </a:r>
            <a:r>
              <a:rPr lang="en-US" dirty="0" smtClean="0"/>
              <a:t>.  </a:t>
            </a:r>
          </a:p>
          <a:p>
            <a:pPr marL="0" indent="0">
              <a:buNone/>
            </a:pPr>
            <a:r>
              <a:rPr lang="en-US" dirty="0"/>
              <a:t> </a:t>
            </a:r>
            <a:r>
              <a:rPr lang="en-US" dirty="0" smtClean="0"/>
              <a:t>    (Safe progression of aerobic exercises)</a:t>
            </a:r>
          </a:p>
          <a:p>
            <a:pPr marL="0" indent="0">
              <a:buNone/>
            </a:pPr>
            <a:endParaRPr lang="en-US" dirty="0"/>
          </a:p>
          <a:p>
            <a:r>
              <a:rPr lang="en-US" b="1" dirty="0"/>
              <a:t>9. </a:t>
            </a:r>
            <a:r>
              <a:rPr lang="en-US" dirty="0"/>
              <a:t>Learn about the changes of pregnancy and </a:t>
            </a:r>
            <a:r>
              <a:rPr lang="en-US" dirty="0" smtClean="0"/>
              <a:t>birth. </a:t>
            </a:r>
          </a:p>
          <a:p>
            <a:pPr marL="0" indent="0">
              <a:buNone/>
            </a:pPr>
            <a:r>
              <a:rPr lang="en-US" dirty="0" smtClean="0"/>
              <a:t>      (Patient/family instruction</a:t>
            </a:r>
          </a:p>
          <a:p>
            <a:pPr marL="0" indent="0">
              <a:buNone/>
            </a:pPr>
            <a:r>
              <a:rPr lang="en-US" dirty="0"/>
              <a:t> </a:t>
            </a:r>
            <a:r>
              <a:rPr lang="en-US" dirty="0" smtClean="0"/>
              <a:t>      Refer to other disciplines as indicated)</a:t>
            </a:r>
          </a:p>
          <a:p>
            <a:endParaRPr lang="en-US" dirty="0"/>
          </a:p>
          <a:p>
            <a:r>
              <a:rPr lang="en-US" b="1" dirty="0"/>
              <a:t>10. </a:t>
            </a:r>
            <a:r>
              <a:rPr lang="en-US" dirty="0"/>
              <a:t>Learn relaxation skills</a:t>
            </a:r>
            <a:r>
              <a:rPr lang="en-US" dirty="0" smtClean="0"/>
              <a:t>.</a:t>
            </a:r>
          </a:p>
          <a:p>
            <a:pPr marL="0" indent="0">
              <a:buNone/>
            </a:pPr>
            <a:r>
              <a:rPr lang="en-US" dirty="0" smtClean="0"/>
              <a:t>       (Relaxation and breathing techniques)</a:t>
            </a:r>
          </a:p>
          <a:p>
            <a:pPr marL="0" indent="0">
              <a:buNone/>
            </a:pPr>
            <a:endParaRPr lang="en-US" dirty="0" smtClean="0"/>
          </a:p>
          <a:p>
            <a:r>
              <a:rPr lang="en-US" b="1" dirty="0" smtClean="0"/>
              <a:t>11</a:t>
            </a:r>
            <a:r>
              <a:rPr lang="en-US" b="1" dirty="0"/>
              <a:t>. </a:t>
            </a:r>
            <a:r>
              <a:rPr lang="en-US" dirty="0"/>
              <a:t>Prevent impairments associated with </a:t>
            </a:r>
            <a:r>
              <a:rPr lang="en-US" dirty="0" smtClean="0"/>
              <a:t>pregnancy</a:t>
            </a:r>
          </a:p>
          <a:p>
            <a:pPr marL="0" indent="0">
              <a:buNone/>
            </a:pPr>
            <a:r>
              <a:rPr lang="en-US" b="1" dirty="0" smtClean="0"/>
              <a:t>     (</a:t>
            </a:r>
            <a:r>
              <a:rPr lang="en-US" dirty="0" smtClean="0"/>
              <a:t>Education </a:t>
            </a:r>
            <a:r>
              <a:rPr lang="en-US" dirty="0"/>
              <a:t>about potential problems of </a:t>
            </a:r>
            <a:r>
              <a:rPr lang="en-US" dirty="0" smtClean="0"/>
              <a:t>pregnancy, Teach    prevention </a:t>
            </a:r>
            <a:r>
              <a:rPr lang="en-US" dirty="0"/>
              <a:t>techniques and </a:t>
            </a:r>
            <a:r>
              <a:rPr lang="en-US" dirty="0" smtClean="0"/>
              <a:t>appropriate exercises)</a:t>
            </a:r>
            <a:endParaRPr lang="en-US" dirty="0"/>
          </a:p>
        </p:txBody>
      </p:sp>
    </p:spTree>
    <p:extLst>
      <p:ext uri="{BB962C8B-B14F-4D97-AF65-F5344CB8AC3E}">
        <p14:creationId xmlns:p14="http://schemas.microsoft.com/office/powerpoint/2010/main" val="3306210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smtClean="0"/>
              <a:t>12 </a:t>
            </a:r>
            <a:r>
              <a:rPr lang="en-US" dirty="0"/>
              <a:t>Prepare physically for labor, delivery, and </a:t>
            </a:r>
            <a:r>
              <a:rPr lang="en-US" dirty="0" smtClean="0"/>
              <a:t>postpartum activities.(</a:t>
            </a:r>
            <a:r>
              <a:rPr lang="en-US" dirty="0"/>
              <a:t>Strengthen muscles needed in labor and delivery, </a:t>
            </a:r>
            <a:r>
              <a:rPr lang="en-US" dirty="0" smtClean="0"/>
              <a:t>and Teach </a:t>
            </a:r>
            <a:r>
              <a:rPr lang="en-US" dirty="0"/>
              <a:t>comfort measures for labor and </a:t>
            </a:r>
            <a:r>
              <a:rPr lang="en-US" dirty="0" smtClean="0"/>
              <a:t>delivery</a:t>
            </a:r>
            <a:r>
              <a:rPr lang="en-US" dirty="0"/>
              <a:t>)</a:t>
            </a:r>
            <a:endParaRPr lang="en-US" dirty="0" smtClean="0"/>
          </a:p>
          <a:p>
            <a:endParaRPr lang="en-US" dirty="0"/>
          </a:p>
          <a:p>
            <a:r>
              <a:rPr lang="en-US" b="1" dirty="0"/>
              <a:t>13. </a:t>
            </a:r>
            <a:r>
              <a:rPr lang="en-US" dirty="0"/>
              <a:t>Provide education on safe postpartum </a:t>
            </a:r>
            <a:r>
              <a:rPr lang="en-US" dirty="0" smtClean="0"/>
              <a:t>exercise progression.(</a:t>
            </a:r>
            <a:r>
              <a:rPr lang="en-US" dirty="0"/>
              <a:t>Postpartum exercise </a:t>
            </a:r>
            <a:r>
              <a:rPr lang="en-US" dirty="0" smtClean="0"/>
              <a:t>instruction)</a:t>
            </a:r>
          </a:p>
          <a:p>
            <a:endParaRPr lang="en-US" dirty="0"/>
          </a:p>
          <a:p>
            <a:r>
              <a:rPr lang="en-US" b="1" dirty="0"/>
              <a:t>14. </a:t>
            </a:r>
            <a:r>
              <a:rPr lang="en-US" dirty="0"/>
              <a:t>Develop awareness of treatment options </a:t>
            </a:r>
            <a:r>
              <a:rPr lang="en-US" dirty="0" smtClean="0"/>
              <a:t>for pelvic floor </a:t>
            </a:r>
            <a:r>
              <a:rPr lang="en-US" dirty="0"/>
              <a:t>dysfunction</a:t>
            </a:r>
            <a:r>
              <a:rPr lang="en-US" dirty="0" smtClean="0"/>
              <a:t>.</a:t>
            </a:r>
            <a:r>
              <a:rPr lang="en-US" b="1" dirty="0"/>
              <a:t> </a:t>
            </a:r>
            <a:r>
              <a:rPr lang="en-US" b="1" dirty="0" smtClean="0"/>
              <a:t>. </a:t>
            </a:r>
            <a:r>
              <a:rPr lang="en-US" dirty="0"/>
              <a:t>(</a:t>
            </a:r>
            <a:r>
              <a:rPr lang="en-US" dirty="0" smtClean="0"/>
              <a:t>Comprehensive </a:t>
            </a:r>
            <a:r>
              <a:rPr lang="en-US" dirty="0"/>
              <a:t>approach for prolapse, </a:t>
            </a:r>
            <a:r>
              <a:rPr lang="en-US" dirty="0" smtClean="0"/>
              <a:t>incontinence, or </a:t>
            </a:r>
            <a:r>
              <a:rPr lang="en-US" dirty="0" err="1" smtClean="0"/>
              <a:t>hypertonus</a:t>
            </a:r>
            <a:r>
              <a:rPr lang="en-US" dirty="0" smtClean="0"/>
              <a:t>)</a:t>
            </a: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4267202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220200" cy="1143000"/>
          </a:xfrm>
        </p:spPr>
        <p:txBody>
          <a:bodyPr>
            <a:normAutofit fontScale="90000"/>
          </a:bodyPr>
          <a:lstStyle/>
          <a:p>
            <a:r>
              <a:rPr lang="en-US" b="1" dirty="0"/>
              <a:t>Suggested Sequence for </a:t>
            </a:r>
            <a:r>
              <a:rPr lang="en-US" b="1" dirty="0" smtClean="0"/>
              <a:t>Exercises Classes</a:t>
            </a:r>
            <a:r>
              <a:rPr lang="en-US" b="1" dirty="0"/>
              <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AutoNum type="arabicPeriod"/>
            </a:pPr>
            <a:r>
              <a:rPr lang="en-US" dirty="0" smtClean="0"/>
              <a:t>General </a:t>
            </a:r>
            <a:r>
              <a:rPr lang="en-US" dirty="0"/>
              <a:t>rhythmic activities to “warm-up</a:t>
            </a:r>
            <a:r>
              <a:rPr lang="en-US" dirty="0" smtClean="0"/>
              <a:t>”</a:t>
            </a:r>
          </a:p>
          <a:p>
            <a:pPr marL="514350" indent="-514350">
              <a:buAutoNum type="arabicPeriod"/>
            </a:pPr>
            <a:endParaRPr lang="en-US" dirty="0"/>
          </a:p>
          <a:p>
            <a:pPr marL="0" indent="0">
              <a:buNone/>
            </a:pPr>
            <a:r>
              <a:rPr lang="en-US" b="1" dirty="0"/>
              <a:t>2. </a:t>
            </a:r>
            <a:r>
              <a:rPr lang="en-US" dirty="0"/>
              <a:t>Gentle selective stretching for postural alignment and </a:t>
            </a:r>
            <a:r>
              <a:rPr lang="en-US" dirty="0" smtClean="0"/>
              <a:t>for perineum </a:t>
            </a:r>
            <a:r>
              <a:rPr lang="en-US" dirty="0"/>
              <a:t>and adductor </a:t>
            </a:r>
            <a:r>
              <a:rPr lang="en-US" dirty="0" smtClean="0"/>
              <a:t>flexibility</a:t>
            </a:r>
          </a:p>
          <a:p>
            <a:pPr marL="0" indent="0">
              <a:buNone/>
            </a:pPr>
            <a:endParaRPr lang="en-US" dirty="0"/>
          </a:p>
          <a:p>
            <a:pPr marL="0" indent="0">
              <a:buNone/>
            </a:pPr>
            <a:r>
              <a:rPr lang="en-US" b="1" dirty="0"/>
              <a:t>3. </a:t>
            </a:r>
            <a:r>
              <a:rPr lang="en-US" dirty="0"/>
              <a:t>Aerobic activity for cardiovascular </a:t>
            </a:r>
            <a:r>
              <a:rPr lang="en-US" dirty="0" smtClean="0"/>
              <a:t>conditioning (duration/intensity </a:t>
            </a:r>
            <a:r>
              <a:rPr lang="en-US" dirty="0"/>
              <a:t>may need to be individualized</a:t>
            </a:r>
            <a:r>
              <a:rPr lang="en-US" dirty="0" smtClean="0"/>
              <a:t>)</a:t>
            </a:r>
          </a:p>
          <a:p>
            <a:pPr marL="0" indent="0">
              <a:buNone/>
            </a:pPr>
            <a:endParaRPr lang="en-US" dirty="0"/>
          </a:p>
          <a:p>
            <a:pPr marL="0" indent="0">
              <a:buNone/>
            </a:pPr>
            <a:r>
              <a:rPr lang="en-US" b="1" dirty="0"/>
              <a:t>4. </a:t>
            </a:r>
            <a:r>
              <a:rPr lang="en-US" dirty="0"/>
              <a:t>Postural exercises; upper/lower extremity </a:t>
            </a:r>
            <a:r>
              <a:rPr lang="en-US" dirty="0" smtClean="0"/>
              <a:t>strengthening and </a:t>
            </a:r>
            <a:r>
              <a:rPr lang="en-US" dirty="0"/>
              <a:t>individualized abdominal </a:t>
            </a:r>
            <a:r>
              <a:rPr lang="en-US" dirty="0" smtClean="0"/>
              <a:t>exercises</a:t>
            </a:r>
          </a:p>
          <a:p>
            <a:pPr marL="0" indent="0">
              <a:buNone/>
            </a:pPr>
            <a:endParaRPr lang="en-US" dirty="0"/>
          </a:p>
          <a:p>
            <a:pPr marL="0" indent="0">
              <a:buNone/>
            </a:pPr>
            <a:r>
              <a:rPr lang="en-US" b="1" dirty="0"/>
              <a:t>5. </a:t>
            </a:r>
            <a:r>
              <a:rPr lang="en-US" dirty="0"/>
              <a:t>Cool-down </a:t>
            </a:r>
            <a:r>
              <a:rPr lang="en-US" dirty="0" smtClean="0"/>
              <a:t>activities</a:t>
            </a:r>
            <a:endParaRPr lang="en-US" dirty="0"/>
          </a:p>
        </p:txBody>
      </p:sp>
    </p:spTree>
    <p:extLst>
      <p:ext uri="{BB962C8B-B14F-4D97-AF65-F5344CB8AC3E}">
        <p14:creationId xmlns:p14="http://schemas.microsoft.com/office/powerpoint/2010/main" val="194321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6. </a:t>
            </a:r>
            <a:r>
              <a:rPr lang="en-US" dirty="0"/>
              <a:t>Pelvic floor </a:t>
            </a:r>
            <a:r>
              <a:rPr lang="en-US" dirty="0" smtClean="0"/>
              <a:t>exercises</a:t>
            </a:r>
          </a:p>
          <a:p>
            <a:pPr marL="0" indent="0">
              <a:buNone/>
            </a:pPr>
            <a:endParaRPr lang="en-US" dirty="0"/>
          </a:p>
          <a:p>
            <a:pPr marL="0" indent="0">
              <a:buNone/>
            </a:pPr>
            <a:r>
              <a:rPr lang="en-US" b="1" dirty="0"/>
              <a:t>7. </a:t>
            </a:r>
            <a:r>
              <a:rPr lang="en-US" dirty="0"/>
              <a:t>Relaxation </a:t>
            </a:r>
            <a:r>
              <a:rPr lang="en-US" dirty="0" smtClean="0"/>
              <a:t>techniques</a:t>
            </a:r>
          </a:p>
          <a:p>
            <a:pPr marL="0" indent="0">
              <a:buNone/>
            </a:pPr>
            <a:endParaRPr lang="en-US" dirty="0"/>
          </a:p>
          <a:p>
            <a:pPr marL="0" indent="0">
              <a:buNone/>
            </a:pPr>
            <a:r>
              <a:rPr lang="en-US" b="1" dirty="0"/>
              <a:t>8. </a:t>
            </a:r>
            <a:r>
              <a:rPr lang="en-US" dirty="0"/>
              <a:t>Labor and delivery </a:t>
            </a:r>
            <a:r>
              <a:rPr lang="en-US" dirty="0" smtClean="0"/>
              <a:t>techniques</a:t>
            </a:r>
          </a:p>
          <a:p>
            <a:pPr marL="0" indent="0">
              <a:buNone/>
            </a:pPr>
            <a:endParaRPr lang="en-US" dirty="0"/>
          </a:p>
          <a:p>
            <a:pPr marL="0" indent="0">
              <a:buNone/>
            </a:pPr>
            <a:r>
              <a:rPr lang="en-US" b="1" dirty="0"/>
              <a:t>9. </a:t>
            </a:r>
            <a:r>
              <a:rPr lang="en-US" dirty="0"/>
              <a:t>Educational </a:t>
            </a:r>
            <a:r>
              <a:rPr lang="en-US" dirty="0" smtClean="0"/>
              <a:t>information</a:t>
            </a:r>
          </a:p>
          <a:p>
            <a:pPr marL="0" indent="0">
              <a:buNone/>
            </a:pPr>
            <a:endParaRPr lang="en-US" dirty="0"/>
          </a:p>
          <a:p>
            <a:pPr marL="0" indent="0">
              <a:buNone/>
            </a:pPr>
            <a:r>
              <a:rPr lang="en-US" b="1" dirty="0"/>
              <a:t>10. </a:t>
            </a:r>
            <a:r>
              <a:rPr lang="en-US" dirty="0"/>
              <a:t>Postpartum exercise instruction (e.g., when to </a:t>
            </a:r>
            <a:r>
              <a:rPr lang="en-US" dirty="0" smtClean="0"/>
              <a:t>begin exercises</a:t>
            </a:r>
            <a:r>
              <a:rPr lang="en-US" dirty="0"/>
              <a:t>, how to safely progress, precautions) because </a:t>
            </a:r>
            <a:r>
              <a:rPr lang="en-US" dirty="0" smtClean="0"/>
              <a:t>the patient </a:t>
            </a:r>
            <a:r>
              <a:rPr lang="en-US" dirty="0"/>
              <a:t>may not be attending a postpartum class. </a:t>
            </a:r>
            <a:r>
              <a:rPr lang="en-US" dirty="0" smtClean="0"/>
              <a:t>Include education </a:t>
            </a:r>
            <a:r>
              <a:rPr lang="en-US" dirty="0"/>
              <a:t>regarding body mechanics relative to child care.</a:t>
            </a:r>
          </a:p>
          <a:p>
            <a:endParaRPr lang="en-US" dirty="0"/>
          </a:p>
        </p:txBody>
      </p:sp>
    </p:spTree>
    <p:extLst>
      <p:ext uri="{BB962C8B-B14F-4D97-AF65-F5344CB8AC3E}">
        <p14:creationId xmlns:p14="http://schemas.microsoft.com/office/powerpoint/2010/main" val="3997310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1746</Words>
  <Application>Microsoft Office PowerPoint</Application>
  <PresentationFormat>On-screen Show (4:3)</PresentationFormat>
  <Paragraphs>159</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EXERCISE FOR UNCOMPLICATED PREGNANCY &amp; POSTPARTUM</vt:lpstr>
      <vt:lpstr>Potential Structural and Functional Impairments</vt:lpstr>
      <vt:lpstr>PowerPoint Presentation</vt:lpstr>
      <vt:lpstr>Plan of care &amp; Intervention </vt:lpstr>
      <vt:lpstr>PowerPoint Presentation</vt:lpstr>
      <vt:lpstr>PowerPoint Presentation</vt:lpstr>
      <vt:lpstr>PowerPoint Presentation</vt:lpstr>
      <vt:lpstr>Suggested Sequence for Exercises Classes </vt:lpstr>
      <vt:lpstr>PowerPoint Presentation</vt:lpstr>
      <vt:lpstr>Guidelines for Managing the Pregnant Woman</vt:lpstr>
      <vt:lpstr>Examination </vt:lpstr>
      <vt:lpstr>Patient Education </vt:lpstr>
      <vt:lpstr>Guidelines </vt:lpstr>
      <vt:lpstr>PowerPoint Presentation</vt:lpstr>
      <vt:lpstr>PowerPoint Presentation</vt:lpstr>
      <vt:lpstr>PowerPoint Presentation</vt:lpstr>
      <vt:lpstr>PowerPoint Presentation</vt:lpstr>
      <vt:lpstr>PowerPoint Presentation</vt:lpstr>
      <vt:lpstr>PowerPoint Presentation</vt:lpstr>
      <vt:lpstr>Stretching/flexibility</vt:lpstr>
      <vt:lpstr>PRECAUTIONS</vt:lpstr>
      <vt:lpstr>Muscle performance and aerobic fitness.</vt:lpstr>
      <vt:lpstr>Recommendations for Fitness Exercise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Precautions and Contraindications to Exercise</vt:lpstr>
      <vt:lpstr>Absolute Contraindications</vt:lpstr>
      <vt:lpstr>Precautions to Exercise</vt:lpstr>
      <vt:lpstr>Thank 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MOHSANA</dc:creator>
  <cp:lastModifiedBy>MOHSANA</cp:lastModifiedBy>
  <cp:revision>9</cp:revision>
  <dcterms:created xsi:type="dcterms:W3CDTF">2019-04-08T06:11:48Z</dcterms:created>
  <dcterms:modified xsi:type="dcterms:W3CDTF">2019-04-30T05:03:45Z</dcterms:modified>
</cp:coreProperties>
</file>