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0" r:id="rId3"/>
    <p:sldId id="301" r:id="rId4"/>
    <p:sldId id="330" r:id="rId5"/>
    <p:sldId id="331" r:id="rId6"/>
    <p:sldId id="332" r:id="rId7"/>
    <p:sldId id="333" r:id="rId8"/>
    <p:sldId id="298" r:id="rId9"/>
    <p:sldId id="309" r:id="rId10"/>
    <p:sldId id="310" r:id="rId11"/>
    <p:sldId id="311" r:id="rId12"/>
    <p:sldId id="303" r:id="rId13"/>
    <p:sldId id="306" r:id="rId14"/>
    <p:sldId id="304" r:id="rId15"/>
    <p:sldId id="316" r:id="rId16"/>
    <p:sldId id="317" r:id="rId17"/>
    <p:sldId id="318" r:id="rId18"/>
    <p:sldId id="319" r:id="rId19"/>
    <p:sldId id="320" r:id="rId20"/>
    <p:sldId id="307" r:id="rId21"/>
    <p:sldId id="308" r:id="rId2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6" autoAdjust="0"/>
    <p:restoredTop sz="82889" autoAdjust="0"/>
  </p:normalViewPr>
  <p:slideViewPr>
    <p:cSldViewPr snapToGrid="0">
      <p:cViewPr varScale="1">
        <p:scale>
          <a:sx n="50" d="100"/>
          <a:sy n="50" d="100"/>
        </p:scale>
        <p:origin x="4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65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47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74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0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77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99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10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CLOB maximum size is (4 gigabytes - 1) * (database block size).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23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28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39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4 – Oracle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8BD2A-88D4-4086-9EB7-360A9149B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Datatypes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29388-3DF4-4C48-91A0-B734DBFA0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Aside from the basic character, number, and date datatypes, Oracle supports a number of specialized datatypes:</a:t>
            </a:r>
          </a:p>
          <a:p>
            <a:pPr lvl="1"/>
            <a:r>
              <a:rPr lang="en-US" dirty="0"/>
              <a:t>RAW and LONG RAW</a:t>
            </a:r>
          </a:p>
          <a:p>
            <a:pPr lvl="1"/>
            <a:r>
              <a:rPr lang="en-US" dirty="0"/>
              <a:t>ROWID</a:t>
            </a:r>
          </a:p>
          <a:p>
            <a:pPr lvl="1"/>
            <a:r>
              <a:rPr lang="en-US" dirty="0"/>
              <a:t>ORA_ROWSCN</a:t>
            </a:r>
          </a:p>
          <a:p>
            <a:pPr lvl="1"/>
            <a:r>
              <a:rPr lang="en-US" dirty="0"/>
              <a:t>LOB</a:t>
            </a:r>
          </a:p>
          <a:p>
            <a:pPr lvl="1"/>
            <a:r>
              <a:rPr lang="en-US" dirty="0"/>
              <a:t>BFILE</a:t>
            </a:r>
          </a:p>
          <a:p>
            <a:pPr lvl="1"/>
            <a:r>
              <a:rPr lang="en-US" dirty="0" err="1"/>
              <a:t>XMLType</a:t>
            </a:r>
            <a:endParaRPr lang="en-US" dirty="0"/>
          </a:p>
          <a:p>
            <a:pPr lvl="1"/>
            <a:r>
              <a:rPr lang="en-US" dirty="0"/>
              <a:t>Identity datatype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DFC85-623D-42DA-8EFA-B68FD6AD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61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D74BC-21FE-4A8D-9E90-EBF436002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 Conversion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DC7B9-7497-4B58-AB62-9FD4DA88E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Oracle </a:t>
            </a:r>
            <a:r>
              <a:rPr lang="en-PK" dirty="0" err="1"/>
              <a:t>i</a:t>
            </a:r>
            <a:r>
              <a:rPr lang="en-GB" dirty="0"/>
              <a:t>m</a:t>
            </a:r>
            <a:r>
              <a:rPr lang="en-PK" dirty="0"/>
              <a:t>p</a:t>
            </a:r>
            <a:r>
              <a:rPr lang="en-GB" dirty="0"/>
              <a:t>l</a:t>
            </a:r>
            <a:r>
              <a:rPr lang="en-PK" dirty="0" err="1"/>
              <a:t>ic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/>
              <a:t>l</a:t>
            </a:r>
            <a:r>
              <a:rPr lang="en-PK" dirty="0"/>
              <a:t>y</a:t>
            </a:r>
            <a:r>
              <a:rPr lang="en-GB" dirty="0"/>
              <a:t> converts some datatypes to other datatypes</a:t>
            </a:r>
            <a:r>
              <a:rPr lang="en-PK" dirty="0"/>
              <a:t>.</a:t>
            </a:r>
          </a:p>
          <a:p>
            <a:pPr lvl="1"/>
            <a:r>
              <a:rPr lang="en-PK" dirty="0"/>
              <a:t>A</a:t>
            </a:r>
            <a:r>
              <a:rPr lang="en-GB" dirty="0" err="1"/>
              <a:t>ssigning</a:t>
            </a:r>
            <a:r>
              <a:rPr lang="en-GB" dirty="0"/>
              <a:t> a character value such as 10 to a NUMBER column</a:t>
            </a:r>
            <a:r>
              <a:rPr lang="en-PK" dirty="0"/>
              <a:t> </a:t>
            </a:r>
            <a:r>
              <a:rPr lang="en-GB" dirty="0"/>
              <a:t>results in an automatic data conversion</a:t>
            </a:r>
            <a:r>
              <a:rPr lang="en-PK" dirty="0"/>
              <a:t>.</a:t>
            </a:r>
          </a:p>
          <a:p>
            <a:r>
              <a:rPr lang="en-GB" dirty="0"/>
              <a:t>S</a:t>
            </a:r>
            <a:r>
              <a:rPr lang="en-PK" dirty="0"/>
              <a:t>u</a:t>
            </a:r>
            <a:r>
              <a:rPr lang="en-GB" dirty="0"/>
              <a:t>p</a:t>
            </a:r>
            <a:r>
              <a:rPr lang="en-PK" dirty="0"/>
              <a:t>p</a:t>
            </a:r>
            <a:r>
              <a:rPr lang="en-GB" dirty="0"/>
              <a:t>o</a:t>
            </a:r>
            <a:r>
              <a:rPr lang="en-PK" dirty="0"/>
              <a:t>r</a:t>
            </a:r>
            <a:r>
              <a:rPr lang="en-GB" dirty="0"/>
              <a:t>t</a:t>
            </a:r>
            <a:r>
              <a:rPr lang="en-PK" dirty="0"/>
              <a:t>s</a:t>
            </a:r>
            <a:r>
              <a:rPr lang="en-GB" dirty="0"/>
              <a:t> explicit conversions on data, using a variety of conversion</a:t>
            </a:r>
            <a:r>
              <a:rPr lang="en-PK" dirty="0"/>
              <a:t> </a:t>
            </a:r>
            <a:r>
              <a:rPr lang="en-GB" dirty="0"/>
              <a:t>functions</a:t>
            </a:r>
            <a:r>
              <a:rPr lang="en-PK" dirty="0"/>
              <a:t>.</a:t>
            </a:r>
          </a:p>
          <a:p>
            <a:pPr lvl="1"/>
            <a:r>
              <a:rPr lang="en-PK" dirty="0" err="1"/>
              <a:t>to_char</a:t>
            </a:r>
            <a:r>
              <a:rPr lang="en-PK" dirty="0"/>
              <a:t>()</a:t>
            </a:r>
          </a:p>
          <a:p>
            <a:pPr lvl="1"/>
            <a:r>
              <a:rPr lang="en-PK" dirty="0" err="1"/>
              <a:t>to_date</a:t>
            </a:r>
            <a:r>
              <a:rPr lang="en-PK" dirty="0"/>
              <a:t>()</a:t>
            </a:r>
          </a:p>
          <a:p>
            <a:pPr lvl="1"/>
            <a:r>
              <a:rPr lang="en-PK" dirty="0" err="1"/>
              <a:t>to_number</a:t>
            </a:r>
            <a:r>
              <a:rPr lang="en-PK" dirty="0"/>
              <a:t>()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68E4D-4480-4ECC-9A9C-84869317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33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1FC27-0C4D-4DF2-8EA5-F2800DFFC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Concatenation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12E22-EB34-4280-B177-F645310BA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58825"/>
            <a:ext cx="11279909" cy="4875288"/>
          </a:xfrm>
        </p:spPr>
        <p:txBody>
          <a:bodyPr>
            <a:normAutofit/>
          </a:bodyPr>
          <a:lstStyle/>
          <a:p>
            <a:r>
              <a:rPr lang="en-PK" dirty="0"/>
              <a:t>C</a:t>
            </a:r>
            <a:r>
              <a:rPr lang="en-GB" dirty="0" err="1"/>
              <a:t>oncatenation</a:t>
            </a:r>
            <a:r>
              <a:rPr lang="en-GB" dirty="0"/>
              <a:t> operator is two vertical lines</a:t>
            </a:r>
            <a:r>
              <a:rPr lang="en-PK" dirty="0"/>
              <a:t> </a:t>
            </a:r>
            <a:r>
              <a:rPr lang="en-GB" dirty="0"/>
              <a:t>(||).</a:t>
            </a:r>
            <a:endParaRPr lang="en-PK" dirty="0"/>
          </a:p>
          <a:p>
            <a:r>
              <a:rPr lang="en-GB" dirty="0"/>
              <a:t>Concatenation is performed with two character values. </a:t>
            </a:r>
            <a:endParaRPr lang="en-PK" dirty="0"/>
          </a:p>
          <a:p>
            <a:pPr lvl="1"/>
            <a:r>
              <a:rPr lang="en-PK" dirty="0"/>
              <a:t>A</a:t>
            </a:r>
            <a:r>
              <a:rPr lang="en-GB" dirty="0" err="1"/>
              <a:t>utomatic</a:t>
            </a:r>
            <a:r>
              <a:rPr lang="en-GB" dirty="0"/>
              <a:t> type</a:t>
            </a:r>
            <a:r>
              <a:rPr lang="en-PK" dirty="0"/>
              <a:t> </a:t>
            </a:r>
            <a:r>
              <a:rPr lang="en-GB" dirty="0"/>
              <a:t>conversion allows to concatenate two numeric values</a:t>
            </a:r>
            <a:r>
              <a:rPr lang="en-PK" dirty="0"/>
              <a:t>, resulting in a character string.</a:t>
            </a:r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marL="914400" lvl="2" indent="0">
              <a:buNone/>
            </a:pPr>
            <a:r>
              <a:rPr lang="pt-BR" dirty="0"/>
              <a:t>NUM1 || NUM2 || NUM3 = "123"</a:t>
            </a:r>
          </a:p>
          <a:p>
            <a:pPr marL="914400" lvl="2" indent="0">
              <a:buNone/>
            </a:pPr>
            <a:r>
              <a:rPr lang="pt-BR" dirty="0"/>
              <a:t>NUM1 || NUM2 + NUM3 = "15" (1 || 2 + 3)</a:t>
            </a:r>
          </a:p>
          <a:p>
            <a:pPr marL="914400" lvl="2" indent="0">
              <a:buNone/>
            </a:pPr>
            <a:r>
              <a:rPr lang="pt-BR" dirty="0"/>
              <a:t>NUM1 + NUM2 || NUM3 = "33" (1+ 2 || 3)</a:t>
            </a:r>
            <a:endParaRPr lang="en-PK" dirty="0"/>
          </a:p>
          <a:p>
            <a:pPr lvl="1"/>
            <a:endParaRPr lang="en-PK" dirty="0"/>
          </a:p>
          <a:p>
            <a:pPr lvl="1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F6DE5-1712-4328-B218-B2A81F18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1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1A2A-4AA4-4DD5-A90F-7359F04E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Comparisons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97ED2-9C25-4201-AA20-5F403BB8A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93371"/>
            <a:ext cx="11279909" cy="5059694"/>
          </a:xfrm>
        </p:spPr>
        <p:txBody>
          <a:bodyPr>
            <a:normAutofit/>
          </a:bodyPr>
          <a:lstStyle/>
          <a:p>
            <a:r>
              <a:rPr lang="en-GB" dirty="0"/>
              <a:t>Comparisons between values of the same datatype work as</a:t>
            </a:r>
            <a:r>
              <a:rPr lang="en-PK" dirty="0"/>
              <a:t>:</a:t>
            </a:r>
          </a:p>
          <a:p>
            <a:pPr lvl="1"/>
            <a:r>
              <a:rPr lang="en-PK" dirty="0"/>
              <a:t>D</a:t>
            </a:r>
            <a:r>
              <a:rPr lang="en-GB" dirty="0"/>
              <a:t>ate that occurs later in time is larger than an earlier date</a:t>
            </a:r>
            <a:r>
              <a:rPr lang="en-PK" dirty="0"/>
              <a:t>.</a:t>
            </a:r>
          </a:p>
          <a:p>
            <a:pPr lvl="1"/>
            <a:r>
              <a:rPr lang="en-PK" dirty="0"/>
              <a:t>0</a:t>
            </a:r>
            <a:r>
              <a:rPr lang="en-GB" dirty="0"/>
              <a:t> or any</a:t>
            </a:r>
            <a:r>
              <a:rPr lang="en-PK" dirty="0"/>
              <a:t> </a:t>
            </a:r>
            <a:r>
              <a:rPr lang="en-GB" dirty="0"/>
              <a:t>positive number is larger than any negative number. </a:t>
            </a:r>
            <a:endParaRPr lang="en-PK" dirty="0"/>
          </a:p>
          <a:p>
            <a:pPr lvl="1"/>
            <a:r>
              <a:rPr lang="en-GB" dirty="0"/>
              <a:t>You can use relational operators</a:t>
            </a:r>
          </a:p>
          <a:p>
            <a:pPr lvl="1"/>
            <a:r>
              <a:rPr lang="en-GB" dirty="0"/>
              <a:t>Comparisons of</a:t>
            </a:r>
            <a:r>
              <a:rPr lang="en-PK" dirty="0"/>
              <a:t> </a:t>
            </a:r>
            <a:r>
              <a:rPr lang="en-GB" dirty="0"/>
              <a:t>single characters are based on the underlying code pages for the characters. </a:t>
            </a:r>
            <a:endParaRPr lang="en-PK" dirty="0"/>
          </a:p>
          <a:p>
            <a:pPr lvl="1"/>
            <a:r>
              <a:rPr lang="en-PK" dirty="0"/>
              <a:t>M</a:t>
            </a:r>
            <a:r>
              <a:rPr lang="en-GB" dirty="0" err="1"/>
              <a:t>ulticharacter</a:t>
            </a:r>
            <a:r>
              <a:rPr lang="en-PK" dirty="0"/>
              <a:t> </a:t>
            </a:r>
            <a:r>
              <a:rPr lang="en-GB" dirty="0"/>
              <a:t>strings</a:t>
            </a:r>
            <a:r>
              <a:rPr lang="en-PK" dirty="0"/>
              <a:t> </a:t>
            </a:r>
            <a:r>
              <a:rPr lang="en-GB" dirty="0"/>
              <a:t>are </a:t>
            </a:r>
            <a:r>
              <a:rPr lang="en-PK" dirty="0"/>
              <a:t>c</a:t>
            </a:r>
            <a:r>
              <a:rPr lang="en-GB" dirty="0"/>
              <a:t>o</a:t>
            </a:r>
            <a:r>
              <a:rPr lang="en-PK" dirty="0"/>
              <a:t>m</a:t>
            </a:r>
            <a:r>
              <a:rPr lang="en-GB" dirty="0"/>
              <a:t>p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d until the first character that differs</a:t>
            </a:r>
            <a:r>
              <a:rPr lang="en-PK" dirty="0"/>
              <a:t> </a:t>
            </a:r>
            <a:r>
              <a:rPr lang="en-GB" dirty="0"/>
              <a:t>between the two strings appears.</a:t>
            </a:r>
            <a:endParaRPr lang="en-PK" dirty="0"/>
          </a:p>
          <a:p>
            <a:pPr lvl="2"/>
            <a:r>
              <a:rPr lang="en-PK" dirty="0"/>
              <a:t>S</a:t>
            </a:r>
            <a:r>
              <a:rPr lang="en-GB" dirty="0" err="1"/>
              <a:t>trings</a:t>
            </a:r>
            <a:r>
              <a:rPr lang="en-GB" dirty="0"/>
              <a:t> of different lengths are compared</a:t>
            </a:r>
            <a:r>
              <a:rPr lang="en-PK" dirty="0"/>
              <a:t> using </a:t>
            </a:r>
            <a:r>
              <a:rPr lang="en-GB" dirty="0"/>
              <a:t>two different</a:t>
            </a:r>
            <a:r>
              <a:rPr lang="en-PK" dirty="0"/>
              <a:t> </a:t>
            </a:r>
            <a:r>
              <a:rPr lang="en-GB" dirty="0"/>
              <a:t>comparison semantics:</a:t>
            </a:r>
            <a:r>
              <a:rPr lang="en-PK" dirty="0"/>
              <a:t> </a:t>
            </a:r>
            <a:r>
              <a:rPr lang="en-GB" i="1" dirty="0"/>
              <a:t>blank-padded comparisons </a:t>
            </a:r>
            <a:r>
              <a:rPr lang="en-GB" dirty="0"/>
              <a:t>and </a:t>
            </a:r>
            <a:r>
              <a:rPr lang="en-GB" i="1" dirty="0"/>
              <a:t>nonpadded comparisons</a:t>
            </a:r>
            <a:r>
              <a:rPr lang="en-GB" dirty="0"/>
              <a:t>.</a:t>
            </a:r>
          </a:p>
          <a:p>
            <a:pPr lvl="1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9DA12-2620-4B2B-934B-E00306E4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53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A55CC-2961-417C-AE93-6D5BBDA9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NULLs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92BDC-A61B-4009-8F9B-FB070019B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93371"/>
            <a:ext cx="11279909" cy="5059694"/>
          </a:xfrm>
        </p:spPr>
        <p:txBody>
          <a:bodyPr>
            <a:normAutofit/>
          </a:bodyPr>
          <a:lstStyle/>
          <a:p>
            <a:r>
              <a:rPr lang="en-GB" dirty="0"/>
              <a:t>Represents the lack of a value. </a:t>
            </a:r>
            <a:endParaRPr lang="en-PK" dirty="0"/>
          </a:p>
          <a:p>
            <a:r>
              <a:rPr lang="en-GB" dirty="0"/>
              <a:t>One of the key features of the relational database.</a:t>
            </a:r>
            <a:endParaRPr lang="en-PK" dirty="0"/>
          </a:p>
          <a:p>
            <a:r>
              <a:rPr lang="en-GB" dirty="0"/>
              <a:t>NULL </a:t>
            </a:r>
            <a:r>
              <a:rPr lang="en-PK" dirty="0"/>
              <a:t>c</a:t>
            </a:r>
            <a:r>
              <a:rPr lang="en-GB" dirty="0"/>
              <a:t>a</a:t>
            </a:r>
            <a:r>
              <a:rPr lang="en-PK" dirty="0"/>
              <a:t>n </a:t>
            </a:r>
            <a:r>
              <a:rPr lang="en-GB" dirty="0"/>
              <a:t>b</a:t>
            </a:r>
            <a:r>
              <a:rPr lang="en-PK" dirty="0"/>
              <a:t>e </a:t>
            </a:r>
            <a:r>
              <a:rPr lang="en-GB" dirty="0"/>
              <a:t>assigned</a:t>
            </a:r>
            <a:r>
              <a:rPr lang="en-PK" dirty="0"/>
              <a:t> </a:t>
            </a:r>
            <a:r>
              <a:rPr lang="en-GB" dirty="0"/>
              <a:t>as a value for any datatype.</a:t>
            </a:r>
            <a:endParaRPr lang="en-PK" dirty="0"/>
          </a:p>
          <a:p>
            <a:r>
              <a:rPr lang="en-GB" dirty="0"/>
              <a:t>NOT NULL</a:t>
            </a:r>
            <a:r>
              <a:rPr lang="en-PK" dirty="0"/>
              <a:t> </a:t>
            </a:r>
            <a:r>
              <a:rPr lang="en-GB" dirty="0"/>
              <a:t>specifies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a</a:t>
            </a:r>
            <a:r>
              <a:rPr lang="en-PK" dirty="0"/>
              <a:t>t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column</a:t>
            </a:r>
            <a:r>
              <a:rPr lang="en-PK" dirty="0"/>
              <a:t> must have a value.</a:t>
            </a:r>
            <a:endParaRPr lang="en-GB" dirty="0"/>
          </a:p>
          <a:p>
            <a:r>
              <a:rPr lang="en-US" i="1" dirty="0"/>
              <a:t>Three</a:t>
            </a:r>
            <a:r>
              <a:rPr lang="en-GB" i="1" dirty="0"/>
              <a:t>-state logic </a:t>
            </a:r>
            <a:r>
              <a:rPr lang="en-GB" dirty="0"/>
              <a:t>to SQL operators</a:t>
            </a:r>
            <a:endParaRPr lang="en-PK" dirty="0"/>
          </a:p>
          <a:p>
            <a:pPr lvl="1"/>
            <a:r>
              <a:rPr lang="en-GB" dirty="0"/>
              <a:t>Comparison that involves a NULL value,</a:t>
            </a:r>
            <a:r>
              <a:rPr lang="en-PK" dirty="0"/>
              <a:t>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u</a:t>
            </a:r>
            <a:r>
              <a:rPr lang="en-GB" dirty="0"/>
              <a:t>l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in</a:t>
            </a:r>
            <a:r>
              <a:rPr lang="en-PK" dirty="0"/>
              <a:t> </a:t>
            </a:r>
            <a:r>
              <a:rPr lang="en-GB" dirty="0"/>
              <a:t>three logical states: TRUE, FALSE, and neither.</a:t>
            </a:r>
            <a:endParaRPr lang="en-PK" dirty="0"/>
          </a:p>
          <a:p>
            <a:pPr lvl="1"/>
            <a:r>
              <a:rPr lang="en-GB" dirty="0"/>
              <a:t>NULL value is not equal to 0 or any other value. </a:t>
            </a:r>
            <a:endParaRPr lang="en-PK" dirty="0"/>
          </a:p>
          <a:p>
            <a:pPr lvl="1"/>
            <a:r>
              <a:rPr lang="en-PK" dirty="0"/>
              <a:t>IS NULL </a:t>
            </a:r>
            <a:r>
              <a:rPr lang="en-GB" dirty="0"/>
              <a:t>test</a:t>
            </a:r>
            <a:r>
              <a:rPr lang="en-PK" dirty="0"/>
              <a:t>s</a:t>
            </a:r>
            <a:r>
              <a:rPr lang="en-GB" dirty="0"/>
              <a:t> for the presence of a NULL value</a:t>
            </a:r>
            <a:r>
              <a:rPr lang="en-PK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9105A-7B7C-4C56-A504-3EF8665E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20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39F6-6F33-47C5-84A1-3C5BD38D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F0A9-4AE5-4F19-B4DB-DCAA434E5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Three basic Oracle data structures: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Tables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Views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Indexes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537AD-5F26-4E37-AE68-2CA156C7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91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BD0D7-9B79-463F-9B69-4E6E951D8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B13FB-2889-4AB7-B3E0-11875DFB9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basic data structure used in a relational database.</a:t>
            </a:r>
          </a:p>
          <a:p>
            <a:r>
              <a:rPr lang="en-GB" dirty="0"/>
              <a:t>A table is a collection of rows with one or more columns.</a:t>
            </a:r>
          </a:p>
          <a:p>
            <a:endParaRPr lang="en-GB" dirty="0"/>
          </a:p>
          <a:p>
            <a:r>
              <a:rPr lang="en-GB" dirty="0"/>
              <a:t>External tables</a:t>
            </a:r>
          </a:p>
          <a:p>
            <a:pPr lvl="1"/>
            <a:r>
              <a:rPr lang="en-GB" dirty="0"/>
              <a:t>Data is stored outside the database in a file.</a:t>
            </a:r>
          </a:p>
          <a:p>
            <a:pPr lvl="1"/>
            <a:r>
              <a:rPr lang="en-GB" dirty="0"/>
              <a:t>Data in external tables cannot be updated, they are read-only.</a:t>
            </a:r>
          </a:p>
          <a:p>
            <a:pPr lvl="1"/>
            <a:r>
              <a:rPr lang="en-GB" dirty="0"/>
              <a:t>Are used to load/unload data to files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17654-8C99-4AB8-9875-D56193A2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65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01F1-FC7C-4E77-94D8-BD59BC0A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5566C-473B-4813-92D7-F259D41E4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55271"/>
            <a:ext cx="11279909" cy="5059694"/>
          </a:xfrm>
        </p:spPr>
        <p:txBody>
          <a:bodyPr/>
          <a:lstStyle/>
          <a:p>
            <a:r>
              <a:rPr lang="en-GB" dirty="0"/>
              <a:t>A view is an Oracle data structure defined through a SQL statement.</a:t>
            </a:r>
          </a:p>
          <a:p>
            <a:r>
              <a:rPr lang="en-GB" dirty="0"/>
              <a:t>The SQL statement is stored in the database.</a:t>
            </a:r>
          </a:p>
          <a:p>
            <a:r>
              <a:rPr lang="en-GB" dirty="0"/>
              <a:t>When you use a view in a query, the stored query is executed and the base table data is returned to the user.</a:t>
            </a:r>
          </a:p>
          <a:p>
            <a:r>
              <a:rPr lang="en-GB" dirty="0"/>
              <a:t>Views do not contain data, but represent ways to look at the base table data in the way the query specifies.</a:t>
            </a:r>
          </a:p>
          <a:p>
            <a:r>
              <a:rPr lang="en-GB" dirty="0"/>
              <a:t>A view is built on a collection of base tables, which can be either actual tables in an Oracle database or other views.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561BB-2D67-49BB-AA8E-810730DF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16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681A-D5DD-4A17-A800-55E3DCD6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47C4-1A42-44AB-915B-8558CFC54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298121"/>
            <a:ext cx="11279909" cy="4829628"/>
          </a:xfrm>
        </p:spPr>
        <p:txBody>
          <a:bodyPr>
            <a:normAutofit/>
          </a:bodyPr>
          <a:lstStyle/>
          <a:p>
            <a:r>
              <a:rPr lang="en-GB" dirty="0"/>
              <a:t>Views are useful for several purposes:</a:t>
            </a:r>
          </a:p>
          <a:p>
            <a:pPr lvl="1"/>
            <a:r>
              <a:rPr lang="en-GB" dirty="0"/>
              <a:t>Simplify access to data stored in multiple tables.</a:t>
            </a:r>
          </a:p>
          <a:p>
            <a:pPr lvl="1"/>
            <a:r>
              <a:rPr lang="en-GB" dirty="0"/>
              <a:t>Implement security for the data in a table.</a:t>
            </a:r>
          </a:p>
          <a:p>
            <a:pPr lvl="1"/>
            <a:r>
              <a:rPr lang="en-GB" dirty="0"/>
              <a:t>Isolates an application from the specific structure of the underlying tables.</a:t>
            </a:r>
          </a:p>
          <a:p>
            <a:r>
              <a:rPr lang="en-GB" dirty="0"/>
              <a:t>Materialized views</a:t>
            </a:r>
          </a:p>
          <a:p>
            <a:pPr lvl="1"/>
            <a:r>
              <a:rPr lang="en-GB" dirty="0"/>
              <a:t>Are not really views, but are physical tables that hold pre-summarized data.</a:t>
            </a:r>
          </a:p>
          <a:p>
            <a:pPr lvl="1"/>
            <a:r>
              <a:rPr lang="en-GB" dirty="0"/>
              <a:t>Provides significant performance improvements in a data warehouse.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B45BB-131C-4E20-8636-AC92E9AB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92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D954F-DDDC-45B5-8F17-849891C8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2C1B3-5FEA-4881-A8FD-B34F2A5AE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>
            <a:normAutofit/>
          </a:bodyPr>
          <a:lstStyle/>
          <a:p>
            <a:r>
              <a:rPr lang="en-GB" dirty="0"/>
              <a:t>An index is a data structure that speeds up access to particular rows in a database.</a:t>
            </a:r>
          </a:p>
          <a:p>
            <a:r>
              <a:rPr lang="en-GB" dirty="0"/>
              <a:t>An index is associated with a particular table.</a:t>
            </a:r>
          </a:p>
          <a:p>
            <a:r>
              <a:rPr lang="en-GB" dirty="0"/>
              <a:t>Index contains data from one or more columns in the table.</a:t>
            </a:r>
          </a:p>
          <a:p>
            <a:r>
              <a:rPr lang="en-GB" dirty="0"/>
              <a:t>DBMS automatically modifies the values in the index when the values in the corresponding columns are modified.</a:t>
            </a:r>
          </a:p>
          <a:p>
            <a:r>
              <a:rPr lang="en-US" dirty="0"/>
              <a:t>In addition to the data for an index, an index entry stores the </a:t>
            </a:r>
            <a:r>
              <a:rPr lang="en-US" b="1" dirty="0"/>
              <a:t>ROWID</a:t>
            </a:r>
            <a:r>
              <a:rPr lang="en-US" dirty="0"/>
              <a:t> for its associated row.</a:t>
            </a:r>
          </a:p>
          <a:p>
            <a:r>
              <a:rPr lang="en-GB" dirty="0"/>
              <a:t>Example - SQL syntax for creating an index:</a:t>
            </a:r>
          </a:p>
          <a:p>
            <a:pPr marL="457200" lvl="1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 INDEX emp_idx1 ON emp 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, job);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88E24-3A7B-4765-A850-A0033A54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6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39F6-6F33-47C5-84A1-3C5BD38D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F0A9-4AE5-4F19-B4DB-DCAA434E5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Datatype is one of the attributes for a column or a variable in a stored procedure.</a:t>
            </a:r>
            <a:endParaRPr lang="en-PK" dirty="0"/>
          </a:p>
          <a:p>
            <a:pPr lvl="1"/>
            <a:r>
              <a:rPr lang="en-GB" dirty="0"/>
              <a:t>Describes and limits the type of information stored in a column.</a:t>
            </a:r>
          </a:p>
          <a:p>
            <a:pPr lvl="1"/>
            <a:r>
              <a:rPr lang="en-GB" dirty="0"/>
              <a:t>Can</a:t>
            </a:r>
            <a:r>
              <a:rPr lang="en-PK" dirty="0"/>
              <a:t> </a:t>
            </a:r>
            <a:r>
              <a:rPr lang="en-GB" dirty="0"/>
              <a:t>limit the operations that can be performed on columns.</a:t>
            </a:r>
            <a:endParaRPr lang="en-PK" dirty="0"/>
          </a:p>
          <a:p>
            <a:r>
              <a:rPr lang="en-GB" dirty="0"/>
              <a:t>Three basic categories of Oracle datatypes: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Character</a:t>
            </a:r>
            <a:r>
              <a:rPr lang="en-PK" dirty="0"/>
              <a:t> </a:t>
            </a:r>
            <a:r>
              <a:rPr lang="en-GB" dirty="0"/>
              <a:t>datatypes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Numeric datatypes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Datatype </a:t>
            </a:r>
            <a:r>
              <a:rPr lang="en-GB" dirty="0"/>
              <a:t>that represent other kinds of data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537AD-5F26-4E37-AE68-2CA156C7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28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B1B0-E695-4B00-9F7B-51E497B39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04BD8-4C7B-45B3-B68F-C112F06BF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Indexes are faster to read</a:t>
            </a:r>
          </a:p>
          <a:p>
            <a:pPr lvl="1"/>
            <a:r>
              <a:rPr lang="en-GB" dirty="0"/>
              <a:t>Index contains less data than the complete row in the table.</a:t>
            </a:r>
          </a:p>
          <a:p>
            <a:pPr lvl="1"/>
            <a:r>
              <a:rPr lang="en-GB" dirty="0"/>
              <a:t>Indexes are stored in a special structure that are faster to read.</a:t>
            </a:r>
          </a:p>
          <a:p>
            <a:pPr lvl="1"/>
            <a:r>
              <a:rPr lang="en-GB" dirty="0"/>
              <a:t>Most indexes are stored in sorted order.</a:t>
            </a:r>
          </a:p>
          <a:p>
            <a:pPr lvl="1"/>
            <a:r>
              <a:rPr lang="en-GB" dirty="0"/>
              <a:t>Index entry stores the ROWID for its associated row, which enables fast retrieval of any row in a database.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BD4C7-8ECB-4F56-BBA2-0EBCBEAA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72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58ECF-96F4-4F8E-8532-FB78B6A3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52287-99FC-4BFC-A4AF-6815761E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74321"/>
            <a:ext cx="11279909" cy="505969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Unique index</a:t>
            </a:r>
          </a:p>
          <a:p>
            <a:pPr lvl="1"/>
            <a:r>
              <a:rPr lang="en-GB" dirty="0"/>
              <a:t>No two rows in the table can have the same index value</a:t>
            </a:r>
          </a:p>
          <a:p>
            <a:pPr lvl="1"/>
            <a:r>
              <a:rPr lang="en-GB" dirty="0"/>
              <a:t>If the table contains rows with duplicate key values, the index creation process fails.</a:t>
            </a:r>
          </a:p>
          <a:p>
            <a:r>
              <a:rPr lang="en-GB" dirty="0"/>
              <a:t>Non-unique Index</a:t>
            </a:r>
          </a:p>
          <a:p>
            <a:pPr lvl="1"/>
            <a:r>
              <a:rPr lang="en-GB" dirty="0"/>
              <a:t>Rows in the table can have the same index value</a:t>
            </a:r>
          </a:p>
          <a:p>
            <a:r>
              <a:rPr lang="en-GB" dirty="0"/>
              <a:t>If the column or columns on which an index is based contain NULL values, the row is not included in the index.</a:t>
            </a:r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An </a:t>
            </a:r>
            <a:r>
              <a:rPr lang="en-GB" b="1" i="1" dirty="0"/>
              <a:t>index</a:t>
            </a:r>
            <a:r>
              <a:rPr lang="en-GB" dirty="0"/>
              <a:t> in Oracle refers to the physical structure used within the database.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</a:t>
            </a:r>
            <a:r>
              <a:rPr lang="en-GB" b="1" i="1" dirty="0"/>
              <a:t>key</a:t>
            </a:r>
            <a:r>
              <a:rPr lang="en-GB" i="1" dirty="0"/>
              <a:t> </a:t>
            </a:r>
            <a:r>
              <a:rPr lang="en-GB" dirty="0"/>
              <a:t>is a term for a logical entity, typically the value stored within the index.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69F18-6F76-49CD-994D-A3D40D89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275A1-8303-4D97-9525-1A5191E3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Datatypes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11A5-A6CC-40D9-ADA5-4D67602C6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57621"/>
          </a:xfrm>
        </p:spPr>
        <p:txBody>
          <a:bodyPr>
            <a:normAutofit/>
          </a:bodyPr>
          <a:lstStyle/>
          <a:p>
            <a:r>
              <a:rPr lang="en-GB" dirty="0"/>
              <a:t>Can store any string value including the string representations of numeric values.</a:t>
            </a:r>
          </a:p>
          <a:p>
            <a:r>
              <a:rPr lang="en-GB" dirty="0"/>
              <a:t>Assigning a value larger than the length specified or allowed for a character datatype results in a runtime error.</a:t>
            </a:r>
          </a:p>
          <a:p>
            <a:r>
              <a:rPr lang="en-GB" dirty="0"/>
              <a:t>Types:</a:t>
            </a:r>
          </a:p>
          <a:p>
            <a:pPr lvl="1"/>
            <a:r>
              <a:rPr lang="en-GB" dirty="0"/>
              <a:t>CHAR</a:t>
            </a:r>
          </a:p>
          <a:p>
            <a:pPr lvl="1"/>
            <a:r>
              <a:rPr lang="en-GB" dirty="0"/>
              <a:t>VARCHAR2</a:t>
            </a:r>
          </a:p>
          <a:p>
            <a:pPr lvl="1"/>
            <a:r>
              <a:rPr lang="en-GB" dirty="0"/>
              <a:t>NCHAR and NVARCHAR2</a:t>
            </a:r>
          </a:p>
          <a:p>
            <a:pPr lvl="1"/>
            <a:r>
              <a:rPr lang="en-GB" dirty="0"/>
              <a:t>LONG</a:t>
            </a:r>
          </a:p>
          <a:p>
            <a:pPr lvl="1"/>
            <a:r>
              <a:rPr lang="en-GB" dirty="0"/>
              <a:t>CLOB and NCLOB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7F0C5-E99B-4868-91DC-4298CDA5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5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275A1-8303-4D97-9525-1A5191E3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Datatypes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11A5-A6CC-40D9-ADA5-4D67602C6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57621"/>
          </a:xfrm>
        </p:spPr>
        <p:txBody>
          <a:bodyPr>
            <a:normAutofit/>
          </a:bodyPr>
          <a:lstStyle/>
          <a:p>
            <a:r>
              <a:rPr lang="en-GB" dirty="0"/>
              <a:t>CHAR</a:t>
            </a:r>
          </a:p>
          <a:p>
            <a:pPr lvl="1"/>
            <a:r>
              <a:rPr lang="en-US" dirty="0"/>
              <a:t>Stores character values with a fixed length.</a:t>
            </a:r>
          </a:p>
          <a:p>
            <a:pPr lvl="1"/>
            <a:r>
              <a:rPr lang="en-US" dirty="0"/>
              <a:t>Fixed length can be between 1 and 2,000.</a:t>
            </a:r>
          </a:p>
          <a:p>
            <a:pPr lvl="1"/>
            <a:r>
              <a:rPr lang="en-US" dirty="0"/>
              <a:t>If you don’t explicitly specify a length for a CHAR, it assumes the default length of 1.</a:t>
            </a:r>
          </a:p>
          <a:p>
            <a:pPr lvl="1"/>
            <a:r>
              <a:rPr lang="en-US" dirty="0"/>
              <a:t>If you assign a value that’s shorter than the length specified for the CHAR datatype, Oracle will automatically pad the value with blanks.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CHAR (4) = “AB    ”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7F0C5-E99B-4868-91DC-4298CDA5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5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275A1-8303-4D97-9525-1A5191E3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Datatypes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11A5-A6CC-40D9-ADA5-4D67602C6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58824"/>
            <a:ext cx="11279909" cy="54198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VARCHAR2</a:t>
            </a:r>
          </a:p>
          <a:p>
            <a:pPr lvl="1"/>
            <a:r>
              <a:rPr lang="en-US" dirty="0"/>
              <a:t>Stores variable-length character strings.</a:t>
            </a:r>
          </a:p>
          <a:p>
            <a:pPr lvl="1"/>
            <a:r>
              <a:rPr lang="en-US" dirty="0"/>
              <a:t>Assigned length to a VARCHAR2 datatype is the maximum length for a value rather than the required length.</a:t>
            </a:r>
          </a:p>
          <a:p>
            <a:pPr lvl="1"/>
            <a:r>
              <a:rPr lang="en-US" dirty="0"/>
              <a:t>Values assigned to a VARCHAR2 datatype are not padded with blanks.</a:t>
            </a:r>
          </a:p>
          <a:p>
            <a:pPr lvl="1"/>
            <a:r>
              <a:rPr lang="en-US" dirty="0"/>
              <a:t>Can require less storage than a CHAR datatype.</a:t>
            </a:r>
          </a:p>
          <a:p>
            <a:pPr lvl="1"/>
            <a:r>
              <a:rPr lang="en-US" dirty="0"/>
              <a:t>Maximum length is 32000 characters for Oracle 12c and 4000 characters for earlier releases.</a:t>
            </a:r>
          </a:p>
          <a:p>
            <a:pPr lvl="1"/>
            <a:r>
              <a:rPr lang="en-US" dirty="0"/>
              <a:t>VARCHAR and VARCHAR2 datatypes are synonymous, but Oracle recommends the use of VARCHAR2.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VARCHAR2(4) = “AB”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7F0C5-E99B-4868-91DC-4298CDA5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7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275A1-8303-4D97-9525-1A5191E3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Datatypes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11A5-A6CC-40D9-ADA5-4D67602C6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58824"/>
            <a:ext cx="11279909" cy="525762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NCHAR and NVARCHAR2</a:t>
            </a:r>
          </a:p>
          <a:p>
            <a:pPr lvl="1"/>
            <a:r>
              <a:rPr lang="en-US" dirty="0"/>
              <a:t>Stores a fixed-length or variable-length character data, respectively, using a different character set from the one used by the rest of the database.</a:t>
            </a:r>
          </a:p>
          <a:p>
            <a:pPr lvl="1"/>
            <a:r>
              <a:rPr lang="en-US" dirty="0"/>
              <a:t>At the time of database creation, a secondary character set can be specified which is known as the National Language Set, or NLS.</a:t>
            </a:r>
          </a:p>
          <a:p>
            <a:pPr lvl="1"/>
            <a:r>
              <a:rPr lang="en-US" dirty="0"/>
              <a:t>This secondary character set will be used for NCHAR and NVARCHAR2 columns.</a:t>
            </a:r>
          </a:p>
          <a:p>
            <a:pPr lvl="1"/>
            <a:r>
              <a:rPr lang="en-US" dirty="0"/>
              <a:t>For example, you may have a description field in which you want to store Japanese characters while the rest of the database uses English encoding. You would specify a secondary character set that supports Japanese characters when you create the database, and then use the NCHAR or NVARCHAR2 datatype for the columns in question.</a:t>
            </a:r>
          </a:p>
          <a:p>
            <a:pPr marL="457200" lvl="1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7F0C5-E99B-4868-91DC-4298CDA5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275A1-8303-4D97-9525-1A5191E3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 Datatypes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11A5-A6CC-40D9-ADA5-4D67602C6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57621"/>
          </a:xfrm>
        </p:spPr>
        <p:txBody>
          <a:bodyPr>
            <a:normAutofit/>
          </a:bodyPr>
          <a:lstStyle/>
          <a:p>
            <a:r>
              <a:rPr lang="en-GB" dirty="0"/>
              <a:t>LONG</a:t>
            </a:r>
          </a:p>
          <a:p>
            <a:pPr lvl="1"/>
            <a:r>
              <a:rPr lang="en-US" dirty="0"/>
              <a:t>Can hold up to 2 GB of character data.</a:t>
            </a:r>
          </a:p>
          <a:p>
            <a:pPr lvl="1"/>
            <a:r>
              <a:rPr lang="en-US" dirty="0"/>
              <a:t>A legacy datatype from earlier versions of Oracle which is not recommended to be used.</a:t>
            </a:r>
          </a:p>
          <a:p>
            <a:pPr lvl="1"/>
            <a:r>
              <a:rPr lang="en-US" dirty="0"/>
              <a:t>Oracle recommends to use the CLOB and NCLOB datatypes.</a:t>
            </a:r>
          </a:p>
          <a:p>
            <a:r>
              <a:rPr lang="en-US" dirty="0"/>
              <a:t>CLOB and NCLOB</a:t>
            </a:r>
          </a:p>
          <a:p>
            <a:pPr lvl="1"/>
            <a:r>
              <a:rPr lang="en-US" dirty="0"/>
              <a:t>CLOB (Character Large Object) datatype can store up to 128 TBs of character data, depending on the block size of the database.</a:t>
            </a:r>
          </a:p>
          <a:p>
            <a:pPr lvl="1"/>
            <a:r>
              <a:rPr lang="en-US" dirty="0"/>
              <a:t>CLOB is used to store Unicode character-based data.</a:t>
            </a:r>
          </a:p>
          <a:p>
            <a:pPr lvl="1"/>
            <a:r>
              <a:rPr lang="en-US" dirty="0"/>
              <a:t>NCLOB datatype stores the National Language character set data.</a:t>
            </a:r>
            <a:endParaRPr lang="en-PK" dirty="0"/>
          </a:p>
          <a:p>
            <a:endParaRPr lang="en-GB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7F0C5-E99B-4868-91DC-4298CDA5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7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0F264-557E-48B6-A5CA-B8232EF36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 Datatype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2FD8F-1405-451E-9BD7-E2E390795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39774"/>
            <a:ext cx="11279909" cy="5556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Oracle </a:t>
            </a:r>
            <a:r>
              <a:rPr lang="en-US" b="1" dirty="0"/>
              <a:t>NUMBER</a:t>
            </a:r>
            <a:r>
              <a:rPr lang="en-US" dirty="0"/>
              <a:t> data type is used to store numeric values.</a:t>
            </a:r>
          </a:p>
          <a:p>
            <a:r>
              <a:rPr lang="en-US" dirty="0"/>
              <a:t>NUMBER stores numeric values with a precision of up to 38 digits.</a:t>
            </a:r>
          </a:p>
          <a:p>
            <a:r>
              <a:rPr lang="en-US" dirty="0"/>
              <a:t>NUMBER datatype can accept two qualifiers:</a:t>
            </a:r>
          </a:p>
          <a:p>
            <a:pPr marL="0" indent="0">
              <a:buNone/>
            </a:pPr>
            <a:endParaRPr lang="en-US" sz="200" dirty="0"/>
          </a:p>
          <a:p>
            <a:pPr marL="457200" lvl="1" indent="0">
              <a:buNone/>
            </a:pPr>
            <a:r>
              <a:rPr lang="en-US" dirty="0"/>
              <a:t>   column NUMBER( precision, scale )</a:t>
            </a:r>
          </a:p>
          <a:p>
            <a:pPr marL="457200" lvl="1" indent="0">
              <a:buNone/>
            </a:pPr>
            <a:endParaRPr lang="en-US" sz="200" dirty="0"/>
          </a:p>
          <a:p>
            <a:pPr lvl="1"/>
            <a:r>
              <a:rPr lang="en-US" b="1" dirty="0"/>
              <a:t>Precision</a:t>
            </a:r>
            <a:r>
              <a:rPr lang="en-US" dirty="0"/>
              <a:t> specifies the total number of significant digits in the number (1-38). Default value is 38 if no value is specified for precision.</a:t>
            </a:r>
          </a:p>
          <a:p>
            <a:pPr lvl="1"/>
            <a:r>
              <a:rPr lang="en-US" b="1" dirty="0"/>
              <a:t>Scale</a:t>
            </a:r>
            <a:r>
              <a:rPr lang="en-US" dirty="0"/>
              <a:t> represents the number of digits to the right of the decimal point. Default value is 0 if no value is specified for scale.</a:t>
            </a:r>
          </a:p>
          <a:p>
            <a:r>
              <a:rPr lang="en-US" dirty="0"/>
              <a:t>If you assign a negative number to the scale, Oracle will round the number up to the designated place to the left of the decimal point. 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 err="1"/>
              <a:t>column_round</a:t>
            </a:r>
            <a:r>
              <a:rPr lang="en-US" dirty="0"/>
              <a:t> NUMBER(10,−2)</a:t>
            </a:r>
          </a:p>
          <a:p>
            <a:pPr marL="457200" lvl="1" indent="0">
              <a:buNone/>
            </a:pPr>
            <a:r>
              <a:rPr lang="en-US" dirty="0" err="1"/>
              <a:t>column_round</a:t>
            </a:r>
            <a:r>
              <a:rPr lang="en-US" dirty="0"/>
              <a:t> = 1,234,567   //will give </a:t>
            </a:r>
            <a:r>
              <a:rPr lang="en-US" dirty="0" err="1"/>
              <a:t>column_round</a:t>
            </a:r>
            <a:r>
              <a:rPr lang="en-US" dirty="0"/>
              <a:t> a value of 1,234,600.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C05C7-2ABF-4BD3-A323-2F034D13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79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1CBAA-8815-4CE1-824A-93326120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Date Datatype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5F537-D12F-4A77-AB1F-D57C4480F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96925"/>
            <a:ext cx="11279909" cy="542791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Oracle stores all dates and times in a standard internal format.</a:t>
            </a:r>
          </a:p>
          <a:p>
            <a:r>
              <a:rPr lang="en-GB" dirty="0"/>
              <a:t>Standard input for date: DD-MON-YY HH:MI:SS</a:t>
            </a:r>
          </a:p>
          <a:p>
            <a:pPr lvl="1"/>
            <a:r>
              <a:rPr lang="en-GB" dirty="0"/>
              <a:t>DD represents up to two digits for the day of the month</a:t>
            </a:r>
          </a:p>
          <a:p>
            <a:pPr lvl="1"/>
            <a:r>
              <a:rPr lang="en-GB" dirty="0"/>
              <a:t>MON is a three-character abbreviation for the month</a:t>
            </a:r>
          </a:p>
          <a:p>
            <a:pPr lvl="1"/>
            <a:r>
              <a:rPr lang="en-GB" dirty="0"/>
              <a:t>YY is a two-digit representation of the year</a:t>
            </a:r>
          </a:p>
          <a:p>
            <a:pPr lvl="1"/>
            <a:r>
              <a:rPr lang="en-GB" dirty="0"/>
              <a:t>HH, MI, and SS are two-digit representations of hours, minutes, and seconds.</a:t>
            </a:r>
          </a:p>
          <a:p>
            <a:pPr lvl="1"/>
            <a:r>
              <a:rPr lang="en-GB" dirty="0"/>
              <a:t>The default time values are all zeros in the internal storage.</a:t>
            </a:r>
          </a:p>
          <a:p>
            <a:r>
              <a:rPr lang="en-GB" dirty="0"/>
              <a:t>Oracle SQL supports date arithmetic in which integers represent days and fractions represent the fractional component represented by hours, minutes, and seconds.</a:t>
            </a:r>
          </a:p>
          <a:p>
            <a:r>
              <a:rPr lang="en-GB" dirty="0"/>
              <a:t>Example:</a:t>
            </a:r>
            <a:endParaRPr lang="en-PK" dirty="0"/>
          </a:p>
          <a:p>
            <a:pPr lvl="1"/>
            <a:r>
              <a:rPr lang="en-GB" dirty="0"/>
              <a:t>12-DEC-07 + 10 = 22-DEC-07</a:t>
            </a:r>
          </a:p>
          <a:p>
            <a:pPr lvl="1"/>
            <a:r>
              <a:rPr lang="en-GB" dirty="0"/>
              <a:t>31-DEC-2007:23:59:59 + .25 = 1-JAN-2008:5:59:59</a:t>
            </a:r>
            <a:endParaRPr lang="en-PK" dirty="0"/>
          </a:p>
          <a:p>
            <a:pPr lvl="1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CF344-07BA-49F5-82DB-65EFB3E25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8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14393</TotalTime>
  <Words>1679</Words>
  <Application>Microsoft Office PowerPoint</Application>
  <PresentationFormat>Widescreen</PresentationFormat>
  <Paragraphs>202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Gotham Narrow Book</vt:lpstr>
      <vt:lpstr>Gotham Narrow Medium</vt:lpstr>
      <vt:lpstr>Wingdings</vt:lpstr>
      <vt:lpstr>Office Theme</vt:lpstr>
      <vt:lpstr>Database Administration &amp; Management</vt:lpstr>
      <vt:lpstr>Datatypes</vt:lpstr>
      <vt:lpstr>Character Datatypes</vt:lpstr>
      <vt:lpstr>Character Datatypes</vt:lpstr>
      <vt:lpstr>Character Datatypes</vt:lpstr>
      <vt:lpstr>Character Datatypes</vt:lpstr>
      <vt:lpstr>Character Datatypes</vt:lpstr>
      <vt:lpstr>Numeric Datatype</vt:lpstr>
      <vt:lpstr>Date Datatype</vt:lpstr>
      <vt:lpstr>Other Datatypes</vt:lpstr>
      <vt:lpstr>Type Conversion</vt:lpstr>
      <vt:lpstr>Concatenation</vt:lpstr>
      <vt:lpstr>Comparisons</vt:lpstr>
      <vt:lpstr>NULLs</vt:lpstr>
      <vt:lpstr>Basic Data Structures</vt:lpstr>
      <vt:lpstr>Tables</vt:lpstr>
      <vt:lpstr>Views</vt:lpstr>
      <vt:lpstr>Views</vt:lpstr>
      <vt:lpstr>Indexes</vt:lpstr>
      <vt:lpstr>Indexes </vt:lpstr>
      <vt:lpstr>Indexes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Oracle Data Structures</dc:title>
  <dc:subject>Database Administration and Management</dc:subject>
  <dc:creator>Muhammad Fahad</dc:creator>
  <cp:lastModifiedBy>Muhammad Fahad</cp:lastModifiedBy>
  <cp:revision>1030</cp:revision>
  <cp:lastPrinted>2018-02-20T01:02:10Z</cp:lastPrinted>
  <dcterms:created xsi:type="dcterms:W3CDTF">2017-11-25T11:53:26Z</dcterms:created>
  <dcterms:modified xsi:type="dcterms:W3CDTF">2020-12-01T05:54:31Z</dcterms:modified>
</cp:coreProperties>
</file>