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0" r:id="rId6"/>
    <p:sldId id="264"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2788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939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5244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7AD1E-1B6E-4337-AE1D-F82FAB3D96C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12924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7AD1E-1B6E-4337-AE1D-F82FAB3D96C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561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7AD1E-1B6E-4337-AE1D-F82FAB3D96C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35917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7AD1E-1B6E-4337-AE1D-F82FAB3D96C4}"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012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7AD1E-1B6E-4337-AE1D-F82FAB3D96C4}"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18436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7AD1E-1B6E-4337-AE1D-F82FAB3D96C4}"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58223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7326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68540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D1E-1B6E-4337-AE1D-F82FAB3D96C4}" type="datetimeFigureOut">
              <a:rPr lang="en-US" smtClean="0"/>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B41C5-B591-4615-85B5-1EDAEED50D52}" type="slidenum">
              <a:rPr lang="en-US" smtClean="0"/>
              <a:t>‹#›</a:t>
            </a:fld>
            <a:endParaRPr lang="en-US"/>
          </a:p>
        </p:txBody>
      </p:sp>
    </p:spTree>
    <p:extLst>
      <p:ext uri="{BB962C8B-B14F-4D97-AF65-F5344CB8AC3E}">
        <p14:creationId xmlns:p14="http://schemas.microsoft.com/office/powerpoint/2010/main" val="365959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Topic</a:t>
            </a:r>
            <a:r>
              <a:rPr lang="en-US" sz="3200" dirty="0" smtClean="0">
                <a:latin typeface="Times New Roman" pitchFamily="18" charset="0"/>
                <a:cs typeface="Times New Roman" pitchFamily="18" charset="0"/>
              </a:rPr>
              <a:t>:	t-test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1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5324535"/>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population mean ( when </a:t>
                </a:r>
                <a:r>
                  <a:rPr lang="el-GR" sz="2000" b="1" dirty="0" smtClean="0">
                    <a:latin typeface="Times New Roman" pitchFamily="18" charset="0"/>
                    <a:cs typeface="Times New Roman" pitchFamily="18" charset="0"/>
                  </a:rPr>
                  <a:t>σ</a:t>
                </a:r>
                <a:r>
                  <a:rPr lang="en-US" sz="2000" b="1" dirty="0" smtClean="0">
                    <a:latin typeface="Times New Roman" pitchFamily="18" charset="0"/>
                    <a:cs typeface="Times New Roman" pitchFamily="18" charset="0"/>
                  </a:rPr>
                  <a:t> is unknown)</a:t>
                </a:r>
              </a:p>
              <a:p>
                <a:pPr algn="just"/>
                <a:r>
                  <a:rPr lang="en-US" sz="2000" dirty="0">
                    <a:latin typeface="Times New Roman" pitchFamily="18" charset="0"/>
                    <a:cs typeface="Times New Roman" pitchFamily="18" charset="0"/>
                  </a:rPr>
                  <a:t>	S</a:t>
                </a:r>
                <a:r>
                  <a:rPr lang="en-US" sz="2000" dirty="0" smtClean="0">
                    <a:latin typeface="Times New Roman" pitchFamily="18" charset="0"/>
                    <a:cs typeface="Times New Roman" pitchFamily="18" charset="0"/>
                  </a:rPr>
                  <a:t>uppose a population has mean µ which is unknown and standard deviation </a:t>
                </a:r>
                <a:r>
                  <a:rPr lang="el-GR" sz="2000" dirty="0" smtClean="0">
                    <a:latin typeface="Times New Roman" pitchFamily="18" charset="0"/>
                    <a:cs typeface="Times New Roman" pitchFamily="18" charset="0"/>
                  </a:rPr>
                  <a:t>σ</a:t>
                </a:r>
                <a:r>
                  <a:rPr lang="en-US" sz="2000" dirty="0" smtClean="0">
                    <a:latin typeface="Times New Roman" pitchFamily="18" charset="0"/>
                    <a:cs typeface="Times New Roman" pitchFamily="18" charset="0"/>
                  </a:rPr>
                  <a:t> which is also unknown. A small sample of size n&lt;30 is selected from the population and sample mean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 </m:t>
                    </m:r>
                  </m:oMath>
                </a14:m>
                <a:r>
                  <a:rPr lang="en-US" sz="2000" dirty="0" smtClean="0">
                    <a:latin typeface="Times New Roman" pitchFamily="18" charset="0"/>
                    <a:cs typeface="Times New Roman" pitchFamily="18" charset="0"/>
                  </a:rPr>
                  <a:t>and sample standard deviation ‘s’ is calculated. So the testing procedure used for this kind of information is called t-test for testing  a specified value of µ i.e.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a:ea typeface="Cambria Math"/>
                          </a:rPr>
                          <m:t>𝜇</m:t>
                        </m:r>
                      </m:e>
                      <m:sub>
                        <m:r>
                          <a:rPr lang="en-US" sz="2000" b="0" i="1" smtClean="0">
                            <a:latin typeface="Cambria Math"/>
                          </a:rPr>
                          <m:t>0</m:t>
                        </m:r>
                      </m:sub>
                    </m:sSub>
                    <m:r>
                      <a:rPr lang="en-US" sz="2000" b="0" i="0" smtClean="0">
                        <a:latin typeface="Cambria Math"/>
                      </a:rPr>
                      <m:t>. </m:t>
                    </m:r>
                  </m:oMath>
                </a14:m>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test procedure for t-test is given below</a:t>
                </a: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Formulating Hypothesis: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1"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2. Level of significance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decided that can be 1%, 5% and 10%</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5324535"/>
              </a:xfrm>
              <a:prstGeom prst="rect">
                <a:avLst/>
              </a:prstGeom>
              <a:blipFill rotWithShape="1">
                <a:blip r:embed="rId2"/>
                <a:stretch>
                  <a:fillRect l="-714" t="-573" r="-786"/>
                </a:stretch>
              </a:blipFill>
            </p:spPr>
            <p:txBody>
              <a:bodyPr/>
              <a:lstStyle/>
              <a:p>
                <a:r>
                  <a:rPr lang="en-US">
                    <a:noFill/>
                  </a:rPr>
                  <a:t> </a:t>
                </a:r>
              </a:p>
            </p:txBody>
          </p:sp>
        </mc:Fallback>
      </mc:AlternateContent>
    </p:spTree>
    <p:extLst>
      <p:ext uri="{BB962C8B-B14F-4D97-AF65-F5344CB8AC3E}">
        <p14:creationId xmlns:p14="http://schemas.microsoft.com/office/powerpoint/2010/main" val="136754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81000"/>
                <a:ext cx="8229600" cy="5982407"/>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3. Test Statistics</a:t>
                </a:r>
                <a:r>
                  <a:rPr lang="en-US" sz="200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acc>
                          <m:accPr>
                            <m:chr m:val="̅"/>
                            <m:ctrlPr>
                              <a:rPr lang="en-US" sz="2000" b="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panose="02040503050406030204" pitchFamily="18" charset="0"/>
                                <a:ea typeface="Cambria Math"/>
                              </a:rPr>
                            </m:ctrlPr>
                          </m:radPr>
                          <m:deg/>
                          <m:e>
                            <m:r>
                              <a:rPr lang="en-US" sz="2000" b="0" i="1" smtClean="0">
                                <a:latin typeface="Cambria Math"/>
                                <a:ea typeface="Cambria Math"/>
                              </a:rPr>
                              <m:t>𝑛</m:t>
                            </m:r>
                          </m:e>
                        </m:rad>
                      </m:den>
                    </m:f>
                  </m:oMath>
                </a14:m>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where, </a:t>
                </a:r>
                <a14:m>
                  <m:oMath xmlns:m="http://schemas.openxmlformats.org/officeDocument/2006/math">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r>
                              <a:rPr lang="en-US" sz="2000" b="0" i="1" smtClean="0">
                                <a:latin typeface="Cambria Math"/>
                                <a:cs typeface="Times New Roman" pitchFamily="18" charset="0"/>
                              </a:rPr>
                              <m:t>𝑋</m:t>
                            </m:r>
                          </m:e>
                        </m:nary>
                      </m:num>
                      <m:den>
                        <m:r>
                          <a:rPr lang="en-US" sz="2000" b="0" i="1" smtClean="0">
                            <a:latin typeface="Cambria Math"/>
                            <a:cs typeface="Times New Roman" pitchFamily="18" charset="0"/>
                          </a:rPr>
                          <m:t>𝑛</m:t>
                        </m:r>
                      </m:den>
                    </m:f>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r>
                      <a:rPr lang="en-US" sz="2000" b="0" i="1" smtClean="0">
                        <a:latin typeface="Cambria Math"/>
                        <a:cs typeface="Times New Roman" pitchFamily="18" charset="0"/>
                      </a:rPr>
                      <m:t>𝑠</m:t>
                    </m:r>
                    <m:r>
                      <a:rPr lang="en-US" sz="2000" b="0" i="1" smtClean="0">
                        <a:latin typeface="Cambria Math"/>
                        <a:cs typeface="Times New Roman" pitchFamily="18" charset="0"/>
                      </a:rPr>
                      <m:t>=</m:t>
                    </m:r>
                    <m:rad>
                      <m:radPr>
                        <m:degHide m:val="on"/>
                        <m:ctrlPr>
                          <a:rPr lang="en-US" sz="2000" b="0" i="1" smtClean="0">
                            <a:latin typeface="Cambria Math" panose="02040503050406030204" pitchFamily="18" charset="0"/>
                            <a:cs typeface="Times New Roman" pitchFamily="18" charset="0"/>
                          </a:rPr>
                        </m:ctrlPr>
                      </m:radPr>
                      <m:deg/>
                      <m:e>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r>
                                      <a:rPr lang="en-US" sz="2000" b="0" i="1" smtClean="0">
                                        <a:latin typeface="Cambria Math"/>
                                        <a:cs typeface="Times New Roman" pitchFamily="18" charset="0"/>
                                      </a:rPr>
                                      <m:t>𝑥</m:t>
                                    </m:r>
                                    <m:r>
                                      <a:rPr lang="en-US" sz="2000" b="0" i="1" smtClean="0">
                                        <a:latin typeface="Cambria Math"/>
                                        <a:cs typeface="Times New Roman" pitchFamily="18" charset="0"/>
                                      </a:rPr>
                                      <m:t>−</m:t>
                                    </m:r>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𝑥</m:t>
                                        </m:r>
                                      </m:e>
                                    </m:acc>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r>
                              <a:rPr lang="en-US" sz="2000" b="0" i="1" smtClean="0">
                                <a:latin typeface="Cambria Math"/>
                                <a:cs typeface="Times New Roman" pitchFamily="18" charset="0"/>
                              </a:rPr>
                              <m:t>𝑛</m:t>
                            </m:r>
                            <m:r>
                              <a:rPr lang="en-US" sz="2000" b="0" i="1" smtClean="0">
                                <a:latin typeface="Cambria Math"/>
                                <a:cs typeface="Times New Roman" pitchFamily="18" charset="0"/>
                              </a:rPr>
                              <m:t>−1</m:t>
                            </m:r>
                          </m:den>
                        </m:f>
                      </m:e>
                    </m:rad>
                  </m:oMath>
                </a14:m>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4. Critical Region</a:t>
                </a:r>
              </a:p>
              <a:p>
                <a:pPr algn="just"/>
                <a:r>
                  <a:rPr lang="en-US" sz="2000" dirty="0" smtClean="0">
                    <a:latin typeface="Times New Roman" pitchFamily="18" charset="0"/>
                    <a:cs typeface="Times New Roman" pitchFamily="18" charset="0"/>
                  </a:rPr>
                  <a:t>It depends upon alternative hypothesis</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𝑡</m:t>
                        </m:r>
                      </m:e>
                      <m:sub>
                        <m:f>
                          <m:fPr>
                            <m:type m:val="skw"/>
                            <m:ctrlPr>
                              <a:rPr lang="en-US" sz="2000" i="1" smtClean="0">
                                <a:latin typeface="Cambria Math" panose="02040503050406030204" pitchFamily="18" charset="0"/>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smtClean="0">
                    <a:latin typeface="Times New Roman" pitchFamily="18" charset="0"/>
                    <a:cs typeface="Times New Roman" pitchFamily="18" charset="0"/>
                  </a:rPr>
                  <a:t> 	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 and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p>
              <a:p>
                <a:pPr algn="just"/>
                <a:r>
                  <a:rPr lang="en-US" sz="2000" dirty="0" smtClean="0"/>
                  <a:t>Where </a:t>
                </a:r>
              </a:p>
              <a:p>
                <a:pPr algn="just"/>
                <a:r>
                  <a:rPr lang="en-US" sz="2000" dirty="0"/>
                  <a:t>	</a:t>
                </a:r>
                <a:r>
                  <a:rPr lang="en-US" sz="2000" dirty="0" smtClean="0"/>
                  <a:t>	v = n-1 which is the degree of freedom for t-test</a:t>
                </a:r>
              </a:p>
              <a:p>
                <a:pPr algn="just"/>
                <a:r>
                  <a:rPr lang="en-US" sz="2000" b="1" dirty="0" smtClean="0">
                    <a:latin typeface="Times New Roman" pitchFamily="18" charset="0"/>
                    <a:cs typeface="Times New Roman" pitchFamily="18" charset="0"/>
                  </a:rPr>
                  <a:t>5. Calculation</a:t>
                </a:r>
              </a:p>
              <a:p>
                <a:pPr algn="just"/>
                <a:r>
                  <a:rPr lang="en-US" sz="2000" dirty="0" smtClean="0">
                    <a:latin typeface="Times New Roman" pitchFamily="18" charset="0"/>
                    <a:cs typeface="Times New Roman" pitchFamily="18" charset="0"/>
                  </a:rPr>
                  <a:t>	Put all the information test statistics and get the results</a:t>
                </a:r>
              </a:p>
              <a:p>
                <a:pPr algn="just"/>
                <a:r>
                  <a:rPr lang="en-US" sz="2000" b="1" dirty="0" smtClean="0">
                    <a:latin typeface="Times New Roman" pitchFamily="18" charset="0"/>
                    <a:cs typeface="Times New Roman" pitchFamily="18" charset="0"/>
                  </a:rPr>
                  <a:t>6. Conclusion</a:t>
                </a:r>
              </a:p>
              <a:p>
                <a:pPr algn="just"/>
                <a:r>
                  <a:rPr lang="en-US" sz="2000" dirty="0" smtClean="0">
                    <a:latin typeface="Times New Roman" pitchFamily="18" charset="0"/>
                    <a:cs typeface="Times New Roman" pitchFamily="18" charset="0"/>
                  </a:rPr>
                  <a:t>	If the calculated value of </a:t>
                </a:r>
                <a:r>
                  <a:rPr lang="en-US" sz="2000" b="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81000"/>
                <a:ext cx="8229600" cy="5982407"/>
              </a:xfrm>
              <a:prstGeom prst="rect">
                <a:avLst/>
              </a:prstGeom>
              <a:blipFill rotWithShape="1">
                <a:blip r:embed="rId2"/>
                <a:stretch>
                  <a:fillRect l="-741" r="-741"/>
                </a:stretch>
              </a:blipFill>
            </p:spPr>
            <p:txBody>
              <a:bodyPr/>
              <a:lstStyle/>
              <a:p>
                <a:r>
                  <a:rPr lang="en-US">
                    <a:noFill/>
                  </a:rPr>
                  <a:t> </a:t>
                </a:r>
              </a:p>
            </p:txBody>
          </p:sp>
        </mc:Fallback>
      </mc:AlternateContent>
    </p:spTree>
    <p:extLst>
      <p:ext uri="{BB962C8B-B14F-4D97-AF65-F5344CB8AC3E}">
        <p14:creationId xmlns:p14="http://schemas.microsoft.com/office/powerpoint/2010/main" val="29912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8953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152400"/>
                <a:ext cx="8458200" cy="5642057"/>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 1</a:t>
                </a:r>
              </a:p>
              <a:p>
                <a:pPr algn="just"/>
                <a:r>
                  <a:rPr lang="en-US" sz="2000" dirty="0" smtClean="0">
                    <a:latin typeface="Times New Roman" pitchFamily="18" charset="0"/>
                    <a:cs typeface="Times New Roman" pitchFamily="18" charset="0"/>
                  </a:rPr>
                  <a:t>	A random sample of 8 cigarettes of a certain brand has an average nicotine content of 4.2 milligrams and standard deviation of 1.4 milligram. Is this in line with manufacturer’s claim that the average nicotine content does not exceed 3.5 milligrams. Use 1% level of significance?</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Solution</a:t>
                </a: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m:t>
                    </m:r>
                  </m:oMath>
                </a14:m>
                <a:r>
                  <a:rPr lang="en-US" sz="2000" dirty="0" smtClean="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&gt;3.5</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 t</a:t>
                </a:r>
                <a14:m>
                  <m:oMath xmlns:m="http://schemas.openxmlformats.org/officeDocument/2006/math">
                    <m:r>
                      <a:rPr lang="en-US" sz="2000" b="0" i="1" smtClean="0">
                        <a:latin typeface="Cambria Math"/>
                      </a:rPr>
                      <m:t>=</m:t>
                    </m:r>
                    <m:f>
                      <m:fPr>
                        <m:ctrlPr>
                          <a:rPr lang="en-US" sz="2000" b="0" i="1" smtClean="0">
                            <a:latin typeface="Cambria Math" panose="02040503050406030204" pitchFamily="18" charset="0"/>
                          </a:rPr>
                        </m:ctrlPr>
                      </m:fPr>
                      <m:num>
                        <m:acc>
                          <m:accPr>
                            <m:chr m:val="̅"/>
                            <m:ctrlPr>
                              <a:rPr lang="en-US" sz="2000" b="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panose="02040503050406030204" pitchFamily="18" charset="0"/>
                                <a:ea typeface="Cambria Math"/>
                              </a:rPr>
                            </m:ctrlPr>
                          </m:radPr>
                          <m:deg/>
                          <m:e>
                            <m:r>
                              <a:rPr lang="en-US" sz="2000" b="0" i="1" smtClean="0">
                                <a:latin typeface="Cambria Math"/>
                                <a:ea typeface="Cambria Math"/>
                              </a:rPr>
                              <m:t>𝑛</m:t>
                            </m:r>
                          </m:e>
                        </m:rad>
                      </m:den>
                    </m:f>
                    <m:r>
                      <a:rPr lang="en-US" sz="2000" b="0" i="1" smtClean="0">
                        <a:latin typeface="Cambria Math"/>
                        <a:ea typeface="Cambria Math"/>
                      </a:rPr>
                      <m:t> </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m:rPr>
                            <m:nor/>
                          </m:rPr>
                          <a:rPr lang="en-US" sz="2000" dirty="0" smtClean="0">
                            <a:latin typeface="Times New Roman" pitchFamily="18" charset="0"/>
                            <a:cs typeface="Times New Roman" pitchFamily="18" charset="0"/>
                          </a:rPr>
                          <m:t>tcal</m:t>
                        </m:r>
                        <m:r>
                          <m:rPr>
                            <m:nor/>
                          </m:rPr>
                          <a:rPr lang="en-US" sz="2000" dirty="0" smtClean="0">
                            <a:latin typeface="Times New Roman" pitchFamily="18" charset="0"/>
                            <a:cs typeface="Times New Roman" pitchFamily="18" charset="0"/>
                          </a:rPr>
                          <m:t> &gt;</m:t>
                        </m:r>
                        <m:r>
                          <a:rPr lang="en-US" sz="2000" b="0" i="1" dirty="0" smtClean="0">
                            <a:latin typeface="Cambria Math"/>
                            <a:cs typeface="Times New Roman" pitchFamily="18" charset="0"/>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lvl="8" algn="just"/>
                <a:r>
                  <a:rPr lang="en-US" sz="2000" dirty="0" smtClean="0">
                    <a:latin typeface="Times New Roman" pitchFamily="18" charset="0"/>
                    <a:cs typeface="Times New Roman" pitchFamily="18" charset="0"/>
                  </a:rPr>
                  <a:t>1.414&gt;2.998</a:t>
                </a: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from t-table, we have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0.01(8−1)</m:t>
                        </m:r>
                      </m:sub>
                    </m:sSub>
                    <m:r>
                      <a:rPr lang="en-US" sz="2000" b="0" i="1" smtClean="0">
                        <a:latin typeface="Cambria Math"/>
                        <a:cs typeface="Times New Roman" pitchFamily="18" charset="0"/>
                      </a:rPr>
                      <m:t>=2.998</m:t>
                    </m:r>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v = 8-1 = 7		</a:t>
                </a: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152400"/>
                <a:ext cx="8458200" cy="5642057"/>
              </a:xfrm>
              <a:prstGeom prst="rect">
                <a:avLst/>
              </a:prstGeom>
              <a:blipFill rotWithShape="1">
                <a:blip r:embed="rId2"/>
                <a:stretch>
                  <a:fillRect l="-1081" t="-864" r="-720"/>
                </a:stretch>
              </a:blipFill>
            </p:spPr>
            <p:txBody>
              <a:bodyPr/>
              <a:lstStyle/>
              <a:p>
                <a:r>
                  <a:rPr lang="en-US">
                    <a:noFill/>
                  </a:rPr>
                  <a:t> </a:t>
                </a:r>
              </a:p>
            </p:txBody>
          </p:sp>
        </mc:Fallback>
      </mc:AlternateContent>
    </p:spTree>
    <p:extLst>
      <p:ext uri="{BB962C8B-B14F-4D97-AF65-F5344CB8AC3E}">
        <p14:creationId xmlns:p14="http://schemas.microsoft.com/office/powerpoint/2010/main" val="336084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04800"/>
                <a:ext cx="8382000" cy="2462341"/>
              </a:xfrm>
              <a:prstGeom prst="rect">
                <a:avLst/>
              </a:prstGeom>
              <a:noFill/>
            </p:spPr>
            <p:txBody>
              <a:bodyPr wrap="square" rtlCol="0">
                <a:spAutoFit/>
              </a:bodyPr>
              <a:lstStyle/>
              <a:p>
                <a:pPr marL="342900" indent="-342900" algn="just">
                  <a:buFont typeface="+mj-lt"/>
                  <a:buAutoNum type="arabicPeriod" startAt="5"/>
                </a:pPr>
                <a:r>
                  <a:rPr lang="en-US" b="1" dirty="0" smtClean="0">
                    <a:latin typeface="Times New Roman" pitchFamily="18" charset="0"/>
                    <a:cs typeface="Times New Roman" pitchFamily="18" charset="0"/>
                  </a:rPr>
                  <a:t>Calculation:</a:t>
                </a:r>
                <a:r>
                  <a:rPr lang="en-US" dirty="0" smtClean="0">
                    <a:latin typeface="Times New Roman" pitchFamily="18" charset="0"/>
                    <a:cs typeface="Times New Roman" pitchFamily="18" charset="0"/>
                  </a:rPr>
                  <a:t>		Here </a:t>
                </a:r>
                <a14:m>
                  <m:oMath xmlns:m="http://schemas.openxmlformats.org/officeDocument/2006/math">
                    <m:r>
                      <a:rPr lang="en-US" b="0" i="1" smtClean="0">
                        <a:latin typeface="Cambria Math"/>
                      </a:rPr>
                      <m:t>𝑛</m:t>
                    </m:r>
                    <m:r>
                      <a:rPr lang="en-US" b="0" i="1" smtClean="0">
                        <a:latin typeface="Cambria Math"/>
                      </a:rPr>
                      <m:t>=8, </m:t>
                    </m:r>
                    <m:acc>
                      <m:accPr>
                        <m:chr m:val="̅"/>
                        <m:ctrlPr>
                          <a:rPr lang="en-US" b="0" i="1" smtClean="0">
                            <a:latin typeface="Cambria Math" panose="02040503050406030204" pitchFamily="18" charset="0"/>
                          </a:rPr>
                        </m:ctrlPr>
                      </m:accPr>
                      <m:e>
                        <m:r>
                          <a:rPr lang="en-US" b="0" i="1" smtClean="0">
                            <a:latin typeface="Cambria Math"/>
                          </a:rPr>
                          <m:t>𝑋</m:t>
                        </m:r>
                      </m:e>
                    </m:acc>
                    <m:r>
                      <a:rPr lang="en-US" b="0" i="1" smtClean="0">
                        <a:latin typeface="Cambria Math"/>
                      </a:rPr>
                      <m:t>=4.2, </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0</m:t>
                        </m:r>
                      </m:sub>
                    </m:sSub>
                    <m:r>
                      <a:rPr lang="en-US" b="0" i="1" smtClean="0">
                        <a:latin typeface="Cambria Math"/>
                      </a:rPr>
                      <m:t>=3.5 </m:t>
                    </m:r>
                    <m:r>
                      <a:rPr lang="en-US" b="0" i="1" smtClean="0">
                        <a:latin typeface="Cambria Math"/>
                      </a:rPr>
                      <m:t>𝑎𝑛𝑑</m:t>
                    </m:r>
                    <m:r>
                      <a:rPr lang="en-US" b="0" i="1" smtClean="0">
                        <a:latin typeface="Cambria Math"/>
                      </a:rPr>
                      <m:t> </m:t>
                    </m:r>
                    <m:r>
                      <a:rPr lang="en-US" b="0" i="1" smtClean="0">
                        <a:latin typeface="Cambria Math"/>
                      </a:rPr>
                      <m:t>𝑠</m:t>
                    </m:r>
                    <m:r>
                      <a:rPr lang="en-US" b="0" i="1" smtClean="0">
                        <a:latin typeface="Cambria Math"/>
                        <a:ea typeface="Cambria Math"/>
                      </a:rPr>
                      <m:t>=1.4</m:t>
                    </m:r>
                  </m:oMath>
                </a14:m>
                <a:endParaRPr lang="en-US" b="0" dirty="0" smtClean="0">
                  <a:latin typeface="Times New Roman" pitchFamily="18" charset="0"/>
                  <a:ea typeface="Cambria Math"/>
                  <a:cs typeface="Times New Roman" pitchFamily="18" charset="0"/>
                </a:endParaRPr>
              </a:p>
              <a:p>
                <a:pPr algn="just"/>
                <a:r>
                  <a:rPr lang="en-US" dirty="0" smtClean="0">
                    <a:latin typeface="Times New Roman" pitchFamily="18" charset="0"/>
                    <a:cs typeface="Times New Roman" pitchFamily="18" charset="0"/>
                  </a:rPr>
                  <a:t>			</a:t>
                </a:r>
              </a:p>
              <a:p>
                <a:pPr algn="jus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14:m>
                  <m:oMath xmlns:m="http://schemas.openxmlformats.org/officeDocument/2006/math">
                    <m:r>
                      <m:rPr>
                        <m:sty m:val="p"/>
                      </m:rPr>
                      <a:rPr lang="en-US" b="0" i="0" smtClean="0">
                        <a:latin typeface="Cambria Math"/>
                      </a:rPr>
                      <m:t>t</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4.2−3.5</m:t>
                        </m:r>
                      </m:num>
                      <m:den>
                        <m:r>
                          <a:rPr lang="en-US" b="0" i="1" smtClean="0">
                            <a:latin typeface="Cambria Math"/>
                          </a:rPr>
                          <m:t>1.4/</m:t>
                        </m:r>
                        <m:rad>
                          <m:radPr>
                            <m:degHide m:val="on"/>
                            <m:ctrlPr>
                              <a:rPr lang="en-US" b="0" i="1" smtClean="0">
                                <a:latin typeface="Cambria Math" panose="02040503050406030204" pitchFamily="18" charset="0"/>
                              </a:rPr>
                            </m:ctrlPr>
                          </m:radPr>
                          <m:deg/>
                          <m:e>
                            <m:r>
                              <a:rPr lang="en-US" b="0" i="1" smtClean="0">
                                <a:latin typeface="Cambria Math"/>
                              </a:rPr>
                              <m:t>8</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0.7</m:t>
                        </m:r>
                      </m:num>
                      <m:den>
                        <m:r>
                          <a:rPr lang="en-US" b="0" i="1" smtClean="0">
                            <a:latin typeface="Cambria Math"/>
                          </a:rPr>
                          <m:t>1.4</m:t>
                        </m:r>
                      </m:den>
                    </m:f>
                    <m:rad>
                      <m:radPr>
                        <m:degHide m:val="on"/>
                        <m:ctrlPr>
                          <a:rPr lang="en-US" b="0" i="1" smtClean="0">
                            <a:latin typeface="Cambria Math" panose="02040503050406030204" pitchFamily="18" charset="0"/>
                          </a:rPr>
                        </m:ctrlPr>
                      </m:radPr>
                      <m:deg/>
                      <m:e>
                        <m:r>
                          <a:rPr lang="en-US" b="0" i="1" smtClean="0">
                            <a:latin typeface="Cambria Math"/>
                          </a:rPr>
                          <m:t>8</m:t>
                        </m:r>
                      </m:e>
                    </m:rad>
                    <m:r>
                      <a:rPr lang="en-US" b="0" i="1" smtClean="0">
                        <a:latin typeface="Cambria Math"/>
                      </a:rPr>
                      <m:t>=1.414</m:t>
                    </m:r>
                  </m:oMath>
                </a14:m>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r>
                  <a:rPr lang="en-US" dirty="0" smtClean="0">
                    <a:latin typeface="Times New Roman" pitchFamily="18" charset="0"/>
                    <a:cs typeface="Times New Roman" pitchFamily="18" charset="0"/>
                  </a:rPr>
                  <a:t>		Since the calculated value of t = 1.414 does not falls in the critical region. So under the provided information our null hypothesis is not rejected and  we conclude that the average nicotine content does not exceed 3.5.	</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04800"/>
                <a:ext cx="8382000" cy="2462341"/>
              </a:xfrm>
              <a:prstGeom prst="rect">
                <a:avLst/>
              </a:prstGeom>
              <a:blipFill rotWithShape="1">
                <a:blip r:embed="rId2"/>
                <a:stretch>
                  <a:fillRect l="-582" t="-1238" r="-582"/>
                </a:stretch>
              </a:blipFill>
            </p:spPr>
            <p:txBody>
              <a:bodyPr/>
              <a:lstStyle/>
              <a:p>
                <a:r>
                  <a:rPr lang="en-US">
                    <a:noFill/>
                  </a:rPr>
                  <a:t> </a:t>
                </a:r>
              </a:p>
            </p:txBody>
          </p:sp>
        </mc:Fallback>
      </mc:AlternateContent>
    </p:spTree>
    <p:extLst>
      <p:ext uri="{BB962C8B-B14F-4D97-AF65-F5344CB8AC3E}">
        <p14:creationId xmlns:p14="http://schemas.microsoft.com/office/powerpoint/2010/main" val="220399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534400" cy="5386090"/>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Practice Questions:</a:t>
                </a:r>
              </a:p>
              <a:p>
                <a:pPr algn="just"/>
                <a:r>
                  <a:rPr lang="en-US" sz="2000" b="1" dirty="0" smtClean="0">
                    <a:latin typeface="Times New Roman" pitchFamily="18" charset="0"/>
                    <a:cs typeface="Times New Roman" pitchFamily="18" charset="0"/>
                  </a:rPr>
                  <a:t>Q 1. </a:t>
                </a:r>
                <a:r>
                  <a:rPr lang="en-US" sz="2000" dirty="0" smtClean="0">
                    <a:latin typeface="Times New Roman" pitchFamily="18" charset="0"/>
                    <a:cs typeface="Times New Roman" pitchFamily="18" charset="0"/>
                  </a:rPr>
                  <a:t>A manufacturing company making automobile tires claims that the average life of its product is 35000 miles. A random sample of 16 tires was selected and it was found that the mean life was 34000 miles with a standard deviation 2000 miles. Test hypothesis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=35000</m:t>
                    </m:r>
                    <m:r>
                      <a:rPr lang="en-US" sz="2000" b="0" i="0" smtClean="0">
                        <a:latin typeface="Cambria Math"/>
                        <a:ea typeface="Cambria Math"/>
                      </a:rPr>
                      <m:t> </m:t>
                    </m:r>
                  </m:oMath>
                </a14:m>
                <a:r>
                  <a:rPr lang="en-US" sz="2000" dirty="0" smtClean="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&lt;35000</m:t>
                    </m:r>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ea typeface="Cambria Math"/>
                    <a:cs typeface="Times New Roman" pitchFamily="18" charset="0"/>
                  </a:rPr>
                  <a:t>Q 2.</a:t>
                </a:r>
                <a:r>
                  <a:rPr lang="en-US" sz="2000" dirty="0" smtClean="0">
                    <a:latin typeface="Times New Roman" pitchFamily="18" charset="0"/>
                    <a:ea typeface="Cambria Math"/>
                    <a:cs typeface="Times New Roman" pitchFamily="18" charset="0"/>
                  </a:rPr>
                  <a:t> A sample of 12 jars of butter was taken from a lot, each jar being labeled 8 ounces weight. The individual weights in ounces are 8.2, 8.0, 7.6, 7.6, 7.7, 7.5, 7.3, 7.4, 7.5, 8.0, 7.4 and 7.5. Test whether these values are consistent with a population mean of 8 ounce. Use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dirty="0" smtClean="0">
                  <a:latin typeface="Times New Roman" pitchFamily="18" charset="0"/>
                  <a:ea typeface="Cambria Math"/>
                  <a:cs typeface="Times New Roman" pitchFamily="18" charset="0"/>
                </a:endParaRPr>
              </a:p>
              <a:p>
                <a:pPr algn="just"/>
                <a:r>
                  <a:rPr lang="en-US" sz="2000" b="1" dirty="0" smtClean="0">
                    <a:latin typeface="Times New Roman" pitchFamily="18" charset="0"/>
                    <a:cs typeface="Times New Roman" pitchFamily="18" charset="0"/>
                  </a:rPr>
                  <a:t>Q 3.</a:t>
                </a:r>
                <a:r>
                  <a:rPr lang="en-US" sz="2000" dirty="0" smtClean="0">
                    <a:latin typeface="Times New Roman" pitchFamily="18" charset="0"/>
                    <a:cs typeface="Times New Roman" pitchFamily="18" charset="0"/>
                  </a:rPr>
                  <a:t> A random sample of 10 from a population gave </a:t>
                </a:r>
                <a14:m>
                  <m:oMath xmlns:m="http://schemas.openxmlformats.org/officeDocument/2006/math">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=20</m:t>
                    </m:r>
                  </m:oMath>
                </a14:m>
                <a:r>
                  <a:rPr lang="en-US" sz="2000" b="0" dirty="0" smtClean="0">
                    <a:latin typeface="Times New Roman" pitchFamily="18" charset="0"/>
                    <a:ea typeface="Cambria Math"/>
                    <a:cs typeface="Times New Roman" pitchFamily="18" charset="0"/>
                  </a:rPr>
                  <a:t> and sum of squares of deviation from mean is 144 test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r>
                      <a:rPr lang="en-US" sz="2000" b="0" i="0" smtClean="0">
                        <a:latin typeface="Cambria Math"/>
                        <a:ea typeface="Cambria Math"/>
                      </a:rPr>
                      <m:t>19.5 </m:t>
                    </m:r>
                  </m:oMath>
                </a14:m>
                <a:r>
                  <a:rPr lang="en-US" sz="2000" dirty="0" smtClean="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&gt;19.5</m:t>
                    </m:r>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algn="just"/>
                <a:endParaRPr lang="en-US" sz="2000" b="0" dirty="0" smtClean="0">
                  <a:latin typeface="Times New Roman" pitchFamily="18" charset="0"/>
                  <a:ea typeface="Cambria Math"/>
                  <a:cs typeface="Times New Roman" pitchFamily="18" charset="0"/>
                </a:endParaRP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534400" cy="5386090"/>
              </a:xfrm>
              <a:prstGeom prst="rect">
                <a:avLst/>
              </a:prstGeom>
              <a:blipFill rotWithShape="1">
                <a:blip r:embed="rId2"/>
                <a:stretch>
                  <a:fillRect l="-1143" t="-905" r="-714"/>
                </a:stretch>
              </a:blipFill>
            </p:spPr>
            <p:txBody>
              <a:bodyPr/>
              <a:lstStyle/>
              <a:p>
                <a:r>
                  <a:rPr lang="en-US">
                    <a:noFill/>
                  </a:rPr>
                  <a:t> </a:t>
                </a:r>
              </a:p>
            </p:txBody>
          </p:sp>
        </mc:Fallback>
      </mc:AlternateContent>
    </p:spTree>
    <p:extLst>
      <p:ext uri="{BB962C8B-B14F-4D97-AF65-F5344CB8AC3E}">
        <p14:creationId xmlns:p14="http://schemas.microsoft.com/office/powerpoint/2010/main" val="2503724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73</Words>
  <Application>Microsoft Office PowerPoint</Application>
  <PresentationFormat>On-screen Show (4:3)</PresentationFormat>
  <Paragraphs>48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Abdul Kareem Qammar</cp:lastModifiedBy>
  <cp:revision>13</cp:revision>
  <dcterms:created xsi:type="dcterms:W3CDTF">2020-04-19T12:38:07Z</dcterms:created>
  <dcterms:modified xsi:type="dcterms:W3CDTF">2020-05-03T15:20:50Z</dcterms:modified>
</cp:coreProperties>
</file>