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9" r:id="rId11"/>
    <p:sldId id="270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E48C20-63DE-4C13-B731-FB7144AF12BC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7344D9-7E8F-4D2F-825D-95387A549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Sunflower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F</a:t>
            </a:r>
            <a:r>
              <a:rPr lang="en-US" sz="3400" dirty="0" smtClean="0"/>
              <a:t>ourth most important vegetable.</a:t>
            </a:r>
          </a:p>
          <a:p>
            <a:r>
              <a:rPr lang="en-US" sz="3400" dirty="0" smtClean="0"/>
              <a:t>9 </a:t>
            </a:r>
            <a:r>
              <a:rPr lang="en-US" sz="3400" dirty="0"/>
              <a:t>million </a:t>
            </a:r>
            <a:r>
              <a:rPr lang="en-US" sz="3400" dirty="0" err="1" smtClean="0"/>
              <a:t>tonnes</a:t>
            </a:r>
            <a:r>
              <a:rPr lang="en-US" sz="3400" dirty="0" smtClean="0"/>
              <a:t> production and </a:t>
            </a:r>
            <a:r>
              <a:rPr lang="en-US" sz="3400" dirty="0"/>
              <a:t>a cultivated acreage </a:t>
            </a:r>
            <a:r>
              <a:rPr lang="en-US" sz="3400" dirty="0" smtClean="0"/>
              <a:t>over </a:t>
            </a:r>
            <a:r>
              <a:rPr lang="en-US" sz="3400" dirty="0"/>
              <a:t>22 million </a:t>
            </a:r>
            <a:r>
              <a:rPr lang="en-US" sz="3400" dirty="0" smtClean="0"/>
              <a:t>hectares.</a:t>
            </a:r>
          </a:p>
          <a:p>
            <a:r>
              <a:rPr lang="en-US" sz="3400" dirty="0"/>
              <a:t>Russian Federation, Ukraine, </a:t>
            </a:r>
            <a:r>
              <a:rPr lang="en-US" sz="3400" dirty="0" smtClean="0"/>
              <a:t>and </a:t>
            </a:r>
            <a:r>
              <a:rPr lang="en-US" sz="3400" dirty="0" smtClean="0"/>
              <a:t>Argentina (totalize </a:t>
            </a:r>
            <a:r>
              <a:rPr lang="en-US" sz="3400" dirty="0"/>
              <a:t>more </a:t>
            </a:r>
            <a:r>
              <a:rPr lang="en-US" sz="3400" dirty="0" smtClean="0"/>
              <a:t>than 50</a:t>
            </a:r>
            <a:r>
              <a:rPr lang="en-US" sz="3400" dirty="0"/>
              <a:t>% of sunflower world</a:t>
            </a:r>
            <a:r>
              <a:rPr lang="en-US" sz="3400" b="1" dirty="0"/>
              <a:t> </a:t>
            </a:r>
            <a:r>
              <a:rPr lang="en-US" sz="3400" b="1" dirty="0" smtClean="0"/>
              <a:t>acreage</a:t>
            </a:r>
            <a:r>
              <a:rPr lang="en-US" sz="3400" dirty="0" smtClean="0"/>
              <a:t>).</a:t>
            </a:r>
          </a:p>
          <a:p>
            <a:r>
              <a:rPr lang="en-US" sz="3400" dirty="0" smtClean="0"/>
              <a:t>Family </a:t>
            </a:r>
            <a:r>
              <a:rPr lang="en-US" sz="3400" dirty="0" err="1" smtClean="0"/>
              <a:t>Compositae</a:t>
            </a:r>
            <a:r>
              <a:rPr lang="en-US" sz="3400" dirty="0" smtClean="0"/>
              <a:t> </a:t>
            </a:r>
            <a:r>
              <a:rPr lang="en-US" sz="3400" dirty="0"/>
              <a:t>(</a:t>
            </a:r>
            <a:r>
              <a:rPr lang="en-US" sz="3400" dirty="0" err="1"/>
              <a:t>Asteraceae</a:t>
            </a:r>
            <a:r>
              <a:rPr lang="en-US" sz="3400" dirty="0" smtClean="0"/>
              <a:t>). </a:t>
            </a:r>
          </a:p>
          <a:p>
            <a:r>
              <a:rPr lang="en-US" sz="3400" dirty="0" smtClean="0"/>
              <a:t>The </a:t>
            </a:r>
            <a:r>
              <a:rPr lang="en-US" sz="3400" dirty="0"/>
              <a:t>basic chromosome number is n = 17. </a:t>
            </a:r>
            <a:endParaRPr lang="en-US" sz="3400" dirty="0" smtClean="0"/>
          </a:p>
          <a:p>
            <a:r>
              <a:rPr lang="en-US" sz="3400" dirty="0" smtClean="0"/>
              <a:t>Helianthus including </a:t>
            </a:r>
            <a:r>
              <a:rPr lang="en-US" sz="3400" dirty="0"/>
              <a:t>14 annual and 36 perennial species from North </a:t>
            </a:r>
            <a:r>
              <a:rPr lang="en-US" sz="3400" dirty="0" smtClean="0"/>
              <a:t>America</a:t>
            </a:r>
          </a:p>
          <a:p>
            <a:r>
              <a:rPr lang="en-US" sz="3400" dirty="0" smtClean="0"/>
              <a:t>Genus includes </a:t>
            </a:r>
            <a:r>
              <a:rPr lang="en-US" sz="3400" dirty="0"/>
              <a:t>diploid, </a:t>
            </a:r>
            <a:r>
              <a:rPr lang="en-US" sz="3400" dirty="0" err="1"/>
              <a:t>tetraploid</a:t>
            </a:r>
            <a:r>
              <a:rPr lang="en-US" sz="3400" dirty="0"/>
              <a:t> and </a:t>
            </a:r>
            <a:r>
              <a:rPr lang="en-US" sz="3400" dirty="0" err="1"/>
              <a:t>hexaploid</a:t>
            </a:r>
            <a:r>
              <a:rPr lang="en-US" sz="3400" dirty="0"/>
              <a:t> species</a:t>
            </a:r>
            <a:r>
              <a:rPr lang="en-US" sz="3400" dirty="0" smtClean="0"/>
              <a:t>.</a:t>
            </a:r>
          </a:p>
          <a:p>
            <a:r>
              <a:rPr lang="en-US" sz="3400" dirty="0" smtClean="0"/>
              <a:t>Helianthus include </a:t>
            </a:r>
          </a:p>
          <a:p>
            <a:r>
              <a:rPr lang="en-US" sz="3400" dirty="0"/>
              <a:t>H. </a:t>
            </a:r>
            <a:r>
              <a:rPr lang="en-US" sz="3400" dirty="0" err="1" smtClean="0"/>
              <a:t>tuberosus</a:t>
            </a:r>
            <a:r>
              <a:rPr lang="en-US" sz="3400" dirty="0" smtClean="0"/>
              <a:t> is </a:t>
            </a:r>
            <a:r>
              <a:rPr lang="en-US" sz="3400" dirty="0"/>
              <a:t>grown for </a:t>
            </a:r>
            <a:r>
              <a:rPr lang="en-US" sz="3400" dirty="0" smtClean="0"/>
              <a:t>production of </a:t>
            </a:r>
            <a:r>
              <a:rPr lang="en-US" sz="3400" dirty="0"/>
              <a:t>edible tubers, and several other species grown as </a:t>
            </a:r>
            <a:r>
              <a:rPr lang="en-US" sz="3400" dirty="0" smtClean="0"/>
              <a:t>ornamentals.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Table 3 Sources of </a:t>
            </a:r>
            <a:r>
              <a:rPr lang="en-US" sz="2400" b="1" dirty="0" err="1" smtClean="0"/>
              <a:t>cytoplasmic</a:t>
            </a:r>
            <a:r>
              <a:rPr lang="en-US" sz="2400" b="1" dirty="0" smtClean="0"/>
              <a:t> male sterility in </a:t>
            </a:r>
            <a:r>
              <a:rPr lang="en-US" sz="2400" b="1" dirty="0" err="1"/>
              <a:t>S</a:t>
            </a:r>
            <a:r>
              <a:rPr lang="en-US" sz="2400" b="1" dirty="0" err="1" smtClean="0"/>
              <a:t>unflower</a:t>
            </a:r>
            <a:r>
              <a:rPr lang="en-US" sz="2400" b="1" baseline="30000" dirty="0" err="1" smtClean="0"/>
              <a:t>a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305799" cy="622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and Insect 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Diseases and insects are limiting factors of production in the majority of </a:t>
            </a:r>
            <a:r>
              <a:rPr lang="en-US" dirty="0" smtClean="0"/>
              <a:t>sunflower producing </a:t>
            </a:r>
            <a:r>
              <a:rPr lang="en-US" dirty="0"/>
              <a:t>countries.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most serious diseases of sunflower are </a:t>
            </a:r>
            <a:r>
              <a:rPr lang="en-US" dirty="0" smtClean="0"/>
              <a:t>caused by </a:t>
            </a:r>
            <a:r>
              <a:rPr lang="en-US" dirty="0"/>
              <a:t>fungi. </a:t>
            </a:r>
            <a:endParaRPr lang="en-US" dirty="0" smtClean="0"/>
          </a:p>
          <a:p>
            <a:r>
              <a:rPr lang="en-US" dirty="0" smtClean="0"/>
              <a:t>European sunflower moth (</a:t>
            </a:r>
            <a:r>
              <a:rPr lang="en-US" dirty="0" err="1" smtClean="0"/>
              <a:t>Homoeosoma</a:t>
            </a:r>
            <a:r>
              <a:rPr lang="en-US" dirty="0" smtClean="0"/>
              <a:t> </a:t>
            </a:r>
            <a:r>
              <a:rPr lang="en-US" dirty="0" err="1" smtClean="0"/>
              <a:t>nebulellum</a:t>
            </a:r>
            <a:r>
              <a:rPr lang="en-US" dirty="0" smtClean="0"/>
              <a:t>, Lepidoptera) causes significant </a:t>
            </a:r>
            <a:r>
              <a:rPr lang="en-US" dirty="0"/>
              <a:t>yield </a:t>
            </a:r>
            <a:r>
              <a:rPr lang="en-US" dirty="0" smtClean="0"/>
              <a:t>reduction.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762000"/>
            <a:ext cx="7315200" cy="576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38200" y="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4. Reported </a:t>
            </a:r>
            <a:r>
              <a:rPr lang="en-US" b="1" dirty="0"/>
              <a:t>resistance to important diseases in wild sunflower species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Development of High Oil </a:t>
            </a:r>
            <a:r>
              <a:rPr lang="en-US" dirty="0" err="1"/>
              <a:t>Germplasm</a:t>
            </a:r>
            <a:r>
              <a:rPr lang="en-US" dirty="0"/>
              <a:t> in the Former USSR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Scientific sunflower breeding started in 1910–1912 at Krasnodar by </a:t>
            </a:r>
            <a:r>
              <a:rPr lang="en-US" sz="2400" dirty="0" smtClean="0"/>
              <a:t>the academician </a:t>
            </a:r>
            <a:r>
              <a:rPr lang="en-US" sz="2400" dirty="0"/>
              <a:t>V.S. </a:t>
            </a:r>
            <a:r>
              <a:rPr lang="en-US" sz="2400" dirty="0" err="1"/>
              <a:t>Pustovoit</a:t>
            </a:r>
            <a:r>
              <a:rPr lang="en-US" sz="2400" dirty="0" smtClean="0"/>
              <a:t>,).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local </a:t>
            </a:r>
            <a:r>
              <a:rPr lang="en-US" sz="2400" dirty="0" smtClean="0"/>
              <a:t>varieties cultivated </a:t>
            </a:r>
            <a:r>
              <a:rPr lang="en-US" sz="2400" dirty="0"/>
              <a:t>in Russia in 1913 contained only 30–33% of oil in dry seeds. </a:t>
            </a:r>
            <a:endParaRPr lang="en-US" sz="2400" dirty="0" smtClean="0"/>
          </a:p>
          <a:p>
            <a:r>
              <a:rPr lang="en-US" sz="2400" dirty="0" smtClean="0"/>
              <a:t>This percentage </a:t>
            </a:r>
            <a:r>
              <a:rPr lang="en-US" sz="2400" dirty="0"/>
              <a:t>increased up to 43% in 1935, 46% in 1953 and </a:t>
            </a:r>
            <a:r>
              <a:rPr lang="en-US" sz="2400" dirty="0" smtClean="0"/>
              <a:t>51% </a:t>
            </a:r>
            <a:r>
              <a:rPr lang="en-US" sz="2400" dirty="0" err="1" smtClean="0"/>
              <a:t>i</a:t>
            </a:r>
            <a:r>
              <a:rPr lang="en-US" sz="2400" dirty="0" smtClean="0"/>
              <a:t> n 1958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use of </a:t>
            </a:r>
            <a:r>
              <a:rPr lang="en-US" sz="2400" dirty="0" err="1"/>
              <a:t>Pustovoit’s</a:t>
            </a:r>
            <a:r>
              <a:rPr lang="en-US" sz="2400" dirty="0"/>
              <a:t> ‘‘Method of Reserves’’, a method </a:t>
            </a:r>
            <a:r>
              <a:rPr lang="en-US" sz="2400" dirty="0" smtClean="0"/>
              <a:t>of individual </a:t>
            </a:r>
            <a:r>
              <a:rPr lang="en-US" sz="2400" dirty="0"/>
              <a:t>selection with progeny testing and controlled pollination (</a:t>
            </a:r>
            <a:r>
              <a:rPr lang="en-US" sz="2400" dirty="0" err="1" smtClean="0"/>
              <a:t>Pustovoit</a:t>
            </a:r>
            <a:r>
              <a:rPr lang="en-US" sz="2400" dirty="0" smtClean="0"/>
              <a:t> 1967</a:t>
            </a:r>
            <a:r>
              <a:rPr lang="en-US" sz="2400" dirty="0"/>
              <a:t>), together with the use of accurate laboratory techniques for </a:t>
            </a:r>
            <a:r>
              <a:rPr lang="en-US" sz="2400" dirty="0" smtClean="0"/>
              <a:t>oil content </a:t>
            </a:r>
            <a:r>
              <a:rPr lang="en-US" sz="2400" dirty="0"/>
              <a:t>analysis. </a:t>
            </a:r>
            <a:endParaRPr lang="en-US" sz="2400" dirty="0" smtClean="0"/>
          </a:p>
          <a:p>
            <a:r>
              <a:rPr lang="en-US" sz="2400" dirty="0" smtClean="0"/>
              <a:t>Spectacular </a:t>
            </a:r>
            <a:r>
              <a:rPr lang="en-US" sz="2400" dirty="0"/>
              <a:t>increase of oil content of </a:t>
            </a:r>
            <a:r>
              <a:rPr lang="en-US" sz="2400" dirty="0" smtClean="0"/>
              <a:t>the </a:t>
            </a:r>
            <a:r>
              <a:rPr lang="en-US" sz="2400" dirty="0" err="1" smtClean="0"/>
              <a:t>achenes</a:t>
            </a:r>
            <a:r>
              <a:rPr lang="en-US" sz="2400" dirty="0" smtClean="0"/>
              <a:t> </a:t>
            </a:r>
            <a:r>
              <a:rPr lang="en-US" sz="2400" dirty="0"/>
              <a:t>did not caused any decline in the seed yield of the varieties released.</a:t>
            </a:r>
          </a:p>
          <a:p>
            <a:r>
              <a:rPr lang="en-US" sz="2400" dirty="0"/>
              <a:t>The open pollinated Russian cultivar ‘‘</a:t>
            </a:r>
            <a:r>
              <a:rPr lang="en-US" sz="2400" dirty="0" err="1"/>
              <a:t>Peredovik</a:t>
            </a:r>
            <a:r>
              <a:rPr lang="en-US" sz="2400" dirty="0"/>
              <a:t>’’, with high oil </a:t>
            </a:r>
            <a:r>
              <a:rPr lang="en-US" sz="2400" dirty="0" smtClean="0"/>
              <a:t>content, introduced </a:t>
            </a:r>
            <a:r>
              <a:rPr lang="en-US" sz="2400" dirty="0"/>
              <a:t>during the 1960s in the western </a:t>
            </a:r>
            <a:r>
              <a:rPr lang="en-US" sz="2400" dirty="0" smtClean="0"/>
              <a:t>countries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Utilization of the Inbred-Hybrid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commercial sunflower hybrids were produced in Canada during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1950s with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high degree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self-incompatibility.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Nuclear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male sterility was first reported in the former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USSR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Kuptok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1935) and later in France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Leclercq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1966) and Canada (Putt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Heiser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1966).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Nuclear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male sterility was used to produce hybrid seed in France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Romania during 1970s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identification of a close linkage between genes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male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sterility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anthocyanin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pigmentation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Leclercq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1966)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facilitated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identification and removal of the male fertile plants prior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flowering.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stable source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sterility was discovered by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Leclercq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1968 from 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interspecific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cross involving H.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petiolaris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H.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annuus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Leclercq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1969).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Subsequent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identification of genes for fertility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restoration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wild species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Kinman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1970) and in certain obsolete sunflower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cultivar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ˆ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nceanu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Stoenescu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1971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Development of New Types of Oil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Sunflower breeders have been </a:t>
            </a:r>
            <a:r>
              <a:rPr lang="en-US" dirty="0" smtClean="0"/>
              <a:t>tremendously successful </a:t>
            </a:r>
            <a:r>
              <a:rPr lang="en-US" dirty="0"/>
              <a:t>in developing mutants with new types of oil in the last 30 </a:t>
            </a:r>
            <a:r>
              <a:rPr lang="en-US" dirty="0" smtClean="0"/>
              <a:t>years.</a:t>
            </a:r>
          </a:p>
          <a:p>
            <a:r>
              <a:rPr lang="en-US" dirty="0" smtClean="0"/>
              <a:t>The high </a:t>
            </a:r>
            <a:r>
              <a:rPr lang="en-US" dirty="0"/>
              <a:t>oleic </a:t>
            </a:r>
            <a:r>
              <a:rPr lang="en-US" dirty="0" smtClean="0"/>
              <a:t>acid mutant </a:t>
            </a:r>
            <a:r>
              <a:rPr lang="en-US" dirty="0"/>
              <a:t>identified in Russia in the seventies (</a:t>
            </a:r>
            <a:r>
              <a:rPr lang="en-US" dirty="0" err="1"/>
              <a:t>Soldatov</a:t>
            </a:r>
            <a:r>
              <a:rPr lang="en-US" dirty="0"/>
              <a:t> </a:t>
            </a:r>
            <a:r>
              <a:rPr lang="en-US" dirty="0" smtClean="0"/>
              <a:t>1976) with </a:t>
            </a:r>
            <a:r>
              <a:rPr lang="en-US" dirty="0"/>
              <a:t>mid oleic acid </a:t>
            </a:r>
            <a:r>
              <a:rPr lang="en-US" dirty="0" smtClean="0"/>
              <a:t>content (55–75</a:t>
            </a:r>
            <a:r>
              <a:rPr lang="en-US" dirty="0"/>
              <a:t>%) and high oleic acid content (&gt;85</a:t>
            </a:r>
            <a:r>
              <a:rPr lang="en-US" dirty="0" smtClean="0"/>
              <a:t>%).</a:t>
            </a:r>
            <a:endParaRPr lang="en-US" dirty="0"/>
          </a:p>
          <a:p>
            <a:r>
              <a:rPr lang="en-US" dirty="0" err="1" smtClean="0"/>
              <a:t>Nusun</a:t>
            </a:r>
            <a:r>
              <a:rPr lang="en-US" dirty="0" smtClean="0"/>
              <a:t> variety had </a:t>
            </a:r>
            <a:r>
              <a:rPr lang="en-US" dirty="0"/>
              <a:t>85% </a:t>
            </a:r>
            <a:r>
              <a:rPr lang="en-US" dirty="0" smtClean="0"/>
              <a:t>oleic acid of </a:t>
            </a:r>
            <a:r>
              <a:rPr lang="en-US" dirty="0"/>
              <a:t>the total oilseed </a:t>
            </a:r>
            <a:r>
              <a:rPr lang="en-US" dirty="0" smtClean="0"/>
              <a:t>sunflower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and domestication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Domesticated in </a:t>
            </a:r>
            <a:r>
              <a:rPr lang="en-US" dirty="0"/>
              <a:t>North American </a:t>
            </a:r>
            <a:r>
              <a:rPr lang="en-US" dirty="0" smtClean="0"/>
              <a:t>by Native </a:t>
            </a:r>
            <a:r>
              <a:rPr lang="en-US" dirty="0"/>
              <a:t>American Indians for its edible seeds (</a:t>
            </a:r>
            <a:r>
              <a:rPr lang="en-US" dirty="0" err="1" smtClean="0"/>
              <a:t>Heiser</a:t>
            </a:r>
            <a:r>
              <a:rPr lang="en-US" dirty="0" smtClean="0"/>
              <a:t> et </a:t>
            </a:r>
            <a:r>
              <a:rPr lang="en-US" dirty="0"/>
              <a:t>al. 1969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the </a:t>
            </a:r>
            <a:r>
              <a:rPr lang="en-US" dirty="0"/>
              <a:t>drastic increase of oil percentage in sunflower </a:t>
            </a:r>
            <a:r>
              <a:rPr lang="en-US" dirty="0" smtClean="0"/>
              <a:t>in the </a:t>
            </a:r>
            <a:r>
              <a:rPr lang="en-US" dirty="0"/>
              <a:t>Former Soviet Union from 1920 to 1960 (</a:t>
            </a:r>
            <a:r>
              <a:rPr lang="en-US" dirty="0" err="1"/>
              <a:t>Gundaev</a:t>
            </a:r>
            <a:r>
              <a:rPr lang="en-US" dirty="0"/>
              <a:t> 1971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the development of </a:t>
            </a:r>
            <a:r>
              <a:rPr lang="en-US" dirty="0"/>
              <a:t>a </a:t>
            </a:r>
            <a:r>
              <a:rPr lang="en-US" dirty="0" err="1"/>
              <a:t>cytoplasmic</a:t>
            </a:r>
            <a:r>
              <a:rPr lang="en-US" dirty="0"/>
              <a:t> male sterility system (</a:t>
            </a:r>
            <a:r>
              <a:rPr lang="en-US" dirty="0" err="1"/>
              <a:t>Leclercq</a:t>
            </a:r>
            <a:r>
              <a:rPr lang="en-US" dirty="0"/>
              <a:t> 1969) combined </a:t>
            </a:r>
            <a:r>
              <a:rPr lang="en-US" dirty="0" smtClean="0"/>
              <a:t>with fertility </a:t>
            </a:r>
            <a:r>
              <a:rPr lang="en-US" dirty="0"/>
              <a:t>restoration by nuclear genes (</a:t>
            </a:r>
            <a:r>
              <a:rPr lang="en-US" dirty="0" err="1"/>
              <a:t>Kinman</a:t>
            </a:r>
            <a:r>
              <a:rPr lang="en-US" dirty="0"/>
              <a:t> 1970) that enabled the </a:t>
            </a:r>
            <a:r>
              <a:rPr lang="en-US" dirty="0" smtClean="0"/>
              <a:t>commercial production </a:t>
            </a:r>
            <a:r>
              <a:rPr lang="en-US" dirty="0"/>
              <a:t>of hybrid seed.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development </a:t>
            </a:r>
            <a:r>
              <a:rPr lang="en-US" dirty="0"/>
              <a:t>of </a:t>
            </a:r>
            <a:r>
              <a:rPr lang="en-US" dirty="0" smtClean="0"/>
              <a:t>short-stemmed high </a:t>
            </a:r>
            <a:r>
              <a:rPr lang="en-US" dirty="0"/>
              <a:t>yielding hybrid cultivars with high oil content well adapted to </a:t>
            </a:r>
            <a:r>
              <a:rPr lang="en-US" dirty="0" err="1" smtClean="0"/>
              <a:t>mechanised</a:t>
            </a:r>
            <a:r>
              <a:rPr lang="en-US" dirty="0" smtClean="0"/>
              <a:t> cropping.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000" dirty="0"/>
              <a:t>Table </a:t>
            </a:r>
            <a:r>
              <a:rPr lang="en-US" sz="2000" dirty="0" smtClean="0"/>
              <a:t>1. </a:t>
            </a:r>
            <a:r>
              <a:rPr lang="en-US" sz="2000" dirty="0" err="1" smtClean="0"/>
              <a:t>Infrageneric</a:t>
            </a:r>
            <a:r>
              <a:rPr lang="en-US" sz="2000" dirty="0" smtClean="0"/>
              <a:t> </a:t>
            </a:r>
            <a:r>
              <a:rPr lang="en-US" sz="2000" dirty="0"/>
              <a:t>classification of annual Helianthus species (</a:t>
            </a:r>
            <a:r>
              <a:rPr lang="en-US" sz="2000" dirty="0" smtClean="0"/>
              <a:t>n=17</a:t>
            </a:r>
            <a:r>
              <a:rPr lang="en-US" sz="2000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79248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733"/>
                <a:gridCol w="5063067"/>
              </a:tblGrid>
              <a:tr h="171450">
                <a:tc>
                  <a:txBody>
                    <a:bodyPr/>
                    <a:lstStyle/>
                    <a:p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</a:t>
                      </a:r>
                      <a:r>
                        <a:rPr lang="en-US" sz="1200" b="1" kern="1200" baseline="300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en-US" sz="12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Species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7550"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Helianthus</a:t>
                      </a: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Agrestes</a:t>
                      </a:r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Porteri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annuus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L.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anomalus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S.F. Blake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argophyllus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Torr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.&amp; A. Gray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bolanderi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A. Gray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debilis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Nutt.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debilis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cucumerifolius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Torr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&amp; A. Gray)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silvestris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tardiflorus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nl-NL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vestitus (E. Watson) Heiser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deserticola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exilis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A. Gray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neglectus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niveus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Benth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Brandegee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canescens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(A. Gray)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niveus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tephrodes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(A. Gray)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paradoxus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petiolaris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Nutt.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fallax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petiolaris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 praecox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Engelm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&amp; A. Gray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hirtus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praecox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runyonii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r>
                        <a:rPr lang="en-US" sz="12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1200" baseline="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Heiser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agrestis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Pollard</a:t>
                      </a:r>
                    </a:p>
                    <a:p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porteri (A. Gray) Pruski</a:t>
                      </a:r>
                      <a:endParaRPr lang="en-US" sz="1200" baseline="0" dirty="0" smtClean="0">
                        <a:solidFill>
                          <a:srgbClr val="1313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varietal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major groups of varieties of cultivated sunflower (H. </a:t>
            </a:r>
            <a:r>
              <a:rPr lang="en-US" dirty="0" err="1"/>
              <a:t>annuus</a:t>
            </a:r>
            <a:r>
              <a:rPr lang="en-US" dirty="0"/>
              <a:t>):</a:t>
            </a:r>
          </a:p>
          <a:p>
            <a:r>
              <a:rPr lang="en-US" dirty="0"/>
              <a:t>those used for the extracted seed oil (oilseed types), </a:t>
            </a:r>
            <a:endParaRPr lang="en-US" dirty="0" smtClean="0"/>
          </a:p>
          <a:p>
            <a:r>
              <a:rPr lang="en-US" dirty="0" smtClean="0"/>
              <a:t>those </a:t>
            </a:r>
            <a:r>
              <a:rPr lang="en-US" dirty="0"/>
              <a:t>for the direct </a:t>
            </a:r>
            <a:r>
              <a:rPr lang="en-US" dirty="0" smtClean="0"/>
              <a:t>consumption of </a:t>
            </a:r>
            <a:r>
              <a:rPr lang="en-US" dirty="0"/>
              <a:t>the seeds (confectionery types),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those used as ornamentals.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Varietal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Hybrid varieties are nowadays predominant for all three groups. </a:t>
            </a:r>
            <a:endParaRPr lang="en-US" sz="2400" dirty="0" smtClean="0"/>
          </a:p>
          <a:p>
            <a:r>
              <a:rPr lang="en-US" sz="2400" dirty="0" smtClean="0"/>
              <a:t>By </a:t>
            </a:r>
            <a:r>
              <a:rPr lang="en-US" sz="2400" dirty="0"/>
              <a:t>far, </a:t>
            </a:r>
            <a:r>
              <a:rPr lang="en-US" sz="2400" dirty="0" smtClean="0"/>
              <a:t>the major </a:t>
            </a:r>
            <a:r>
              <a:rPr lang="en-US" sz="2400" dirty="0"/>
              <a:t>portion of sunflower production is devoted to oil extraction (Miller </a:t>
            </a:r>
            <a:r>
              <a:rPr lang="en-US" sz="2400" dirty="0" smtClean="0"/>
              <a:t>and </a:t>
            </a:r>
            <a:r>
              <a:rPr lang="en-US" sz="2400" dirty="0" err="1" smtClean="0"/>
              <a:t>Fick</a:t>
            </a:r>
            <a:r>
              <a:rPr lang="en-US" sz="2400" dirty="0" smtClean="0"/>
              <a:t> </a:t>
            </a:r>
            <a:r>
              <a:rPr lang="en-US" sz="2400" dirty="0"/>
              <a:t>1997). </a:t>
            </a:r>
            <a:endParaRPr lang="en-US" sz="2400" dirty="0" smtClean="0"/>
          </a:p>
          <a:p>
            <a:r>
              <a:rPr lang="en-US" sz="2400" dirty="0" smtClean="0"/>
              <a:t>Sunflower </a:t>
            </a:r>
            <a:r>
              <a:rPr lang="en-US" sz="2400" dirty="0"/>
              <a:t>oil </a:t>
            </a:r>
            <a:r>
              <a:rPr lang="en-US" sz="2400" dirty="0" smtClean="0"/>
              <a:t>as </a:t>
            </a:r>
            <a:r>
              <a:rPr lang="en-US" sz="2400" dirty="0"/>
              <a:t>a healthful </a:t>
            </a:r>
            <a:r>
              <a:rPr lang="en-US" sz="2400" dirty="0" smtClean="0"/>
              <a:t>vegetable oil </a:t>
            </a:r>
            <a:r>
              <a:rPr lang="en-US" sz="2400" dirty="0"/>
              <a:t>and it is considered a premium oil for salad, cooking, and </a:t>
            </a:r>
            <a:r>
              <a:rPr lang="en-US" sz="2400" dirty="0" smtClean="0"/>
              <a:t>margarine production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seeds of confectionery sunflower varieties are used as </a:t>
            </a:r>
            <a:r>
              <a:rPr lang="en-US" sz="2400" dirty="0" smtClean="0"/>
              <a:t>snack food </a:t>
            </a:r>
            <a:r>
              <a:rPr lang="en-US" sz="2400" dirty="0"/>
              <a:t>as well as for feeding birds and small animals.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oilseed varieties have small black seeds with low hull content and </a:t>
            </a:r>
            <a:r>
              <a:rPr lang="en-US" sz="2400" dirty="0" smtClean="0"/>
              <a:t>very high </a:t>
            </a:r>
            <a:r>
              <a:rPr lang="en-US" sz="2400" dirty="0"/>
              <a:t>oil content (about 50%). </a:t>
            </a:r>
            <a:endParaRPr lang="en-US" sz="2400" dirty="0" smtClean="0"/>
          </a:p>
          <a:p>
            <a:r>
              <a:rPr lang="en-US" sz="2400" dirty="0" smtClean="0"/>
              <a:t>Confectionery </a:t>
            </a:r>
            <a:r>
              <a:rPr lang="en-US" sz="2400" dirty="0"/>
              <a:t>sunflower </a:t>
            </a:r>
            <a:r>
              <a:rPr lang="en-US" sz="2400" dirty="0" smtClean="0"/>
              <a:t>varieties have </a:t>
            </a:r>
            <a:r>
              <a:rPr lang="en-US" sz="2400" dirty="0"/>
              <a:t>larger seeds, which are usually black with white stripes, with lower </a:t>
            </a:r>
            <a:r>
              <a:rPr lang="en-US" sz="2400" dirty="0" smtClean="0"/>
              <a:t>oil content </a:t>
            </a:r>
            <a:r>
              <a:rPr lang="en-US" sz="2400" dirty="0"/>
              <a:t>(about 30%) and a higher hull percentage.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Varietal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Oilseed sunflower varieties are divided into three groups according to </a:t>
            </a:r>
            <a:r>
              <a:rPr lang="en-US" dirty="0" smtClean="0"/>
              <a:t>their oleic </a:t>
            </a:r>
            <a:r>
              <a:rPr lang="en-US" dirty="0"/>
              <a:t>acid </a:t>
            </a:r>
            <a:r>
              <a:rPr lang="en-US" dirty="0" smtClean="0"/>
              <a:t>content. </a:t>
            </a:r>
          </a:p>
          <a:p>
            <a:r>
              <a:rPr lang="en-US" dirty="0" err="1" smtClean="0"/>
              <a:t>Linoleic</a:t>
            </a:r>
            <a:r>
              <a:rPr lang="en-US" dirty="0"/>
              <a:t>, mid-oleic, and high oleic. </a:t>
            </a:r>
            <a:r>
              <a:rPr lang="en-US" dirty="0" err="1"/>
              <a:t>Linoleic</a:t>
            </a:r>
            <a:r>
              <a:rPr lang="en-US" dirty="0"/>
              <a:t> (</a:t>
            </a:r>
            <a:r>
              <a:rPr lang="en-US" dirty="0" smtClean="0"/>
              <a:t>traditional) varieties </a:t>
            </a:r>
            <a:r>
              <a:rPr lang="en-US" dirty="0"/>
              <a:t>have </a:t>
            </a:r>
            <a:r>
              <a:rPr lang="en-US" dirty="0" err="1"/>
              <a:t>linoleic</a:t>
            </a:r>
            <a:r>
              <a:rPr lang="en-US" dirty="0"/>
              <a:t> acid content between 45 and </a:t>
            </a:r>
            <a:r>
              <a:rPr lang="en-US" dirty="0" smtClean="0"/>
              <a:t>75%.</a:t>
            </a:r>
          </a:p>
          <a:p>
            <a:r>
              <a:rPr lang="en-US" dirty="0" smtClean="0"/>
              <a:t>The </a:t>
            </a:r>
            <a:r>
              <a:rPr lang="en-US" dirty="0"/>
              <a:t>seed oil of mid- and high-oleic varieties has </a:t>
            </a:r>
            <a:r>
              <a:rPr lang="en-US" dirty="0" smtClean="0"/>
              <a:t>an oleic </a:t>
            </a:r>
            <a:r>
              <a:rPr lang="en-US" dirty="0"/>
              <a:t>acid content of 55–75% and 85–90</a:t>
            </a:r>
            <a:r>
              <a:rPr lang="en-US" dirty="0" smtClean="0"/>
              <a:t>%.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Table 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Infrageneric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classification of perennial Helianthus species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371600"/>
                <a:gridCol w="28956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 err="1" smtClean="0"/>
                        <a:t>Section</a:t>
                      </a:r>
                      <a:r>
                        <a:rPr lang="en-US" sz="1100" b="1" baseline="30000" dirty="0" err="1" smtClean="0"/>
                        <a:t>a</a:t>
                      </a:r>
                      <a:endParaRPr lang="en-US" sz="1100" b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Series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Species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Chromosome</a:t>
                      </a:r>
                    </a:p>
                    <a:p>
                      <a:r>
                        <a:rPr lang="en-US" sz="1100" b="1" dirty="0" smtClean="0"/>
                        <a:t>number (n)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Ciliares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Ciliares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arizonensis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R.C. Jacks.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ciliaris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DC. 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laciniatus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A. Gray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r>
                        <a:rPr lang="en-US" sz="1100" dirty="0" smtClean="0"/>
                        <a:t>34,51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Ciliares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Pumili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cusickii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A. Gray 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gracilentus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A. Gray 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pumilus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Nutt.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Atrorubens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Coronasolis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californicus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DC. 51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decapetalus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L. 17,34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divaricatus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L.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eggertii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51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giganteus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L.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grosseserratus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M. Martens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hirsutus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Raf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34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maximiliani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Schrad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mollis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Lam. 17</a:t>
                      </a:r>
                    </a:p>
                    <a:p>
                      <a:r>
                        <a:rPr lang="fi-FI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nuttallii Torr. &amp; A. Gray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subsp.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nuttallii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subsp.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parishii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(A. Gray)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Heiser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subsp.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rydbergii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(Britton) R. Long 17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resinosus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51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salicifolius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Dietr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17</a:t>
                      </a:r>
                    </a:p>
                    <a:p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schweinitzii Torr. &amp; A. Gray 51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strumosus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L. 34,51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H.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tuberosus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L. 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51</a:t>
                      </a:r>
                    </a:p>
                    <a:p>
                      <a:r>
                        <a:rPr lang="en-US" sz="1100" dirty="0" smtClean="0"/>
                        <a:t>17,34</a:t>
                      </a:r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r>
                        <a:rPr lang="en-US" sz="1100" dirty="0" smtClean="0"/>
                        <a:t>51</a:t>
                      </a:r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r>
                        <a:rPr lang="en-US" sz="1100" dirty="0" smtClean="0"/>
                        <a:t>34</a:t>
                      </a:r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r>
                        <a:rPr lang="en-US" sz="1100" dirty="0" smtClean="0"/>
                        <a:t>51</a:t>
                      </a:r>
                    </a:p>
                    <a:p>
                      <a:r>
                        <a:rPr lang="en-US" sz="1100" dirty="0" smtClean="0"/>
                        <a:t>17</a:t>
                      </a:r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51</a:t>
                      </a:r>
                    </a:p>
                    <a:p>
                      <a:r>
                        <a:rPr lang="en-US" sz="1100" dirty="0" smtClean="0"/>
                        <a:t>34,51</a:t>
                      </a:r>
                    </a:p>
                    <a:p>
                      <a:r>
                        <a:rPr lang="en-US" sz="1100" dirty="0" smtClean="0"/>
                        <a:t>51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Table 2 </a:t>
            </a:r>
            <a:r>
              <a:rPr lang="en-US" sz="2400" b="1" dirty="0" err="1" smtClean="0"/>
              <a:t>Infrageneric</a:t>
            </a:r>
            <a:r>
              <a:rPr lang="en-US" sz="2400" b="1" dirty="0" smtClean="0"/>
              <a:t> </a:t>
            </a:r>
            <a:r>
              <a:rPr lang="en-US" sz="2400" b="1" dirty="0"/>
              <a:t>classification of perennial Helianthus species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3222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464247"/>
                <a:gridCol w="28956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Section</a:t>
                      </a:r>
                      <a:r>
                        <a:rPr lang="en-US" sz="1200" b="1" baseline="30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1200" b="1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Series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Species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Chromosome</a:t>
                      </a:r>
                    </a:p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number (n)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Atrorubens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Microcephali</a:t>
                      </a: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fr-FR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glaucophyllus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D.M. </a:t>
                      </a:r>
                      <a:r>
                        <a:rPr lang="fr-FR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laevigatus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Torr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&amp; A. Gray 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microcephalus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Torr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&amp; A. Gray 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smithii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Heiser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17,34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Atrorubens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Atrorubentes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atrorubens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L. 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occidentalis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Riddell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occidentalis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plantagineus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Torr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&amp; A. Gray)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Heiser</a:t>
                      </a:r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pauciflorus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Nutt.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pauciflorus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51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subsp.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subrhomboideus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Rydb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.)O. Spring &amp;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E.E.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Schill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  <a:p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Cytoplasmic</a:t>
            </a:r>
            <a:r>
              <a:rPr lang="en-US" dirty="0"/>
              <a:t> Male Sterility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Cytoplasmic</a:t>
            </a:r>
            <a:r>
              <a:rPr lang="en-US" dirty="0"/>
              <a:t> male sterility (CMS) is a maternally inherited trait </a:t>
            </a:r>
            <a:r>
              <a:rPr lang="en-US" dirty="0" smtClean="0"/>
              <a:t>preventing plants </a:t>
            </a:r>
            <a:r>
              <a:rPr lang="en-US" dirty="0"/>
              <a:t>from producing normal pollen. </a:t>
            </a:r>
            <a:endParaRPr lang="en-US" dirty="0" smtClean="0"/>
          </a:p>
          <a:p>
            <a:r>
              <a:rPr lang="en-US" dirty="0" smtClean="0"/>
              <a:t>CMS </a:t>
            </a:r>
            <a:r>
              <a:rPr lang="en-US" dirty="0"/>
              <a:t>is used as a tool to generate F1</a:t>
            </a:r>
          </a:p>
          <a:p>
            <a:r>
              <a:rPr lang="en-US" dirty="0"/>
              <a:t>hybrid seed. </a:t>
            </a:r>
            <a:endParaRPr lang="en-US" dirty="0" smtClean="0"/>
          </a:p>
          <a:p>
            <a:r>
              <a:rPr lang="en-US" dirty="0" smtClean="0"/>
              <a:t>CMS </a:t>
            </a:r>
            <a:r>
              <a:rPr lang="en-US" dirty="0"/>
              <a:t>is classified as </a:t>
            </a:r>
            <a:r>
              <a:rPr lang="en-US" dirty="0" err="1"/>
              <a:t>autoplasmic</a:t>
            </a:r>
            <a:r>
              <a:rPr lang="en-US" dirty="0"/>
              <a:t> or </a:t>
            </a:r>
            <a:r>
              <a:rPr lang="en-US" dirty="0" err="1"/>
              <a:t>alloplasmic</a:t>
            </a:r>
            <a:r>
              <a:rPr lang="en-US" dirty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type of stable </a:t>
            </a:r>
            <a:r>
              <a:rPr lang="en-US" dirty="0" err="1"/>
              <a:t>alloplasmic</a:t>
            </a:r>
            <a:r>
              <a:rPr lang="en-US" dirty="0"/>
              <a:t> </a:t>
            </a:r>
            <a:r>
              <a:rPr lang="en-US" dirty="0" smtClean="0"/>
              <a:t>male sterility </a:t>
            </a:r>
            <a:r>
              <a:rPr lang="en-US" dirty="0"/>
              <a:t>named PET1 was reported by </a:t>
            </a:r>
            <a:r>
              <a:rPr lang="en-US" dirty="0" err="1"/>
              <a:t>Leclercq</a:t>
            </a:r>
            <a:r>
              <a:rPr lang="en-US" dirty="0"/>
              <a:t> (1969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Identification </a:t>
            </a:r>
            <a:r>
              <a:rPr lang="en-US" dirty="0"/>
              <a:t>of dominant fertility restoration </a:t>
            </a:r>
            <a:r>
              <a:rPr lang="en-US" dirty="0" smtClean="0"/>
              <a:t>genes</a:t>
            </a:r>
            <a:endParaRPr lang="en-US" dirty="0"/>
          </a:p>
          <a:p>
            <a:r>
              <a:rPr lang="en-US" dirty="0" smtClean="0"/>
              <a:t>All cultivated sunflower </a:t>
            </a:r>
            <a:r>
              <a:rPr lang="en-US" dirty="0"/>
              <a:t>hybrids are currently based on the CMS source derived by </a:t>
            </a:r>
            <a:r>
              <a:rPr lang="en-US" dirty="0" err="1" smtClean="0"/>
              <a:t>Leclercq</a:t>
            </a:r>
            <a:r>
              <a:rPr lang="en-US" dirty="0" smtClean="0"/>
              <a:t> (1969)</a:t>
            </a:r>
          </a:p>
          <a:p>
            <a:r>
              <a:rPr lang="en-US" dirty="0" smtClean="0"/>
              <a:t>A </a:t>
            </a:r>
            <a:r>
              <a:rPr lang="en-US" dirty="0"/>
              <a:t>total of 70 CMS sources were </a:t>
            </a:r>
            <a:r>
              <a:rPr lang="en-US" dirty="0" smtClean="0"/>
              <a:t>identified.</a:t>
            </a:r>
          </a:p>
          <a:p>
            <a:r>
              <a:rPr lang="en-US" dirty="0" smtClean="0"/>
              <a:t>34 Fertility </a:t>
            </a:r>
            <a:r>
              <a:rPr lang="en-US" dirty="0"/>
              <a:t>restoration </a:t>
            </a:r>
            <a:r>
              <a:rPr lang="en-US" dirty="0" smtClean="0"/>
              <a:t>sources </a:t>
            </a:r>
            <a:r>
              <a:rPr lang="en-US" dirty="0"/>
              <a:t>in wild Helianthus species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266</TotalTime>
  <Words>1432</Words>
  <Application>Microsoft Office PowerPoint</Application>
  <PresentationFormat>On-screen Show (4:3)</PresentationFormat>
  <Paragraphs>231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Sunflower</vt:lpstr>
      <vt:lpstr>Origin and domestication</vt:lpstr>
      <vt:lpstr>Table 1. Infrageneric classification of annual Helianthus species (n=17)</vt:lpstr>
      <vt:lpstr>Classification of varietal groups</vt:lpstr>
      <vt:lpstr>Varietal groups</vt:lpstr>
      <vt:lpstr>Varietal classification</vt:lpstr>
      <vt:lpstr>Table 2 Infrageneric classification of perennial Helianthus species</vt:lpstr>
      <vt:lpstr>Table 2 Infrageneric classification of perennial Helianthus species</vt:lpstr>
      <vt:lpstr>Cytoplasmic Male Sterility</vt:lpstr>
      <vt:lpstr>Table 3 Sources of cytoplasmic male sterility in Sunflowera</vt:lpstr>
      <vt:lpstr>Disease and Insect Resistance</vt:lpstr>
      <vt:lpstr>Slide 12</vt:lpstr>
      <vt:lpstr>Development of High Oil Germplasm in the Former USSR</vt:lpstr>
      <vt:lpstr>Utilization of the Inbred-Hybrid Method</vt:lpstr>
      <vt:lpstr>Development of New Types of Oil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25</cp:revision>
  <dcterms:created xsi:type="dcterms:W3CDTF">2015-11-10T04:23:39Z</dcterms:created>
  <dcterms:modified xsi:type="dcterms:W3CDTF">2019-10-15T05:33:38Z</dcterms:modified>
</cp:coreProperties>
</file>