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5" r:id="rId10"/>
    <p:sldId id="263"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4" r:id="rId39"/>
    <p:sldId id="293" r:id="rId40"/>
    <p:sldId id="295"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B1D8E0D-0D10-45FA-A91C-7FB6694C6EF1}" type="datetimeFigureOut">
              <a:rPr lang="en-GB" smtClean="0"/>
              <a:t>09/04/2020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2BD0A2-CA5A-49E5-829B-C12FDB23D154}" type="slidenum">
              <a:rPr lang="en-GB" smtClean="0"/>
              <a:t>‹#›</a:t>
            </a:fld>
            <a:endParaRPr lang="en-GB"/>
          </a:p>
        </p:txBody>
      </p:sp>
    </p:spTree>
    <p:extLst>
      <p:ext uri="{BB962C8B-B14F-4D97-AF65-F5344CB8AC3E}">
        <p14:creationId xmlns:p14="http://schemas.microsoft.com/office/powerpoint/2010/main" val="336248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B1D8E0D-0D10-45FA-A91C-7FB6694C6EF1}" type="datetimeFigureOut">
              <a:rPr lang="en-GB" smtClean="0"/>
              <a:t>09/04/2020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2BD0A2-CA5A-49E5-829B-C12FDB23D154}" type="slidenum">
              <a:rPr lang="en-GB" smtClean="0"/>
              <a:t>‹#›</a:t>
            </a:fld>
            <a:endParaRPr lang="en-GB"/>
          </a:p>
        </p:txBody>
      </p:sp>
    </p:spTree>
    <p:extLst>
      <p:ext uri="{BB962C8B-B14F-4D97-AF65-F5344CB8AC3E}">
        <p14:creationId xmlns:p14="http://schemas.microsoft.com/office/powerpoint/2010/main" val="2166741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B1D8E0D-0D10-45FA-A91C-7FB6694C6EF1}" type="datetimeFigureOut">
              <a:rPr lang="en-GB" smtClean="0"/>
              <a:t>09/04/2020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2BD0A2-CA5A-49E5-829B-C12FDB23D154}" type="slidenum">
              <a:rPr lang="en-GB" smtClean="0"/>
              <a:t>‹#›</a:t>
            </a:fld>
            <a:endParaRPr lang="en-GB"/>
          </a:p>
        </p:txBody>
      </p:sp>
    </p:spTree>
    <p:extLst>
      <p:ext uri="{BB962C8B-B14F-4D97-AF65-F5344CB8AC3E}">
        <p14:creationId xmlns:p14="http://schemas.microsoft.com/office/powerpoint/2010/main" val="366338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B1D8E0D-0D10-45FA-A91C-7FB6694C6EF1}" type="datetimeFigureOut">
              <a:rPr lang="en-GB" smtClean="0"/>
              <a:t>09/04/2020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2BD0A2-CA5A-49E5-829B-C12FDB23D154}" type="slidenum">
              <a:rPr lang="en-GB" smtClean="0"/>
              <a:t>‹#›</a:t>
            </a:fld>
            <a:endParaRPr lang="en-GB"/>
          </a:p>
        </p:txBody>
      </p:sp>
    </p:spTree>
    <p:extLst>
      <p:ext uri="{BB962C8B-B14F-4D97-AF65-F5344CB8AC3E}">
        <p14:creationId xmlns:p14="http://schemas.microsoft.com/office/powerpoint/2010/main" val="3633788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1D8E0D-0D10-45FA-A91C-7FB6694C6EF1}" type="datetimeFigureOut">
              <a:rPr lang="en-GB" smtClean="0"/>
              <a:t>09/04/2020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2BD0A2-CA5A-49E5-829B-C12FDB23D154}" type="slidenum">
              <a:rPr lang="en-GB" smtClean="0"/>
              <a:t>‹#›</a:t>
            </a:fld>
            <a:endParaRPr lang="en-GB"/>
          </a:p>
        </p:txBody>
      </p:sp>
    </p:spTree>
    <p:extLst>
      <p:ext uri="{BB962C8B-B14F-4D97-AF65-F5344CB8AC3E}">
        <p14:creationId xmlns:p14="http://schemas.microsoft.com/office/powerpoint/2010/main" val="2732507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B1D8E0D-0D10-45FA-A91C-7FB6694C6EF1}" type="datetimeFigureOut">
              <a:rPr lang="en-GB" smtClean="0"/>
              <a:t>09/04/2020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2BD0A2-CA5A-49E5-829B-C12FDB23D154}" type="slidenum">
              <a:rPr lang="en-GB" smtClean="0"/>
              <a:t>‹#›</a:t>
            </a:fld>
            <a:endParaRPr lang="en-GB"/>
          </a:p>
        </p:txBody>
      </p:sp>
    </p:spTree>
    <p:extLst>
      <p:ext uri="{BB962C8B-B14F-4D97-AF65-F5344CB8AC3E}">
        <p14:creationId xmlns:p14="http://schemas.microsoft.com/office/powerpoint/2010/main" val="857166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B1D8E0D-0D10-45FA-A91C-7FB6694C6EF1}" type="datetimeFigureOut">
              <a:rPr lang="en-GB" smtClean="0"/>
              <a:t>09/04/2020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2BD0A2-CA5A-49E5-829B-C12FDB23D154}" type="slidenum">
              <a:rPr lang="en-GB" smtClean="0"/>
              <a:t>‹#›</a:t>
            </a:fld>
            <a:endParaRPr lang="en-GB"/>
          </a:p>
        </p:txBody>
      </p:sp>
    </p:spTree>
    <p:extLst>
      <p:ext uri="{BB962C8B-B14F-4D97-AF65-F5344CB8AC3E}">
        <p14:creationId xmlns:p14="http://schemas.microsoft.com/office/powerpoint/2010/main" val="1138350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B1D8E0D-0D10-45FA-A91C-7FB6694C6EF1}" type="datetimeFigureOut">
              <a:rPr lang="en-GB" smtClean="0"/>
              <a:t>09/04/2020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2BD0A2-CA5A-49E5-829B-C12FDB23D154}" type="slidenum">
              <a:rPr lang="en-GB" smtClean="0"/>
              <a:t>‹#›</a:t>
            </a:fld>
            <a:endParaRPr lang="en-GB"/>
          </a:p>
        </p:txBody>
      </p:sp>
    </p:spTree>
    <p:extLst>
      <p:ext uri="{BB962C8B-B14F-4D97-AF65-F5344CB8AC3E}">
        <p14:creationId xmlns:p14="http://schemas.microsoft.com/office/powerpoint/2010/main" val="1726970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D8E0D-0D10-45FA-A91C-7FB6694C6EF1}" type="datetimeFigureOut">
              <a:rPr lang="en-GB" smtClean="0"/>
              <a:t>09/04/2020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2BD0A2-CA5A-49E5-829B-C12FDB23D154}" type="slidenum">
              <a:rPr lang="en-GB" smtClean="0"/>
              <a:t>‹#›</a:t>
            </a:fld>
            <a:endParaRPr lang="en-GB"/>
          </a:p>
        </p:txBody>
      </p:sp>
    </p:spTree>
    <p:extLst>
      <p:ext uri="{BB962C8B-B14F-4D97-AF65-F5344CB8AC3E}">
        <p14:creationId xmlns:p14="http://schemas.microsoft.com/office/powerpoint/2010/main" val="2030848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1D8E0D-0D10-45FA-A91C-7FB6694C6EF1}" type="datetimeFigureOut">
              <a:rPr lang="en-GB" smtClean="0"/>
              <a:t>09/04/2020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2BD0A2-CA5A-49E5-829B-C12FDB23D154}" type="slidenum">
              <a:rPr lang="en-GB" smtClean="0"/>
              <a:t>‹#›</a:t>
            </a:fld>
            <a:endParaRPr lang="en-GB"/>
          </a:p>
        </p:txBody>
      </p:sp>
    </p:spTree>
    <p:extLst>
      <p:ext uri="{BB962C8B-B14F-4D97-AF65-F5344CB8AC3E}">
        <p14:creationId xmlns:p14="http://schemas.microsoft.com/office/powerpoint/2010/main" val="532899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1D8E0D-0D10-45FA-A91C-7FB6694C6EF1}" type="datetimeFigureOut">
              <a:rPr lang="en-GB" smtClean="0"/>
              <a:t>09/04/2020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2BD0A2-CA5A-49E5-829B-C12FDB23D154}" type="slidenum">
              <a:rPr lang="en-GB" smtClean="0"/>
              <a:t>‹#›</a:t>
            </a:fld>
            <a:endParaRPr lang="en-GB"/>
          </a:p>
        </p:txBody>
      </p:sp>
    </p:spTree>
    <p:extLst>
      <p:ext uri="{BB962C8B-B14F-4D97-AF65-F5344CB8AC3E}">
        <p14:creationId xmlns:p14="http://schemas.microsoft.com/office/powerpoint/2010/main" val="1180500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D8E0D-0D10-45FA-A91C-7FB6694C6EF1}" type="datetimeFigureOut">
              <a:rPr lang="en-GB" smtClean="0"/>
              <a:t>09/04/2020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2BD0A2-CA5A-49E5-829B-C12FDB23D154}" type="slidenum">
              <a:rPr lang="en-GB" smtClean="0"/>
              <a:t>‹#›</a:t>
            </a:fld>
            <a:endParaRPr lang="en-GB"/>
          </a:p>
        </p:txBody>
      </p:sp>
    </p:spTree>
    <p:extLst>
      <p:ext uri="{BB962C8B-B14F-4D97-AF65-F5344CB8AC3E}">
        <p14:creationId xmlns:p14="http://schemas.microsoft.com/office/powerpoint/2010/main" val="2684552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Knowledge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617253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The problem is that not all of the members of everyday categories have the same features. </a:t>
            </a:r>
          </a:p>
          <a:p>
            <a:r>
              <a:rPr lang="en-GB" dirty="0" smtClean="0"/>
              <a:t>So, although the dictionary definition of chair as “a piece of furniture consisting of a seat, legs, back, and often arms, designed to accommodate one person” may sound reasonable, there are objects we call chairs that don’t meet that definition. For example, although the objects in Figure 8.3a and b would be classified as chairs by this definition, the ones in Figures 8.3c and d would not.</a:t>
            </a:r>
          </a:p>
          <a:p>
            <a:r>
              <a:rPr lang="en-GB" dirty="0" smtClean="0"/>
              <a:t> Most chairs may have legs and a back, as specified in the definition, but most people would still call the disc-shape furniture in Figure 8.3c a chair, and might go so far as saying that the rock formation in Figure 8.3d is being used as a chair.</a:t>
            </a:r>
            <a:endParaRPr lang="en-GB" dirty="0"/>
          </a:p>
        </p:txBody>
      </p:sp>
    </p:spTree>
    <p:extLst>
      <p:ext uri="{BB962C8B-B14F-4D97-AF65-F5344CB8AC3E}">
        <p14:creationId xmlns:p14="http://schemas.microsoft.com/office/powerpoint/2010/main" val="3109928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12758" y="481263"/>
            <a:ext cx="9769642" cy="6216316"/>
          </a:xfrm>
          <a:prstGeom prst="rect">
            <a:avLst/>
          </a:prstGeom>
        </p:spPr>
      </p:pic>
    </p:spTree>
    <p:extLst>
      <p:ext uri="{BB962C8B-B14F-4D97-AF65-F5344CB8AC3E}">
        <p14:creationId xmlns:p14="http://schemas.microsoft.com/office/powerpoint/2010/main" val="1072881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philosopher Wittgenstein (1953) noted this problem with </a:t>
            </a:r>
            <a:r>
              <a:rPr lang="en-GB" dirty="0" err="1" smtClean="0"/>
              <a:t>defi</a:t>
            </a:r>
            <a:r>
              <a:rPr lang="en-GB" dirty="0" smtClean="0"/>
              <a:t> </a:t>
            </a:r>
            <a:r>
              <a:rPr lang="en-GB" dirty="0" err="1" smtClean="0"/>
              <a:t>nitions</a:t>
            </a:r>
            <a:r>
              <a:rPr lang="en-GB" dirty="0" smtClean="0"/>
              <a:t> and offered a solution: </a:t>
            </a:r>
          </a:p>
          <a:p>
            <a:r>
              <a:rPr lang="en-GB" dirty="0" smtClean="0"/>
              <a:t>Consider for example the proceedings we call “games.” I mean board-games, </a:t>
            </a:r>
            <a:r>
              <a:rPr lang="en-GB" dirty="0" err="1" smtClean="0"/>
              <a:t>cardgames</a:t>
            </a:r>
            <a:r>
              <a:rPr lang="en-GB" dirty="0" smtClean="0"/>
              <a:t>, ball-games, Olympic games, and so on. For if you look at them you will not see something in common to all, but similarities, relationships, and a whole series of them at that.</a:t>
            </a:r>
          </a:p>
          <a:p>
            <a:r>
              <a:rPr lang="en-GB" dirty="0" smtClean="0"/>
              <a:t> I can think of no better expression to characterize these similarities than “family resemblances.</a:t>
            </a:r>
            <a:endParaRPr lang="en-GB" dirty="0"/>
          </a:p>
        </p:txBody>
      </p:sp>
    </p:spTree>
    <p:extLst>
      <p:ext uri="{BB962C8B-B14F-4D97-AF65-F5344CB8AC3E}">
        <p14:creationId xmlns:p14="http://schemas.microsoft.com/office/powerpoint/2010/main" val="2302762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Wittgenstein proposed the idea of </a:t>
            </a:r>
            <a:r>
              <a:rPr lang="en-GB" b="1" dirty="0" smtClean="0"/>
              <a:t>family resemblance </a:t>
            </a:r>
            <a:r>
              <a:rPr lang="en-GB" dirty="0" smtClean="0"/>
              <a:t>to deal with the fact that definitions often do not include all members of a category.</a:t>
            </a:r>
          </a:p>
          <a:p>
            <a:r>
              <a:rPr lang="en-GB" dirty="0" smtClean="0"/>
              <a:t> Family resemblance refers to the fact that things in a particular category resemble one another in a number of ways.</a:t>
            </a:r>
          </a:p>
          <a:p>
            <a:r>
              <a:rPr lang="en-GB" dirty="0" smtClean="0"/>
              <a:t> Thus, instead of setting definite criteria that every member of a category must meet, the family resemblance approach allows for some variation within a category. </a:t>
            </a:r>
          </a:p>
          <a:p>
            <a:r>
              <a:rPr lang="en-GB" dirty="0" smtClean="0"/>
              <a:t>Chairs may come in many different sizes and shapes and be made of different materials, but every chair does resemble other chairs in some way. </a:t>
            </a:r>
          </a:p>
          <a:p>
            <a:r>
              <a:rPr lang="en-GB" dirty="0" smtClean="0"/>
              <a:t>Looking at category membership in this way, it is possible to see how a kitchen chair and a beanbag chair could both be called chairs.</a:t>
            </a:r>
            <a:endParaRPr lang="en-GB" dirty="0"/>
          </a:p>
        </p:txBody>
      </p:sp>
    </p:spTree>
    <p:extLst>
      <p:ext uri="{BB962C8B-B14F-4D97-AF65-F5344CB8AC3E}">
        <p14:creationId xmlns:p14="http://schemas.microsoft.com/office/powerpoint/2010/main" val="3588131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definitional approach to categorization is based on determining whether the properties of a particular object match a definition. </a:t>
            </a:r>
          </a:p>
          <a:p>
            <a:r>
              <a:rPr lang="en-GB" dirty="0" smtClean="0"/>
              <a:t>We will now consider two approaches that start with the idea that categorization is based on determining how  similar the properties of an object are to standard representations of the category, the prototype approach and the exemplar approach.</a:t>
            </a:r>
            <a:endParaRPr lang="en-GB" dirty="0"/>
          </a:p>
        </p:txBody>
      </p:sp>
    </p:spTree>
    <p:extLst>
      <p:ext uri="{BB962C8B-B14F-4D97-AF65-F5344CB8AC3E}">
        <p14:creationId xmlns:p14="http://schemas.microsoft.com/office/powerpoint/2010/main" val="3985016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Determining Categories by Similarity: Using Prototypes or Exemplars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The prototype and exemplar approaches to categorization are both based on the idea that membership in a category can be determined by comparing an object to a “standard” that represents the category. </a:t>
            </a:r>
          </a:p>
          <a:p>
            <a:r>
              <a:rPr lang="en-GB" dirty="0" smtClean="0"/>
              <a:t>The two approaches differ, however, in their definition of the nature of the standard.</a:t>
            </a:r>
          </a:p>
          <a:p>
            <a:r>
              <a:rPr lang="en-GB" dirty="0" smtClean="0"/>
              <a:t> The prototype approach states that the standard is determined by averaging category members.</a:t>
            </a:r>
          </a:p>
          <a:p>
            <a:r>
              <a:rPr lang="en-GB" dirty="0" smtClean="0"/>
              <a:t> The exemplar approach states that the standard is created by considering a number of typical members of a category. </a:t>
            </a:r>
          </a:p>
          <a:p>
            <a:r>
              <a:rPr lang="en-GB" dirty="0" smtClean="0"/>
              <a:t>We begin considering these approaches by describing a program of research on the prototype approach that Eleanor </a:t>
            </a:r>
            <a:r>
              <a:rPr lang="en-GB" dirty="0" err="1" smtClean="0"/>
              <a:t>Rosch</a:t>
            </a:r>
            <a:r>
              <a:rPr lang="en-GB" dirty="0" smtClean="0"/>
              <a:t> began in the 1970s.</a:t>
            </a:r>
            <a:endParaRPr lang="en-GB" dirty="0"/>
          </a:p>
        </p:txBody>
      </p:sp>
    </p:spTree>
    <p:extLst>
      <p:ext uri="{BB962C8B-B14F-4D97-AF65-F5344CB8AC3E}">
        <p14:creationId xmlns:p14="http://schemas.microsoft.com/office/powerpoint/2010/main" val="3680545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Prototype Approach: Finding the Average Case</a:t>
            </a:r>
            <a:endParaRPr lang="en-GB" dirty="0"/>
          </a:p>
        </p:txBody>
      </p:sp>
      <p:sp>
        <p:nvSpPr>
          <p:cNvPr id="3" name="Content Placeholder 2"/>
          <p:cNvSpPr>
            <a:spLocks noGrp="1"/>
          </p:cNvSpPr>
          <p:nvPr>
            <p:ph idx="1"/>
          </p:nvPr>
        </p:nvSpPr>
        <p:spPr/>
        <p:txBody>
          <a:bodyPr>
            <a:normAutofit lnSpcReduction="10000"/>
          </a:bodyPr>
          <a:lstStyle/>
          <a:p>
            <a:r>
              <a:rPr lang="en-GB" dirty="0" smtClean="0"/>
              <a:t>The basic idea behind the prototype approach to categorization is that we decide whether an object belongs to a category by determining whether it is similar to a standard representation of the category called a prototype. </a:t>
            </a:r>
          </a:p>
          <a:p>
            <a:r>
              <a:rPr lang="en-GB" dirty="0" smtClean="0"/>
              <a:t>A prototype is formed by averaging the category members we have encountered in the past (</a:t>
            </a:r>
            <a:r>
              <a:rPr lang="en-GB" dirty="0" err="1" smtClean="0"/>
              <a:t>Rosch</a:t>
            </a:r>
            <a:r>
              <a:rPr lang="en-GB" dirty="0" smtClean="0"/>
              <a:t>, 1973). </a:t>
            </a:r>
          </a:p>
          <a:p>
            <a:r>
              <a:rPr lang="en-GB" dirty="0" smtClean="0"/>
              <a:t>For example, the prototype for the category birds might be based on some of the birds you usually see, such as sparrows, robins, and blue jays, but doesn’t necessarily look exactly like a particular type of bird. Thus, the prototype is not an actual member of the category, but is an “average” representation of the category (Figure 8.4).</a:t>
            </a:r>
            <a:endParaRPr lang="en-GB" dirty="0"/>
          </a:p>
        </p:txBody>
      </p:sp>
    </p:spTree>
    <p:extLst>
      <p:ext uri="{BB962C8B-B14F-4D97-AF65-F5344CB8AC3E}">
        <p14:creationId xmlns:p14="http://schemas.microsoft.com/office/powerpoint/2010/main" val="3770512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4168" y="673768"/>
            <a:ext cx="12127832" cy="6184232"/>
          </a:xfrm>
          <a:prstGeom prst="rect">
            <a:avLst/>
          </a:prstGeom>
        </p:spPr>
      </p:pic>
    </p:spTree>
    <p:extLst>
      <p:ext uri="{BB962C8B-B14F-4D97-AF65-F5344CB8AC3E}">
        <p14:creationId xmlns:p14="http://schemas.microsoft.com/office/powerpoint/2010/main" val="3339289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Of course, not all birds are like robins, blue jays, or sparrows. Owls, buzzards, and penguins are also birds.</a:t>
            </a:r>
          </a:p>
          <a:p>
            <a:r>
              <a:rPr lang="en-GB" dirty="0" smtClean="0"/>
              <a:t> </a:t>
            </a:r>
            <a:r>
              <a:rPr lang="en-GB" dirty="0" err="1" smtClean="0"/>
              <a:t>Rosch</a:t>
            </a:r>
            <a:r>
              <a:rPr lang="en-GB" dirty="0" smtClean="0"/>
              <a:t> describes these variations within categories as representing differences in </a:t>
            </a:r>
            <a:r>
              <a:rPr lang="en-GB" dirty="0" err="1" smtClean="0"/>
              <a:t>prototypicality</a:t>
            </a:r>
            <a:r>
              <a:rPr lang="en-GB" dirty="0" smtClean="0"/>
              <a:t>. </a:t>
            </a:r>
          </a:p>
          <a:p>
            <a:r>
              <a:rPr lang="en-GB" dirty="0" smtClean="0"/>
              <a:t>High </a:t>
            </a:r>
            <a:r>
              <a:rPr lang="en-GB" dirty="0" err="1" smtClean="0"/>
              <a:t>prototypicality</a:t>
            </a:r>
            <a:r>
              <a:rPr lang="en-GB" dirty="0" smtClean="0"/>
              <a:t> means that the category member closely resembles the category prototype (it is like a “typical” member of the category). </a:t>
            </a:r>
          </a:p>
          <a:p>
            <a:r>
              <a:rPr lang="en-GB" dirty="0" smtClean="0"/>
              <a:t>Low </a:t>
            </a:r>
            <a:r>
              <a:rPr lang="en-GB" dirty="0" err="1" smtClean="0"/>
              <a:t>prototypicality</a:t>
            </a:r>
            <a:r>
              <a:rPr lang="en-GB" dirty="0" smtClean="0"/>
              <a:t> means that the category member does not resemble a typical member of the category. </a:t>
            </a:r>
          </a:p>
          <a:p>
            <a:r>
              <a:rPr lang="en-GB" dirty="0" err="1" smtClean="0"/>
              <a:t>Rosch</a:t>
            </a:r>
            <a:r>
              <a:rPr lang="en-GB" dirty="0" smtClean="0"/>
              <a:t> (1975a) quantified this idea by presenting participants with a category title, such as bird or furniture, and a list of about 50 members of the category. The participants’ task was to rate the extent to which each member represented the category title on a 7-point scale, with a rating of 1 meaning that the member is a very good example of what the category is, and a rating of 7 meaning that the member fits poorly within the category or is not a member at all.</a:t>
            </a:r>
            <a:endParaRPr lang="en-GB" dirty="0"/>
          </a:p>
        </p:txBody>
      </p:sp>
    </p:spTree>
    <p:extLst>
      <p:ext uri="{BB962C8B-B14F-4D97-AF65-F5344CB8AC3E}">
        <p14:creationId xmlns:p14="http://schemas.microsoft.com/office/powerpoint/2010/main" val="4233037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Results for some of the objects in two different categories are shown in Figure 8.5. </a:t>
            </a:r>
          </a:p>
          <a:p>
            <a:r>
              <a:rPr lang="en-GB" dirty="0" smtClean="0"/>
              <a:t>The 1.18 rating for sparrow reflects the fact that most people would agree that a sparrow is a good example of a bird (Figure 8.5a). </a:t>
            </a:r>
          </a:p>
          <a:p>
            <a:r>
              <a:rPr lang="en-GB" dirty="0" smtClean="0"/>
              <a:t>The 4.53 rating for penguin and 6.15 for bat reflects the fact that penguins and bats are not considered good examples of birds.</a:t>
            </a:r>
          </a:p>
          <a:p>
            <a:r>
              <a:rPr lang="en-GB" dirty="0" smtClean="0"/>
              <a:t> Similarly, chair and sofa (1.04) are considered very good examples of furniture, but mirror (4.39) and telephone (6.68) are poor examples (Figure 8.5b). </a:t>
            </a:r>
          </a:p>
          <a:p>
            <a:r>
              <a:rPr lang="en-GB" dirty="0" smtClean="0"/>
              <a:t>The idea that sparrows are a better example of “bird” than penguins or bats is not very surprising. </a:t>
            </a:r>
          </a:p>
        </p:txBody>
      </p:sp>
    </p:spTree>
    <p:extLst>
      <p:ext uri="{BB962C8B-B14F-4D97-AF65-F5344CB8AC3E}">
        <p14:creationId xmlns:p14="http://schemas.microsoft.com/office/powerpoint/2010/main" val="2862472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 </a:t>
            </a:r>
            <a:endParaRPr lang="en-GB" dirty="0"/>
          </a:p>
        </p:txBody>
      </p:sp>
      <p:sp>
        <p:nvSpPr>
          <p:cNvPr id="3" name="Content Placeholder 2"/>
          <p:cNvSpPr>
            <a:spLocks noGrp="1"/>
          </p:cNvSpPr>
          <p:nvPr>
            <p:ph idx="1"/>
          </p:nvPr>
        </p:nvSpPr>
        <p:spPr/>
        <p:txBody>
          <a:bodyPr/>
          <a:lstStyle/>
          <a:p>
            <a:r>
              <a:rPr lang="en-GB" dirty="0" smtClean="0"/>
              <a:t>Why do we need to know about categories such as “cars,” “people,” “mountains,” and “birds” in order to make sense of our experiences?</a:t>
            </a:r>
          </a:p>
          <a:p>
            <a:r>
              <a:rPr lang="en-GB" dirty="0" smtClean="0"/>
              <a:t>How are the relationships between various objects “fi led away” in the mind? </a:t>
            </a:r>
          </a:p>
          <a:p>
            <a:r>
              <a:rPr lang="en-GB" dirty="0" smtClean="0"/>
              <a:t>How is information about different categories stored in the brain? </a:t>
            </a:r>
          </a:p>
          <a:p>
            <a:r>
              <a:rPr lang="en-GB" dirty="0" smtClean="0"/>
              <a:t>Do people in different cultures categorize objects in the same way? </a:t>
            </a:r>
            <a:endParaRPr lang="en-GB" dirty="0"/>
          </a:p>
        </p:txBody>
      </p:sp>
    </p:spTree>
    <p:extLst>
      <p:ext uri="{BB962C8B-B14F-4D97-AF65-F5344CB8AC3E}">
        <p14:creationId xmlns:p14="http://schemas.microsoft.com/office/powerpoint/2010/main" val="32050615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20841" y="593558"/>
            <a:ext cx="11438021" cy="6096000"/>
          </a:xfrm>
          <a:prstGeom prst="rect">
            <a:avLst/>
          </a:prstGeom>
        </p:spPr>
      </p:pic>
    </p:spTree>
    <p:extLst>
      <p:ext uri="{BB962C8B-B14F-4D97-AF65-F5344CB8AC3E}">
        <p14:creationId xmlns:p14="http://schemas.microsoft.com/office/powerpoint/2010/main" val="35483287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Exemplar Approach: Thinking About Examples</a:t>
            </a:r>
            <a:endParaRPr lang="en-GB" dirty="0"/>
          </a:p>
        </p:txBody>
      </p:sp>
      <p:sp>
        <p:nvSpPr>
          <p:cNvPr id="3" name="Content Placeholder 2"/>
          <p:cNvSpPr>
            <a:spLocks noGrp="1"/>
          </p:cNvSpPr>
          <p:nvPr>
            <p:ph idx="1"/>
          </p:nvPr>
        </p:nvSpPr>
        <p:spPr/>
        <p:txBody>
          <a:bodyPr>
            <a:normAutofit fontScale="92500"/>
          </a:bodyPr>
          <a:lstStyle/>
          <a:p>
            <a:r>
              <a:rPr lang="en-GB" dirty="0" smtClean="0"/>
              <a:t>The Exemplar Approach: Thinking About Examples </a:t>
            </a:r>
          </a:p>
          <a:p>
            <a:r>
              <a:rPr lang="en-GB" dirty="0" smtClean="0"/>
              <a:t>The exemplar approach to categorization, like the prototype approach, involves determining whether an object is similar to a standard object. </a:t>
            </a:r>
          </a:p>
          <a:p>
            <a:r>
              <a:rPr lang="en-GB" dirty="0" smtClean="0"/>
              <a:t>However, whereas the standard for the prototype approach is a single “average” member of the category, the standard for the exemplar approach involves many examples, each one called an exemplar.</a:t>
            </a:r>
          </a:p>
          <a:p>
            <a:r>
              <a:rPr lang="en-GB" dirty="0" smtClean="0"/>
              <a:t> Exemplars are actual members of the category that a person has encountered in the past. </a:t>
            </a:r>
          </a:p>
          <a:p>
            <a:r>
              <a:rPr lang="en-GB" dirty="0" smtClean="0"/>
              <a:t>Thus, deciding whether a particular animal is a dog involves comparing it to dogs that have been experienced in the past.</a:t>
            </a:r>
            <a:endParaRPr lang="en-GB" dirty="0"/>
          </a:p>
        </p:txBody>
      </p:sp>
    </p:spTree>
    <p:extLst>
      <p:ext uri="{BB962C8B-B14F-4D97-AF65-F5344CB8AC3E}">
        <p14:creationId xmlns:p14="http://schemas.microsoft.com/office/powerpoint/2010/main" val="1932837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The exemplar approach can explain many of </a:t>
            </a:r>
            <a:r>
              <a:rPr lang="en-GB" dirty="0" err="1" smtClean="0"/>
              <a:t>Rosch’s</a:t>
            </a:r>
            <a:r>
              <a:rPr lang="en-GB" dirty="0" smtClean="0"/>
              <a:t> results, which were used to support the prototype approach.</a:t>
            </a:r>
          </a:p>
          <a:p>
            <a:r>
              <a:rPr lang="en-GB" dirty="0" smtClean="0"/>
              <a:t> For example, the exemplar approach explains the typicality effect (in which reaction times for the sentence verification task are faster for better examples of a category than for less-good examples) by proposing that objects that are like more of the exemplars are </a:t>
            </a:r>
            <a:r>
              <a:rPr lang="en-GB" dirty="0" err="1" smtClean="0"/>
              <a:t>classifi</a:t>
            </a:r>
            <a:r>
              <a:rPr lang="en-GB" dirty="0" smtClean="0"/>
              <a:t> </a:t>
            </a:r>
            <a:r>
              <a:rPr lang="en-GB" dirty="0" err="1" smtClean="0"/>
              <a:t>ed</a:t>
            </a:r>
            <a:r>
              <a:rPr lang="en-GB" dirty="0" smtClean="0"/>
              <a:t> faster. </a:t>
            </a:r>
          </a:p>
          <a:p>
            <a:r>
              <a:rPr lang="en-GB" dirty="0" smtClean="0"/>
              <a:t>Thus, a sparrow is similar to many exemplars, so it is classified faster than a penguin, which is similar to few exemplars. </a:t>
            </a:r>
          </a:p>
          <a:p>
            <a:r>
              <a:rPr lang="en-GB" dirty="0" smtClean="0"/>
              <a:t>This is basically the same as the idea of family resemblance that we described for prototypes that states that “better” objects will have higher family resemblance.</a:t>
            </a:r>
            <a:endParaRPr lang="en-GB" dirty="0"/>
          </a:p>
        </p:txBody>
      </p:sp>
    </p:spTree>
    <p:extLst>
      <p:ext uri="{BB962C8B-B14F-4D97-AF65-F5344CB8AC3E}">
        <p14:creationId xmlns:p14="http://schemas.microsoft.com/office/powerpoint/2010/main" val="2870433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Which Approach Works Best: Prototypes or Exemplars?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Which approach—prototypes or exemplars—best describes how people use categories? </a:t>
            </a:r>
          </a:p>
          <a:p>
            <a:r>
              <a:rPr lang="en-GB" dirty="0" smtClean="0"/>
              <a:t>One advantage of the exemplar approach is that by using real examples, it can more easily take into account atypical cases such as flightless birds.</a:t>
            </a:r>
          </a:p>
          <a:p>
            <a:r>
              <a:rPr lang="en-GB" dirty="0" smtClean="0"/>
              <a:t> Rather than comparing a penguin to an “average” bird, we remember that there are some birds that don’t fly. </a:t>
            </a:r>
          </a:p>
          <a:p>
            <a:r>
              <a:rPr lang="en-GB" dirty="0" smtClean="0"/>
              <a:t>This ability to take into account individual cases means that the exemplar approach doesn’t discard information that might be useful later. </a:t>
            </a:r>
          </a:p>
          <a:p>
            <a:r>
              <a:rPr lang="en-GB" dirty="0" smtClean="0"/>
              <a:t>Thus, penguins, ostriches, and other birds that are not typical can be represented as exemplars, rather than becoming lost in the overall average that creates a prototype. </a:t>
            </a:r>
          </a:p>
          <a:p>
            <a:r>
              <a:rPr lang="en-GB" dirty="0" smtClean="0"/>
              <a:t>The exemplar approach can also deal more easily with variable categories like games. Although it is difficult to imagine what the prototype might be for a category that contains football, computer games, solitaire, marbles, and golf, the exemplar approach requires only that we remember some of these varying examples.</a:t>
            </a:r>
            <a:endParaRPr lang="en-GB" dirty="0"/>
          </a:p>
        </p:txBody>
      </p:sp>
    </p:spTree>
    <p:extLst>
      <p:ext uri="{BB962C8B-B14F-4D97-AF65-F5344CB8AC3E}">
        <p14:creationId xmlns:p14="http://schemas.microsoft.com/office/powerpoint/2010/main" val="2906272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There a Psychologically “Privileged” Level of Categories?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As we have considered the prototype and exemplar approaches, we have used examples of categories such as furniture, which contains members such as beds, chairs, and tables.</a:t>
            </a:r>
          </a:p>
          <a:p>
            <a:r>
              <a:rPr lang="en-GB" dirty="0" smtClean="0"/>
              <a:t> But, as you can see in Figure 8.9, the category chairs can contain smaller categories such as kitchen chairs and dining room chairs.</a:t>
            </a:r>
          </a:p>
          <a:p>
            <a:r>
              <a:rPr lang="en-GB" dirty="0" smtClean="0"/>
              <a:t> This kind of organization, in which larger, more general categories are divided into smaller, more specific, categories to create a number of levels of categories, is called a </a:t>
            </a:r>
            <a:r>
              <a:rPr lang="en-GB" b="1" dirty="0" smtClean="0"/>
              <a:t>hierarchical organization</a:t>
            </a:r>
            <a:r>
              <a:rPr lang="en-GB" dirty="0" smtClean="0"/>
              <a:t>. </a:t>
            </a:r>
          </a:p>
          <a:p>
            <a:r>
              <a:rPr lang="en-GB" dirty="0" smtClean="0"/>
              <a:t>One question cognitive psychologists have asked about this organization is whether there is a “basic” level that is more psychologically important or “privileged” than other levels.</a:t>
            </a:r>
          </a:p>
          <a:p>
            <a:r>
              <a:rPr lang="en-GB" dirty="0" smtClean="0"/>
              <a:t> The research we will describe indicates that there is a basic level of categories with special psychological properties but that, in some cases, the basic level may not be the same for everyone. </a:t>
            </a:r>
          </a:p>
          <a:p>
            <a:r>
              <a:rPr lang="en-GB" dirty="0" smtClean="0"/>
              <a:t>We begin by describing </a:t>
            </a:r>
            <a:r>
              <a:rPr lang="en-GB" dirty="0" err="1" smtClean="0"/>
              <a:t>Rosch’s</a:t>
            </a:r>
            <a:r>
              <a:rPr lang="en-GB" dirty="0" smtClean="0"/>
              <a:t> research, in which she introduced the idea of </a:t>
            </a:r>
            <a:r>
              <a:rPr lang="en-GB" b="1" dirty="0" smtClean="0"/>
              <a:t>basic-level categories.</a:t>
            </a:r>
            <a:endParaRPr lang="en-GB" b="1" dirty="0"/>
          </a:p>
        </p:txBody>
      </p:sp>
    </p:spTree>
    <p:extLst>
      <p:ext uri="{BB962C8B-B14F-4D97-AF65-F5344CB8AC3E}">
        <p14:creationId xmlns:p14="http://schemas.microsoft.com/office/powerpoint/2010/main" val="34288188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Rosch’s</a:t>
            </a:r>
            <a:r>
              <a:rPr lang="en-GB" dirty="0" smtClean="0"/>
              <a:t> Approach: What’s Special About Basic-Level Categories</a:t>
            </a:r>
            <a:endParaRPr lang="en-GB" dirty="0"/>
          </a:p>
        </p:txBody>
      </p:sp>
      <p:sp>
        <p:nvSpPr>
          <p:cNvPr id="3" name="Content Placeholder 2"/>
          <p:cNvSpPr>
            <a:spLocks noGrp="1"/>
          </p:cNvSpPr>
          <p:nvPr>
            <p:ph idx="1"/>
          </p:nvPr>
        </p:nvSpPr>
        <p:spPr/>
        <p:txBody>
          <a:bodyPr>
            <a:normAutofit fontScale="92500" lnSpcReduction="20000"/>
          </a:bodyPr>
          <a:lstStyle/>
          <a:p>
            <a:r>
              <a:rPr lang="en-GB" dirty="0" err="1" smtClean="0"/>
              <a:t>Rosch’s</a:t>
            </a:r>
            <a:r>
              <a:rPr lang="en-GB" dirty="0" smtClean="0"/>
              <a:t> research starts with the observation that there are different levels of categories, ranging from general (like furniture) to </a:t>
            </a:r>
            <a:r>
              <a:rPr lang="en-GB" dirty="0" err="1" smtClean="0"/>
              <a:t>specifi</a:t>
            </a:r>
            <a:r>
              <a:rPr lang="en-GB" dirty="0" smtClean="0"/>
              <a:t> c (like kitchen table), as shown in Fig </a:t>
            </a:r>
            <a:r>
              <a:rPr lang="en-GB" dirty="0" err="1" smtClean="0"/>
              <a:t>ure</a:t>
            </a:r>
            <a:r>
              <a:rPr lang="en-GB" dirty="0" smtClean="0"/>
              <a:t> 8.9, and that when people use categories they tend to focus on one of these levels. </a:t>
            </a:r>
          </a:p>
          <a:p>
            <a:r>
              <a:rPr lang="en-GB" dirty="0" smtClean="0"/>
              <a:t>She distinguished three levels of categories: </a:t>
            </a:r>
          </a:p>
          <a:p>
            <a:r>
              <a:rPr lang="en-GB" dirty="0" smtClean="0"/>
              <a:t>the superordinate level (for example, furniture), </a:t>
            </a:r>
          </a:p>
          <a:p>
            <a:r>
              <a:rPr lang="en-GB" dirty="0" smtClean="0"/>
              <a:t>the basic level (for example, table), </a:t>
            </a:r>
          </a:p>
          <a:p>
            <a:r>
              <a:rPr lang="en-GB" dirty="0" smtClean="0"/>
              <a:t>and the subordinate level (for example, kitchen table).</a:t>
            </a:r>
          </a:p>
          <a:p>
            <a:r>
              <a:rPr lang="en-GB" dirty="0" smtClean="0"/>
              <a:t> She proposed that the basic level is psychologically special because it is the level above which much information is lost and below which little information is gained.</a:t>
            </a:r>
          </a:p>
          <a:p>
            <a:r>
              <a:rPr lang="en-GB" dirty="0" smtClean="0"/>
              <a:t> </a:t>
            </a:r>
            <a:endParaRPr lang="en-GB" dirty="0"/>
          </a:p>
        </p:txBody>
      </p:sp>
    </p:spTree>
    <p:extLst>
      <p:ext uri="{BB962C8B-B14F-4D97-AF65-F5344CB8AC3E}">
        <p14:creationId xmlns:p14="http://schemas.microsoft.com/office/powerpoint/2010/main" val="2169402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2611" y="681789"/>
            <a:ext cx="11670631" cy="5815264"/>
          </a:xfrm>
          <a:prstGeom prst="rect">
            <a:avLst/>
          </a:prstGeom>
        </p:spPr>
      </p:pic>
    </p:spTree>
    <p:extLst>
      <p:ext uri="{BB962C8B-B14F-4D97-AF65-F5344CB8AC3E}">
        <p14:creationId xmlns:p14="http://schemas.microsoft.com/office/powerpoint/2010/main" val="1382130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Knowledge Can Affect Categorization</a:t>
            </a:r>
            <a:endParaRPr lang="en-GB" dirty="0"/>
          </a:p>
        </p:txBody>
      </p:sp>
      <p:sp>
        <p:nvSpPr>
          <p:cNvPr id="3" name="Content Placeholder 2"/>
          <p:cNvSpPr>
            <a:spLocks noGrp="1"/>
          </p:cNvSpPr>
          <p:nvPr>
            <p:ph idx="1"/>
          </p:nvPr>
        </p:nvSpPr>
        <p:spPr/>
        <p:txBody>
          <a:bodyPr/>
          <a:lstStyle/>
          <a:p>
            <a:r>
              <a:rPr lang="en-GB" dirty="0" err="1" smtClean="0"/>
              <a:t>Rosch’s</a:t>
            </a:r>
            <a:r>
              <a:rPr lang="en-GB" dirty="0" smtClean="0"/>
              <a:t> experiments, which were carried out on college undergraduates, showed that there is a level of category, which she called “basic,” that reflects people’s everyday  experience. </a:t>
            </a:r>
          </a:p>
          <a:p>
            <a:r>
              <a:rPr lang="en-GB" dirty="0" smtClean="0"/>
              <a:t>This has been demonstrated by many researchers in addition to </a:t>
            </a:r>
            <a:r>
              <a:rPr lang="en-GB" dirty="0" err="1" smtClean="0"/>
              <a:t>Rosch</a:t>
            </a:r>
            <a:r>
              <a:rPr lang="en-GB" dirty="0" smtClean="0"/>
              <a:t>. </a:t>
            </a:r>
          </a:p>
          <a:p>
            <a:r>
              <a:rPr lang="en-GB" dirty="0" smtClean="0"/>
              <a:t>Thus, when J. D. Coley and </a:t>
            </a:r>
            <a:r>
              <a:rPr lang="en-GB" dirty="0" err="1" smtClean="0"/>
              <a:t>coworkers</a:t>
            </a:r>
            <a:r>
              <a:rPr lang="en-GB" dirty="0" smtClean="0"/>
              <a:t> (1997) asked </a:t>
            </a:r>
            <a:r>
              <a:rPr lang="en-GB" dirty="0" err="1" smtClean="0"/>
              <a:t>Northwestern</a:t>
            </a:r>
            <a:r>
              <a:rPr lang="en-GB" dirty="0" smtClean="0"/>
              <a:t> University undergraduates to name, as </a:t>
            </a:r>
            <a:r>
              <a:rPr lang="en-GB" dirty="0" smtClean="0"/>
              <a:t>specifically </a:t>
            </a:r>
            <a:r>
              <a:rPr lang="en-GB" dirty="0" smtClean="0"/>
              <a:t>as possible, 44 different plants on a walk around campus, 75 percent of the responses used labels like “tree,” rather than more </a:t>
            </a:r>
            <a:r>
              <a:rPr lang="en-GB" dirty="0" smtClean="0"/>
              <a:t>specific </a:t>
            </a:r>
            <a:r>
              <a:rPr lang="en-GB" dirty="0" smtClean="0"/>
              <a:t>labels like “oak tree.”</a:t>
            </a:r>
            <a:endParaRPr lang="en-GB" dirty="0"/>
          </a:p>
        </p:txBody>
      </p:sp>
    </p:spTree>
    <p:extLst>
      <p:ext uri="{BB962C8B-B14F-4D97-AF65-F5344CB8AC3E}">
        <p14:creationId xmlns:p14="http://schemas.microsoft.com/office/powerpoint/2010/main" val="3828591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But instead of asking college undergraduate to name plants, what if Coley had taken a group of horticulturalists around campus? Do you think they would say “tree” or “oak tree”? An experiment by James Tanaka and Marjorie Taylor (1991) asked a similar question for birds. </a:t>
            </a:r>
          </a:p>
          <a:p>
            <a:r>
              <a:rPr lang="en-GB" dirty="0" smtClean="0"/>
              <a:t>They asked bird experts and </a:t>
            </a:r>
            <a:r>
              <a:rPr lang="en-GB" dirty="0" err="1" smtClean="0"/>
              <a:t>nonexperts</a:t>
            </a:r>
            <a:r>
              <a:rPr lang="en-GB" dirty="0" smtClean="0"/>
              <a:t> to name pictures of objects. There were objects from many different categories (tools, clothing, </a:t>
            </a:r>
            <a:r>
              <a:rPr lang="en-GB" dirty="0" smtClean="0"/>
              <a:t>flowers</a:t>
            </a:r>
            <a:r>
              <a:rPr lang="en-GB" dirty="0" smtClean="0"/>
              <a:t>, etc.), but Tanaka and Taylor were interested in how the participants responded to the four bird pictures.</a:t>
            </a:r>
          </a:p>
          <a:p>
            <a:r>
              <a:rPr lang="en-GB" dirty="0" smtClean="0"/>
              <a:t> The results (Figure 8.12) show that the experts responded by saying the birds’ names (robin, sparrow, jay, or cardinal), but the </a:t>
            </a:r>
            <a:r>
              <a:rPr lang="en-GB" dirty="0" err="1" smtClean="0"/>
              <a:t>nonexperts</a:t>
            </a:r>
            <a:r>
              <a:rPr lang="en-GB" dirty="0" smtClean="0"/>
              <a:t> responded by saying bird. Apparently the experts have learned to pay attention to features of birds that </a:t>
            </a:r>
            <a:r>
              <a:rPr lang="en-GB" dirty="0" err="1" smtClean="0"/>
              <a:t>nonexperts</a:t>
            </a:r>
            <a:r>
              <a:rPr lang="en-GB" dirty="0" smtClean="0"/>
              <a:t> are unaware of. Thus, in order to fully understand how people categorize objects, it is necessary to consider not only the properties of the objects, but the learning and experience of the people perceiving these object.</a:t>
            </a:r>
            <a:endParaRPr lang="en-GB" dirty="0"/>
          </a:p>
        </p:txBody>
      </p:sp>
    </p:spTree>
    <p:extLst>
      <p:ext uri="{BB962C8B-B14F-4D97-AF65-F5344CB8AC3E}">
        <p14:creationId xmlns:p14="http://schemas.microsoft.com/office/powerpoint/2010/main" val="16762255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From the result of Tanaka’s bird experiment we can guess that it is likely that a horticulturist walking around campus would label plants more specifically than people who had little </a:t>
            </a:r>
            <a:r>
              <a:rPr lang="en-GB" dirty="0" smtClean="0"/>
              <a:t>specific </a:t>
            </a:r>
            <a:r>
              <a:rPr lang="en-GB" dirty="0" smtClean="0"/>
              <a:t>knowledge about plants. </a:t>
            </a:r>
          </a:p>
          <a:p>
            <a:r>
              <a:rPr lang="en-GB" dirty="0" smtClean="0"/>
              <a:t>In fact, research we will describe in the Something to Consider section at the end of the chapter shows that members of the Guatemalan Itza culture, who live in close contact with their natural environment, call an oak tree an oak tree, not a tree.</a:t>
            </a:r>
            <a:endParaRPr lang="en-GB" dirty="0"/>
          </a:p>
        </p:txBody>
      </p:sp>
    </p:spTree>
    <p:extLst>
      <p:ext uri="{BB962C8B-B14F-4D97-AF65-F5344CB8AC3E}">
        <p14:creationId xmlns:p14="http://schemas.microsoft.com/office/powerpoint/2010/main" val="4153875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Imagine that you find yourself in another town, where you have never been before.</a:t>
            </a:r>
          </a:p>
          <a:p>
            <a:r>
              <a:rPr lang="en-GB" dirty="0" smtClean="0"/>
              <a:t> As you walk down the street, you notice that there are many things that are not exactly the same as what you would encounter if you were in your own town.</a:t>
            </a:r>
          </a:p>
          <a:p>
            <a:r>
              <a:rPr lang="en-GB" dirty="0" smtClean="0"/>
              <a:t> On the other hand, there are lots of things that seem familiar.</a:t>
            </a:r>
          </a:p>
          <a:p>
            <a:r>
              <a:rPr lang="en-GB" dirty="0" smtClean="0"/>
              <a:t> Cars pass by, there are buildings on either side of the street and a gas station on the corner, and a cat dashes across the street and makes it safely to the other side. </a:t>
            </a:r>
          </a:p>
          <a:p>
            <a:r>
              <a:rPr lang="en-GB" dirty="0" smtClean="0"/>
              <a:t>Luckily, you know a lot about cars, buildings, gas stations, and cats, so you have no trouble understanding what is going on.</a:t>
            </a:r>
            <a:endParaRPr lang="en-GB" dirty="0"/>
          </a:p>
        </p:txBody>
      </p:sp>
    </p:spTree>
    <p:extLst>
      <p:ext uri="{BB962C8B-B14F-4D97-AF65-F5344CB8AC3E}">
        <p14:creationId xmlns:p14="http://schemas.microsoft.com/office/powerpoint/2010/main" val="40339101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6253" y="585537"/>
            <a:ext cx="11766884" cy="6039851"/>
          </a:xfrm>
          <a:prstGeom prst="rect">
            <a:avLst/>
          </a:prstGeom>
        </p:spPr>
      </p:pic>
    </p:spTree>
    <p:extLst>
      <p:ext uri="{BB962C8B-B14F-4D97-AF65-F5344CB8AC3E}">
        <p14:creationId xmlns:p14="http://schemas.microsoft.com/office/powerpoint/2010/main" val="2087040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Representing Relationships Between Categories: Semantic Networks</a:t>
            </a:r>
            <a:endParaRPr lang="en-GB" dirty="0"/>
          </a:p>
        </p:txBody>
      </p:sp>
      <p:sp>
        <p:nvSpPr>
          <p:cNvPr id="3" name="Content Placeholder 2"/>
          <p:cNvSpPr>
            <a:spLocks noGrp="1"/>
          </p:cNvSpPr>
          <p:nvPr>
            <p:ph idx="1"/>
          </p:nvPr>
        </p:nvSpPr>
        <p:spPr/>
        <p:txBody>
          <a:bodyPr/>
          <a:lstStyle/>
          <a:p>
            <a:r>
              <a:rPr lang="en-GB" dirty="0" smtClean="0"/>
              <a:t>We have seen that categories can be arranged in a hierarchical organization that represents the levels of categories from general (at the top) to </a:t>
            </a:r>
            <a:r>
              <a:rPr lang="en-GB" dirty="0" smtClean="0"/>
              <a:t>specific </a:t>
            </a:r>
            <a:r>
              <a:rPr lang="en-GB" dirty="0" smtClean="0"/>
              <a:t>(at the bottom). </a:t>
            </a:r>
          </a:p>
          <a:p>
            <a:r>
              <a:rPr lang="en-GB" dirty="0" smtClean="0"/>
              <a:t>Our main focus in the last section was on deciding which level of the hierarchy is psychologically privileged. </a:t>
            </a:r>
          </a:p>
          <a:p>
            <a:r>
              <a:rPr lang="en-GB" dirty="0" smtClean="0"/>
              <a:t>In this section, our main concern is to explain how this hierarchical organization can represent how categories are organized in the mind. </a:t>
            </a:r>
          </a:p>
          <a:p>
            <a:r>
              <a:rPr lang="en-GB" dirty="0" smtClean="0"/>
              <a:t>The approach we will be describing, called the </a:t>
            </a:r>
            <a:r>
              <a:rPr lang="en-GB" b="1" dirty="0" smtClean="0"/>
              <a:t>semantic network </a:t>
            </a:r>
            <a:r>
              <a:rPr lang="en-GB" dirty="0" smtClean="0"/>
              <a:t>approach, proposes that concepts are arranged in networks that represent the way concepts are organized in the mind.</a:t>
            </a:r>
            <a:endParaRPr lang="en-GB" dirty="0"/>
          </a:p>
        </p:txBody>
      </p:sp>
    </p:spTree>
    <p:extLst>
      <p:ext uri="{BB962C8B-B14F-4D97-AF65-F5344CB8AC3E}">
        <p14:creationId xmlns:p14="http://schemas.microsoft.com/office/powerpoint/2010/main" val="8123799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 to Semantic Networks: Collins and </a:t>
            </a:r>
            <a:r>
              <a:rPr lang="en-GB" dirty="0" err="1" smtClean="0"/>
              <a:t>Quillian’s</a:t>
            </a:r>
            <a:r>
              <a:rPr lang="en-GB" dirty="0" smtClean="0"/>
              <a:t> Model</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One of the first semantic network models was based on the pioneering work of Ross </a:t>
            </a:r>
            <a:r>
              <a:rPr lang="en-GB" dirty="0" err="1" smtClean="0"/>
              <a:t>Quillian</a:t>
            </a:r>
            <a:r>
              <a:rPr lang="en-GB" dirty="0" smtClean="0"/>
              <a:t>, whose goal was to develop a computer model of human memory. </a:t>
            </a:r>
          </a:p>
          <a:p>
            <a:r>
              <a:rPr lang="en-GB" dirty="0" smtClean="0"/>
              <a:t>We will describe </a:t>
            </a:r>
            <a:r>
              <a:rPr lang="en-GB" dirty="0" err="1" smtClean="0"/>
              <a:t>Quillian’s</a:t>
            </a:r>
            <a:r>
              <a:rPr lang="en-GB" dirty="0" smtClean="0"/>
              <a:t> approach by looking at a </a:t>
            </a:r>
            <a:r>
              <a:rPr lang="en-GB" dirty="0" smtClean="0"/>
              <a:t>simplified </a:t>
            </a:r>
            <a:r>
              <a:rPr lang="en-GB" dirty="0" smtClean="0"/>
              <a:t>version of his model proposed by Allan Collins and </a:t>
            </a:r>
            <a:r>
              <a:rPr lang="en-GB" dirty="0" err="1" smtClean="0"/>
              <a:t>Quillian</a:t>
            </a:r>
            <a:r>
              <a:rPr lang="en-GB" dirty="0" smtClean="0"/>
              <a:t> (1969). </a:t>
            </a:r>
          </a:p>
          <a:p>
            <a:r>
              <a:rPr lang="en-GB" dirty="0" smtClean="0"/>
              <a:t>Figure 8.13 shows Collins and </a:t>
            </a:r>
            <a:r>
              <a:rPr lang="en-GB" dirty="0" err="1" smtClean="0"/>
              <a:t>Quillian’s</a:t>
            </a:r>
            <a:r>
              <a:rPr lang="en-GB" dirty="0" smtClean="0"/>
              <a:t> network.</a:t>
            </a:r>
          </a:p>
          <a:p>
            <a:r>
              <a:rPr lang="en-GB" dirty="0" smtClean="0"/>
              <a:t> Figure 8.13a, which shows the “skeleton” of Collins and </a:t>
            </a:r>
            <a:r>
              <a:rPr lang="en-GB" dirty="0" err="1" smtClean="0"/>
              <a:t>Quillian’s</a:t>
            </a:r>
            <a:r>
              <a:rPr lang="en-GB" dirty="0" smtClean="0"/>
              <a:t> model, indicates that the network consists of nodes that are connected by links. </a:t>
            </a:r>
          </a:p>
          <a:p>
            <a:r>
              <a:rPr lang="en-GB" dirty="0" smtClean="0"/>
              <a:t>Each node represents a category or concept, and concepts are placed in the network so that related concepts are connected.</a:t>
            </a:r>
          </a:p>
          <a:p>
            <a:r>
              <a:rPr lang="en-GB" dirty="0" smtClean="0"/>
              <a:t> In Figure 8.13b, some concept names have been added to the nodes. The fact that the nodes are connected by links means that they are related to each other in the mind. </a:t>
            </a:r>
          </a:p>
          <a:p>
            <a:r>
              <a:rPr lang="en-GB" dirty="0" smtClean="0"/>
              <a:t>Thus, the model shown in Figure 8.13b indicates that there is an association in the mind between canary and bird, and between bird and animal.</a:t>
            </a:r>
            <a:endParaRPr lang="en-GB" dirty="0"/>
          </a:p>
        </p:txBody>
      </p:sp>
    </p:spTree>
    <p:extLst>
      <p:ext uri="{BB962C8B-B14F-4D97-AF65-F5344CB8AC3E}">
        <p14:creationId xmlns:p14="http://schemas.microsoft.com/office/powerpoint/2010/main" val="2752921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8241403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smtClean="0"/>
              <a:t>In Figure 8.13c we have filled in the rest of the network by adding the concepts </a:t>
            </a:r>
            <a:r>
              <a:rPr lang="en-GB" dirty="0" smtClean="0"/>
              <a:t>fish</a:t>
            </a:r>
            <a:r>
              <a:rPr lang="en-GB" dirty="0" smtClean="0"/>
              <a:t>, shark, salmon, and ostrich, and also by including properties of each concept at the nodes.</a:t>
            </a:r>
          </a:p>
          <a:p>
            <a:r>
              <a:rPr lang="en-GB" dirty="0" smtClean="0"/>
              <a:t> We can illustrate how this network works by considering how we would retrieve the properties of canaries from the network. We start by entering the network at the concept node for canary. </a:t>
            </a:r>
          </a:p>
          <a:p>
            <a:r>
              <a:rPr lang="en-GB" dirty="0" smtClean="0"/>
              <a:t>When we do this we obtain the information that a canary can sing and is yellow. </a:t>
            </a:r>
          </a:p>
          <a:p>
            <a:r>
              <a:rPr lang="en-GB" dirty="0" smtClean="0"/>
              <a:t>To access more information about canary, we move up the link to bird and learn that canary is a bird and that a bird has wings, can fly, and has feathers. </a:t>
            </a:r>
          </a:p>
          <a:p>
            <a:r>
              <a:rPr lang="en-GB" dirty="0" smtClean="0"/>
              <a:t>Moving up another level to animal, we find that a canary is also an animal, which has skin, can move around, eats, and breathes.</a:t>
            </a:r>
            <a:endParaRPr lang="en-GB" dirty="0"/>
          </a:p>
        </p:txBody>
      </p:sp>
    </p:spTree>
    <p:extLst>
      <p:ext uri="{BB962C8B-B14F-4D97-AF65-F5344CB8AC3E}">
        <p14:creationId xmlns:p14="http://schemas.microsoft.com/office/powerpoint/2010/main" val="31662680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cognitive economy</a:t>
            </a:r>
            <a:endParaRPr lang="en-GB" dirty="0"/>
          </a:p>
        </p:txBody>
      </p:sp>
      <p:sp>
        <p:nvSpPr>
          <p:cNvPr id="3" name="Content Placeholder 2"/>
          <p:cNvSpPr>
            <a:spLocks noGrp="1"/>
          </p:cNvSpPr>
          <p:nvPr>
            <p:ph idx="1"/>
          </p:nvPr>
        </p:nvSpPr>
        <p:spPr/>
        <p:txBody>
          <a:bodyPr>
            <a:normAutofit lnSpcReduction="10000"/>
          </a:bodyPr>
          <a:lstStyle/>
          <a:p>
            <a:r>
              <a:rPr lang="en-GB" dirty="0" smtClean="0"/>
              <a:t>You might wonder why we have to travel from canary to bird to find out that a canary can </a:t>
            </a:r>
            <a:r>
              <a:rPr lang="en-GB" dirty="0" smtClean="0"/>
              <a:t>fly</a:t>
            </a:r>
            <a:r>
              <a:rPr lang="en-GB" dirty="0" smtClean="0"/>
              <a:t>. After all, that information could have been placed at the canary node and then we would know it right away.</a:t>
            </a:r>
          </a:p>
          <a:p>
            <a:r>
              <a:rPr lang="en-GB" dirty="0" smtClean="0"/>
              <a:t> But Collins and </a:t>
            </a:r>
            <a:r>
              <a:rPr lang="en-GB" dirty="0" err="1" smtClean="0"/>
              <a:t>Quillian</a:t>
            </a:r>
            <a:r>
              <a:rPr lang="en-GB" dirty="0" smtClean="0"/>
              <a:t> felt that including can fly at the node for every bird (canary, robin, vulture, etc.) was inefficient and would use up too much storage space. </a:t>
            </a:r>
          </a:p>
          <a:p>
            <a:r>
              <a:rPr lang="en-GB" dirty="0" smtClean="0"/>
              <a:t>Thus, instead of indicating the properties can </a:t>
            </a:r>
            <a:r>
              <a:rPr lang="en-GB" dirty="0" smtClean="0"/>
              <a:t>fly </a:t>
            </a:r>
            <a:r>
              <a:rPr lang="en-GB" dirty="0" smtClean="0"/>
              <a:t>and has feathers for every kind of bird, these properties were placed at the node for bird because this property holds for most birds.</a:t>
            </a:r>
          </a:p>
          <a:p>
            <a:r>
              <a:rPr lang="en-GB" dirty="0" smtClean="0"/>
              <a:t> This way of storing shared properties just once at a higher-level node is called </a:t>
            </a:r>
            <a:r>
              <a:rPr lang="en-GB" b="1" dirty="0" smtClean="0"/>
              <a:t>cognitive economy</a:t>
            </a:r>
            <a:r>
              <a:rPr lang="en-GB" dirty="0" smtClean="0"/>
              <a:t>.</a:t>
            </a:r>
            <a:endParaRPr lang="en-GB" dirty="0"/>
          </a:p>
        </p:txBody>
      </p:sp>
    </p:spTree>
    <p:extLst>
      <p:ext uri="{BB962C8B-B14F-4D97-AF65-F5344CB8AC3E}">
        <p14:creationId xmlns:p14="http://schemas.microsoft.com/office/powerpoint/2010/main" val="2145700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Although cognitive economy makes the network more efficient, it does create a problem because not all birds fly. </a:t>
            </a:r>
          </a:p>
          <a:p>
            <a:r>
              <a:rPr lang="en-GB" dirty="0" smtClean="0"/>
              <a:t>To deal with this problem while still achieving the advantages of cognitive economy, Collins and </a:t>
            </a:r>
            <a:r>
              <a:rPr lang="en-GB" dirty="0" err="1" smtClean="0"/>
              <a:t>Quillian</a:t>
            </a:r>
            <a:r>
              <a:rPr lang="en-GB" dirty="0" smtClean="0"/>
              <a:t> added exceptions at lower nodes. </a:t>
            </a:r>
          </a:p>
          <a:p>
            <a:r>
              <a:rPr lang="en-GB" dirty="0" smtClean="0"/>
              <a:t>For example, to handle the fact that ostriches don’t </a:t>
            </a:r>
            <a:r>
              <a:rPr lang="en-GB" dirty="0" smtClean="0"/>
              <a:t>fly</a:t>
            </a:r>
            <a:r>
              <a:rPr lang="en-GB" dirty="0" smtClean="0"/>
              <a:t>, the property can’t fly is added to the node for ostrich.</a:t>
            </a:r>
            <a:endParaRPr lang="en-GB" dirty="0"/>
          </a:p>
        </p:txBody>
      </p:sp>
    </p:spTree>
    <p:extLst>
      <p:ext uri="{BB962C8B-B14F-4D97-AF65-F5344CB8AC3E}">
        <p14:creationId xmlns:p14="http://schemas.microsoft.com/office/powerpoint/2010/main" val="3175006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67788" y="1"/>
            <a:ext cx="4596065" cy="6593304"/>
          </a:xfrm>
          <a:prstGeom prst="rect">
            <a:avLst/>
          </a:prstGeom>
        </p:spPr>
      </p:pic>
    </p:spTree>
    <p:extLst>
      <p:ext uri="{BB962C8B-B14F-4D97-AF65-F5344CB8AC3E}">
        <p14:creationId xmlns:p14="http://schemas.microsoft.com/office/powerpoint/2010/main" val="1231895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949116" y="360947"/>
            <a:ext cx="8783052" cy="6352674"/>
          </a:xfrm>
          <a:prstGeom prst="rect">
            <a:avLst/>
          </a:prstGeom>
        </p:spPr>
      </p:pic>
    </p:spTree>
    <p:extLst>
      <p:ext uri="{BB962C8B-B14F-4D97-AF65-F5344CB8AC3E}">
        <p14:creationId xmlns:p14="http://schemas.microsoft.com/office/powerpoint/2010/main" val="21688196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spreading activation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Another property of the theory, which leads to further predictions, is spreading activation. </a:t>
            </a:r>
          </a:p>
          <a:p>
            <a:r>
              <a:rPr lang="en-GB" dirty="0" smtClean="0"/>
              <a:t>Spreading activation is activity that spreads out along any link that is connected to an activated node. </a:t>
            </a:r>
          </a:p>
          <a:p>
            <a:r>
              <a:rPr lang="en-GB" dirty="0" smtClean="0"/>
              <a:t>For example, if we move through the network from canary to bird, the node at bird and the link we use to get from canary to bird are activated, as indicated by the </a:t>
            </a:r>
            <a:r>
              <a:rPr lang="en-GB" dirty="0" err="1" smtClean="0"/>
              <a:t>color</a:t>
            </a:r>
            <a:r>
              <a:rPr lang="en-GB" dirty="0" smtClean="0"/>
              <a:t> arrow in Figure 8.16. </a:t>
            </a:r>
          </a:p>
          <a:p>
            <a:r>
              <a:rPr lang="en-GB" dirty="0" smtClean="0"/>
              <a:t>This activation then spreads to other nodes in the network, as indicated by the dashed lines.</a:t>
            </a:r>
          </a:p>
          <a:p>
            <a:r>
              <a:rPr lang="en-GB" dirty="0" smtClean="0"/>
              <a:t> Thus, if the pathway from canary to bird is activated, activation spreads to concepts that are connected to bird, such as animal and other types of birds. </a:t>
            </a:r>
          </a:p>
          <a:p>
            <a:r>
              <a:rPr lang="en-GB" dirty="0" smtClean="0"/>
              <a:t>The result of this spread of activation is that the additional concepts that receive this activation become “primed” and so can be accessed more easily from memory.</a:t>
            </a:r>
            <a:endParaRPr lang="en-GB" dirty="0"/>
          </a:p>
        </p:txBody>
      </p:sp>
    </p:spTree>
    <p:extLst>
      <p:ext uri="{BB962C8B-B14F-4D97-AF65-F5344CB8AC3E}">
        <p14:creationId xmlns:p14="http://schemas.microsoft.com/office/powerpoint/2010/main" val="1542595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concept</a:t>
            </a:r>
            <a:endParaRPr lang="en-GB" dirty="0"/>
          </a:p>
        </p:txBody>
      </p:sp>
      <p:sp>
        <p:nvSpPr>
          <p:cNvPr id="3" name="Content Placeholder 2"/>
          <p:cNvSpPr>
            <a:spLocks noGrp="1"/>
          </p:cNvSpPr>
          <p:nvPr>
            <p:ph idx="1"/>
          </p:nvPr>
        </p:nvSpPr>
        <p:spPr/>
        <p:txBody>
          <a:bodyPr/>
          <a:lstStyle/>
          <a:p>
            <a:r>
              <a:rPr lang="en-GB" dirty="0" smtClean="0"/>
              <a:t>You know about the various components of this street scene because your mind is full of concepts.</a:t>
            </a:r>
          </a:p>
          <a:p>
            <a:r>
              <a:rPr lang="en-GB" dirty="0" smtClean="0"/>
              <a:t> </a:t>
            </a:r>
            <a:r>
              <a:rPr lang="en-GB" b="1" dirty="0" smtClean="0"/>
              <a:t>A concept is a mental representation that is used for a variety of cognitive functions, including memory, reasoning, and using and understanding language.</a:t>
            </a:r>
          </a:p>
          <a:p>
            <a:r>
              <a:rPr lang="en-GB" dirty="0" smtClean="0"/>
              <a:t>Thus, when you think about cats, you are drawing on your concept, or mental representation, of cats, which includes information about what cats are, what they usually look like, how they behave, and so on.</a:t>
            </a:r>
            <a:endParaRPr lang="en-GB" dirty="0"/>
          </a:p>
        </p:txBody>
      </p:sp>
    </p:spTree>
    <p:extLst>
      <p:ext uri="{BB962C8B-B14F-4D97-AF65-F5344CB8AC3E}">
        <p14:creationId xmlns:p14="http://schemas.microsoft.com/office/powerpoint/2010/main" val="33973867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53453" y="561474"/>
            <a:ext cx="11157283" cy="6208294"/>
          </a:xfrm>
          <a:prstGeom prst="rect">
            <a:avLst/>
          </a:prstGeom>
        </p:spPr>
      </p:pic>
    </p:spTree>
    <p:extLst>
      <p:ext uri="{BB962C8B-B14F-4D97-AF65-F5344CB8AC3E}">
        <p14:creationId xmlns:p14="http://schemas.microsoft.com/office/powerpoint/2010/main" val="3062562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categorization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By far the most commonly studied function of concepts is categorization, which is the process by which things are placed into groups called categories. </a:t>
            </a:r>
          </a:p>
          <a:p>
            <a:r>
              <a:rPr lang="en-GB" dirty="0" smtClean="0"/>
              <a:t>For example, when you see vehicles in the street you can place them into categories such as cars, American cars, and foreign cars.</a:t>
            </a:r>
          </a:p>
          <a:p>
            <a:pPr algn="just"/>
            <a:r>
              <a:rPr lang="en-GB" dirty="0" smtClean="0"/>
              <a:t>This chapter begins by describing why categories are important (Figure 8.1). We then explain why categorization can’t be understood by simply looking up a </a:t>
            </a:r>
            <a:r>
              <a:rPr lang="en-GB" dirty="0" err="1" smtClean="0"/>
              <a:t>defi</a:t>
            </a:r>
            <a:r>
              <a:rPr lang="en-GB" dirty="0" smtClean="0"/>
              <a:t> </a:t>
            </a:r>
            <a:r>
              <a:rPr lang="en-GB" dirty="0" err="1" smtClean="0"/>
              <a:t>nition</a:t>
            </a:r>
            <a:r>
              <a:rPr lang="en-GB" dirty="0" smtClean="0"/>
              <a:t>. Most of the chapter is devoted to describing two approaches to categorization. The comparison approach is based on the idea that we decide whether something belongs in a category by comparing it to a standard. The network approach is based on the idea that knowledge about categories can be represented by networks, which are diagrams that indicate how information about categories is organized in the mind. The chapter concludes by describing how categories are represented in the brain and how categorization is influenced by culture.</a:t>
            </a:r>
            <a:endParaRPr lang="en-GB" dirty="0"/>
          </a:p>
        </p:txBody>
      </p:sp>
    </p:spTree>
    <p:extLst>
      <p:ext uri="{BB962C8B-B14F-4D97-AF65-F5344CB8AC3E}">
        <p14:creationId xmlns:p14="http://schemas.microsoft.com/office/powerpoint/2010/main" val="1383420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Categories Are Essential, but Deﬁnitions Don’t Work</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Categories are not simply convenient ways of sorting objects. They are tools that are essential for our understanding of the world.</a:t>
            </a:r>
          </a:p>
          <a:p>
            <a:r>
              <a:rPr lang="en-GB" dirty="0" smtClean="0"/>
              <a:t>Why Categories Are Useful One of the most important functions of categories is to help us to understand individual cases we have never seen before. </a:t>
            </a:r>
          </a:p>
          <a:p>
            <a:r>
              <a:rPr lang="en-GB" dirty="0" smtClean="0"/>
              <a:t>For example, being able to say that the furry animal across the street is a “cat” provides a great deal of information about it (Figure 8.2). </a:t>
            </a:r>
          </a:p>
          <a:p>
            <a:r>
              <a:rPr lang="en-GB" dirty="0" smtClean="0"/>
              <a:t>Categories have therefore been called “pointers to knowledge” (Yamauchi &amp; </a:t>
            </a:r>
            <a:r>
              <a:rPr lang="en-GB" dirty="0" err="1" smtClean="0"/>
              <a:t>Markman</a:t>
            </a:r>
            <a:r>
              <a:rPr lang="en-GB" dirty="0" smtClean="0"/>
              <a:t>, 2000), and so once you know something is in a category, whether it is cat, gas station, or impressionist painting, you know a lot of general things about it and can focus your energy on specifying what’s special about this particular object.</a:t>
            </a:r>
            <a:endParaRPr lang="en-GB" dirty="0"/>
          </a:p>
        </p:txBody>
      </p:sp>
    </p:spTree>
    <p:extLst>
      <p:ext uri="{BB962C8B-B14F-4D97-AF65-F5344CB8AC3E}">
        <p14:creationId xmlns:p14="http://schemas.microsoft.com/office/powerpoint/2010/main" val="3428506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163053"/>
            <a:ext cx="12111789" cy="5582652"/>
          </a:xfrm>
          <a:prstGeom prst="rect">
            <a:avLst/>
          </a:prstGeom>
        </p:spPr>
      </p:pic>
    </p:spTree>
    <p:extLst>
      <p:ext uri="{BB962C8B-B14F-4D97-AF65-F5344CB8AC3E}">
        <p14:creationId xmlns:p14="http://schemas.microsoft.com/office/powerpoint/2010/main" val="1836468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smtClean="0"/>
              <a:t>Categories not only provide information about the basic properties of things that belong to that category, but also serve as a valuable tool for making inferences about things that belong to other categories. </a:t>
            </a:r>
          </a:p>
          <a:p>
            <a:r>
              <a:rPr lang="en-GB" dirty="0" smtClean="0"/>
              <a:t>For example, if we know that field mice are being stricken by a particular disease, we might infer that there is a good chance that other rodents, especially those most closely related to field mice, may be carrying the disease as well.</a:t>
            </a:r>
          </a:p>
          <a:p>
            <a:r>
              <a:rPr lang="en-GB" dirty="0" smtClean="0"/>
              <a:t>Being able to place things in categories can also help us understand </a:t>
            </a:r>
            <a:r>
              <a:rPr lang="en-GB" dirty="0" err="1" smtClean="0"/>
              <a:t>behaviors</a:t>
            </a:r>
            <a:r>
              <a:rPr lang="en-GB" dirty="0" smtClean="0"/>
              <a:t> that we might otherwise find baffling. For example, if we see a man with the left side of his face painted black and the right side painted gold we might wonder what is going on.</a:t>
            </a:r>
          </a:p>
          <a:p>
            <a:r>
              <a:rPr lang="en-GB" dirty="0" smtClean="0"/>
              <a:t> However, once we note that the person is heading toward the football stadium and it is Sunday afternoon, we can categorize the person as a “Pittsburgh </a:t>
            </a:r>
            <a:r>
              <a:rPr lang="en-GB" dirty="0" err="1" smtClean="0"/>
              <a:t>Steelers</a:t>
            </a:r>
            <a:r>
              <a:rPr lang="en-GB" dirty="0" smtClean="0"/>
              <a:t> fan.” Placing him in that category explains his painted face and perhaps other strange </a:t>
            </a:r>
            <a:r>
              <a:rPr lang="en-GB" dirty="0" err="1" smtClean="0"/>
              <a:t>behaviors</a:t>
            </a:r>
            <a:r>
              <a:rPr lang="en-GB" dirty="0" smtClean="0"/>
              <a:t> that we might observe as well</a:t>
            </a:r>
            <a:endParaRPr lang="en-GB" dirty="0"/>
          </a:p>
        </p:txBody>
      </p:sp>
    </p:spTree>
    <p:extLst>
      <p:ext uri="{BB962C8B-B14F-4D97-AF65-F5344CB8AC3E}">
        <p14:creationId xmlns:p14="http://schemas.microsoft.com/office/powerpoint/2010/main" val="709993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Deﬁnitions Don’t Work for Categories</a:t>
            </a:r>
            <a:endParaRPr lang="en-GB" dirty="0"/>
          </a:p>
        </p:txBody>
      </p:sp>
      <p:sp>
        <p:nvSpPr>
          <p:cNvPr id="3" name="Content Placeholder 2"/>
          <p:cNvSpPr>
            <a:spLocks noGrp="1"/>
          </p:cNvSpPr>
          <p:nvPr>
            <p:ph idx="1"/>
          </p:nvPr>
        </p:nvSpPr>
        <p:spPr/>
        <p:txBody>
          <a:bodyPr/>
          <a:lstStyle/>
          <a:p>
            <a:r>
              <a:rPr lang="en-GB" dirty="0" smtClean="0"/>
              <a:t>According to the </a:t>
            </a:r>
            <a:r>
              <a:rPr lang="en-GB" b="1" dirty="0" smtClean="0"/>
              <a:t>definitional approach to categorization </a:t>
            </a:r>
            <a:r>
              <a:rPr lang="en-GB" dirty="0" smtClean="0"/>
              <a:t>we can decide whether something is a member of a category by determining whether a particular object meets the definition of the category. </a:t>
            </a:r>
            <a:r>
              <a:rPr lang="en-GB" dirty="0" err="1" smtClean="0"/>
              <a:t>Defi</a:t>
            </a:r>
            <a:r>
              <a:rPr lang="en-GB" dirty="0" smtClean="0"/>
              <a:t> </a:t>
            </a:r>
            <a:r>
              <a:rPr lang="en-GB" dirty="0" err="1" smtClean="0"/>
              <a:t>nitions</a:t>
            </a:r>
            <a:r>
              <a:rPr lang="en-GB" dirty="0" smtClean="0"/>
              <a:t> work well for some things, such as geometrical objects. Thus, defining a square as “a plane figure having four equal sides” works.</a:t>
            </a:r>
          </a:p>
          <a:p>
            <a:r>
              <a:rPr lang="en-GB" dirty="0" smtClean="0"/>
              <a:t>However, for most natural objects (such as birds, trees, and plants) and many </a:t>
            </a:r>
            <a:r>
              <a:rPr lang="en-GB" dirty="0" err="1" smtClean="0"/>
              <a:t>humanmade</a:t>
            </a:r>
            <a:r>
              <a:rPr lang="en-GB" dirty="0" smtClean="0"/>
              <a:t> objects (like chairs), </a:t>
            </a:r>
            <a:r>
              <a:rPr lang="en-GB" dirty="0" err="1" smtClean="0"/>
              <a:t>defi</a:t>
            </a:r>
            <a:r>
              <a:rPr lang="en-GB" dirty="0" smtClean="0"/>
              <a:t> </a:t>
            </a:r>
            <a:r>
              <a:rPr lang="en-GB" dirty="0" err="1" smtClean="0"/>
              <a:t>nitions</a:t>
            </a:r>
            <a:r>
              <a:rPr lang="en-GB" dirty="0" smtClean="0"/>
              <a:t> do not work well at all.</a:t>
            </a:r>
            <a:endParaRPr lang="en-GB" dirty="0"/>
          </a:p>
        </p:txBody>
      </p:sp>
    </p:spTree>
    <p:extLst>
      <p:ext uri="{BB962C8B-B14F-4D97-AF65-F5344CB8AC3E}">
        <p14:creationId xmlns:p14="http://schemas.microsoft.com/office/powerpoint/2010/main" val="2336493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3809</Words>
  <Application>Microsoft Office PowerPoint</Application>
  <PresentationFormat>Widescreen</PresentationFormat>
  <Paragraphs>138</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Calibri Light</vt:lpstr>
      <vt:lpstr>Office Theme</vt:lpstr>
      <vt:lpstr>Knowledge </vt:lpstr>
      <vt:lpstr>Questions </vt:lpstr>
      <vt:lpstr>PowerPoint Presentation</vt:lpstr>
      <vt:lpstr>concept</vt:lpstr>
      <vt:lpstr>categorization</vt:lpstr>
      <vt:lpstr>Categories Are Essential, but Deﬁnitions Don’t Work</vt:lpstr>
      <vt:lpstr>PowerPoint Presentation</vt:lpstr>
      <vt:lpstr>PowerPoint Presentation</vt:lpstr>
      <vt:lpstr>Why Deﬁnitions Don’t Work for Categories</vt:lpstr>
      <vt:lpstr>PowerPoint Presentation</vt:lpstr>
      <vt:lpstr>PowerPoint Presentation</vt:lpstr>
      <vt:lpstr>PowerPoint Presentation</vt:lpstr>
      <vt:lpstr>PowerPoint Presentation</vt:lpstr>
      <vt:lpstr>PowerPoint Presentation</vt:lpstr>
      <vt:lpstr>Determining Categories by Similarity: Using Prototypes or Exemplars</vt:lpstr>
      <vt:lpstr>The Prototype Approach: Finding the Average Case</vt:lpstr>
      <vt:lpstr>PowerPoint Presentation</vt:lpstr>
      <vt:lpstr>PowerPoint Presentation</vt:lpstr>
      <vt:lpstr>PowerPoint Presentation</vt:lpstr>
      <vt:lpstr>PowerPoint Presentation</vt:lpstr>
      <vt:lpstr>The Exemplar Approach: Thinking About Examples</vt:lpstr>
      <vt:lpstr>PowerPoint Presentation</vt:lpstr>
      <vt:lpstr>Which Approach Works Best: Prototypes or Exemplars?</vt:lpstr>
      <vt:lpstr>Is There a Psychologically “Privileged” Level of Categories?</vt:lpstr>
      <vt:lpstr>Rosch’s Approach: What’s Special About Basic-Level Categories</vt:lpstr>
      <vt:lpstr>PowerPoint Presentation</vt:lpstr>
      <vt:lpstr>How Knowledge Can Affect Categorization</vt:lpstr>
      <vt:lpstr>PowerPoint Presentation</vt:lpstr>
      <vt:lpstr>PowerPoint Presentation</vt:lpstr>
      <vt:lpstr>PowerPoint Presentation</vt:lpstr>
      <vt:lpstr>Representing Relationships Between Categories: Semantic Networks</vt:lpstr>
      <vt:lpstr>Introduction to Semantic Networks: Collins and Quillian’s Model</vt:lpstr>
      <vt:lpstr>PowerPoint Presentation</vt:lpstr>
      <vt:lpstr>PowerPoint Presentation</vt:lpstr>
      <vt:lpstr>cognitive economy</vt:lpstr>
      <vt:lpstr>PowerPoint Presentation</vt:lpstr>
      <vt:lpstr>PowerPoint Presentation</vt:lpstr>
      <vt:lpstr>PowerPoint Presentation</vt:lpstr>
      <vt:lpstr>spreading activation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dc:title>
  <dc:creator>Sadia Niazi</dc:creator>
  <cp:lastModifiedBy>Sadia Niazi</cp:lastModifiedBy>
  <cp:revision>9</cp:revision>
  <dcterms:created xsi:type="dcterms:W3CDTF">2020-04-02T17:05:25Z</dcterms:created>
  <dcterms:modified xsi:type="dcterms:W3CDTF">2020-04-09T17:47:32Z</dcterms:modified>
</cp:coreProperties>
</file>