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70" r:id="rId8"/>
    <p:sldId id="261" r:id="rId9"/>
    <p:sldId id="271" r:id="rId10"/>
    <p:sldId id="262" r:id="rId11"/>
    <p:sldId id="272" r:id="rId12"/>
    <p:sldId id="263" r:id="rId13"/>
    <p:sldId id="273" r:id="rId14"/>
    <p:sldId id="264" r:id="rId15"/>
    <p:sldId id="274" r:id="rId16"/>
    <p:sldId id="265" r:id="rId17"/>
    <p:sldId id="266" r:id="rId18"/>
    <p:sldId id="267" r:id="rId19"/>
    <p:sldId id="268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viewProps" Target="view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561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076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7887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0720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0682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3824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3681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82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415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667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828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352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217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44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588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925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990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2EC07-1EDC-F14F-8DA6-E5A5CDB628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580" y="-896540"/>
            <a:ext cx="8915399" cy="2262781"/>
          </a:xfrm>
        </p:spPr>
        <p:txBody>
          <a:bodyPr/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b="1">
                <a:solidFill>
                  <a:schemeClr val="accent1"/>
                </a:solidFill>
              </a:rPr>
              <a:t>Noun and it’s types: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907046-20E6-224C-AD23-20CE326598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5617" y="1558228"/>
            <a:ext cx="8915399" cy="3741543"/>
          </a:xfrm>
        </p:spPr>
        <p:txBody>
          <a:bodyPr>
            <a:normAutofit fontScale="62500" lnSpcReduction="20000"/>
          </a:bodyPr>
          <a:lstStyle/>
          <a:p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Words are divided according to the purpose they are used for.The different kinds of words are called parts of speech.</a:t>
            </a:r>
          </a:p>
          <a:p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Noun: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Word comes from Latin word “Nomes” meaning “Name”.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Used to name a person,a place,a thing,a quality,an action or Abstract idea.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Can function as the subject of a verb,or the Object of a verb,the Object,of preposition,or an oppositive.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For example:Aslam, car,garden,book etc.</a:t>
            </a:r>
          </a:p>
        </p:txBody>
      </p:sp>
    </p:spTree>
    <p:extLst>
      <p:ext uri="{BB962C8B-B14F-4D97-AF65-F5344CB8AC3E}">
        <p14:creationId xmlns:p14="http://schemas.microsoft.com/office/powerpoint/2010/main" val="3802734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90F4E-121F-5944-9F20-9A23DF2E2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b="1">
                <a:solidFill>
                  <a:schemeClr val="accent1"/>
                </a:solidFill>
              </a:rPr>
              <a:t>Material Noun: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B40E3-62F4-9B44-9FAA-0D5C03B99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/>
              <a:t>“A Noun is the name of material or matter or substance out of which things are made”.</a:t>
            </a:r>
          </a:p>
          <a:p>
            <a:pPr marL="0" indent="0">
              <a:buNone/>
            </a:pPr>
            <a:r>
              <a:rPr lang="en-US" sz="4000"/>
              <a:t>For example:</a:t>
            </a:r>
          </a:p>
          <a:p>
            <a:r>
              <a:rPr lang="en-US" sz="4000"/>
              <a:t>Gold,silver,milk,iron,water etc.</a:t>
            </a:r>
          </a:p>
        </p:txBody>
      </p:sp>
    </p:spTree>
    <p:extLst>
      <p:ext uri="{BB962C8B-B14F-4D97-AF65-F5344CB8AC3E}">
        <p14:creationId xmlns:p14="http://schemas.microsoft.com/office/powerpoint/2010/main" val="2109694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5A7F6-176C-0946-81DF-D05DD7064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1"/>
                </a:solidFill>
              </a:rPr>
              <a:t>Examples: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8511A-736F-B143-ACAD-686614A5D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000" b="1">
                <a:solidFill>
                  <a:srgbClr val="00B050"/>
                </a:solidFill>
              </a:rPr>
              <a:t>Cotton</a:t>
            </a:r>
            <a:r>
              <a:rPr lang="en-US" sz="4000"/>
              <a:t> dresses are very cheap and comfortable. </a:t>
            </a:r>
          </a:p>
          <a:p>
            <a:r>
              <a:rPr lang="en-US" sz="4000"/>
              <a:t>My mom purchased a </a:t>
            </a:r>
            <a:r>
              <a:rPr lang="en-US" sz="4000" b="1">
                <a:solidFill>
                  <a:schemeClr val="accent1">
                    <a:lumMod val="75000"/>
                  </a:schemeClr>
                </a:solidFill>
              </a:rPr>
              <a:t>gold</a:t>
            </a:r>
            <a:r>
              <a:rPr lang="en-US" sz="4000"/>
              <a:t> ring for me.</a:t>
            </a:r>
          </a:p>
          <a:p>
            <a:r>
              <a:rPr lang="en-US" sz="4000"/>
              <a:t> I drink </a:t>
            </a:r>
            <a:r>
              <a:rPr lang="en-US" sz="4000" b="1">
                <a:solidFill>
                  <a:schemeClr val="accent1"/>
                </a:solidFill>
              </a:rPr>
              <a:t>milk</a:t>
            </a:r>
            <a:r>
              <a:rPr lang="en-US" sz="4000"/>
              <a:t> in the </a:t>
            </a:r>
            <a:r>
              <a:rPr lang="en-US" sz="4000" b="1">
                <a:solidFill>
                  <a:schemeClr val="accent6">
                    <a:lumMod val="60000"/>
                    <a:lumOff val="40000"/>
                  </a:schemeClr>
                </a:solidFill>
              </a:rPr>
              <a:t>silver. </a:t>
            </a:r>
          </a:p>
          <a:p>
            <a:r>
              <a:rPr lang="en-US" sz="4000"/>
              <a:t>My father has a shop for </a:t>
            </a:r>
            <a:r>
              <a:rPr lang="en-US" sz="4000" b="1">
                <a:solidFill>
                  <a:schemeClr val="accent1">
                    <a:lumMod val="75000"/>
                  </a:schemeClr>
                </a:solidFill>
              </a:rPr>
              <a:t>Diamonds.</a:t>
            </a:r>
          </a:p>
          <a:p>
            <a:r>
              <a:rPr lang="en-US" sz="4000"/>
              <a:t> </a:t>
            </a:r>
            <a:r>
              <a:rPr lang="en-US" sz="4000" b="1">
                <a:solidFill>
                  <a:srgbClr val="00B050"/>
                </a:solidFill>
              </a:rPr>
              <a:t>Calcium</a:t>
            </a:r>
            <a:r>
              <a:rPr lang="en-US" sz="400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/>
              <a:t> is a good mineral for health. </a:t>
            </a:r>
          </a:p>
          <a:p>
            <a:r>
              <a:rPr lang="en-US" sz="4000" b="1">
                <a:solidFill>
                  <a:srgbClr val="00B050"/>
                </a:solidFill>
              </a:rPr>
              <a:t>plastic</a:t>
            </a:r>
            <a:r>
              <a:rPr lang="en-US" sz="4000"/>
              <a:t> is made of many molecules of ethylene.</a:t>
            </a:r>
          </a:p>
        </p:txBody>
      </p:sp>
    </p:spTree>
    <p:extLst>
      <p:ext uri="{BB962C8B-B14F-4D97-AF65-F5344CB8AC3E}">
        <p14:creationId xmlns:p14="http://schemas.microsoft.com/office/powerpoint/2010/main" val="1078772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D8D14-189D-0A4F-900C-E943BB8B4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b="1">
                <a:solidFill>
                  <a:schemeClr val="accent1"/>
                </a:solidFill>
              </a:rPr>
              <a:t>Abstract Noun: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1CF63-E7CD-4442-808C-1CA314363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000"/>
              <a:t>“An noun is the name of a quality,action,or state”.</a:t>
            </a:r>
          </a:p>
          <a:p>
            <a:r>
              <a:rPr lang="en-US" sz="4000"/>
              <a:t>It can not be measured by any instrument.</a:t>
            </a:r>
          </a:p>
          <a:p>
            <a:r>
              <a:rPr lang="en-US" sz="4000"/>
              <a:t>For example:</a:t>
            </a:r>
          </a:p>
          <a:p>
            <a:r>
              <a:rPr lang="en-US" sz="4000"/>
              <a:t>Goodness,hate,boyhood,death,poverty etc.</a:t>
            </a:r>
          </a:p>
        </p:txBody>
      </p:sp>
    </p:spTree>
    <p:extLst>
      <p:ext uri="{BB962C8B-B14F-4D97-AF65-F5344CB8AC3E}">
        <p14:creationId xmlns:p14="http://schemas.microsoft.com/office/powerpoint/2010/main" val="2701303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AD10B-823E-FF4B-88A3-7038E36F7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>
                <a:solidFill>
                  <a:schemeClr val="accent1"/>
                </a:solidFill>
              </a:rPr>
              <a:t>Examples: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92FEF-A0B6-E34C-9C27-23D9F0207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8322" y="2018495"/>
            <a:ext cx="10841038" cy="3437326"/>
          </a:xfrm>
        </p:spPr>
        <p:txBody>
          <a:bodyPr>
            <a:normAutofit fontScale="62500" lnSpcReduction="20000"/>
          </a:bodyPr>
          <a:lstStyle/>
          <a:p>
            <a:r>
              <a:rPr lang="en-US" sz="4000"/>
              <a:t>We have to get at the </a:t>
            </a:r>
            <a:r>
              <a:rPr lang="en-US"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truth</a:t>
            </a:r>
            <a:r>
              <a:rPr lang="en-US" sz="4000"/>
              <a:t> of the matter.</a:t>
            </a:r>
          </a:p>
          <a:p>
            <a:r>
              <a:rPr lang="en-US" sz="4000"/>
              <a:t>Mary isn’t the type of person who </a:t>
            </a:r>
            <a:r>
              <a:rPr lang="en-US" sz="4000" b="1">
                <a:solidFill>
                  <a:schemeClr val="accent1">
                    <a:lumMod val="50000"/>
                  </a:schemeClr>
                </a:solidFill>
              </a:rPr>
              <a:t>gossips</a:t>
            </a:r>
            <a:r>
              <a:rPr lang="en-US" sz="4000"/>
              <a:t>.</a:t>
            </a:r>
          </a:p>
          <a:p>
            <a:r>
              <a:rPr lang="en-US" sz="4000"/>
              <a:t>Leople lost </a:t>
            </a:r>
            <a:r>
              <a:rPr lang="en-US" sz="4000" b="1">
                <a:solidFill>
                  <a:srgbClr val="C00000"/>
                </a:solidFill>
              </a:rPr>
              <a:t>Faith</a:t>
            </a:r>
            <a:r>
              <a:rPr lang="en-US" sz="4000"/>
              <a:t> in banks.</a:t>
            </a:r>
          </a:p>
          <a:p>
            <a:r>
              <a:rPr lang="en-US" sz="4000"/>
              <a:t>He will </a:t>
            </a:r>
            <a:r>
              <a:rPr lang="en-US" sz="4000" b="1">
                <a:solidFill>
                  <a:srgbClr val="00B0F0"/>
                </a:solidFill>
              </a:rPr>
              <a:t>Defeat</a:t>
            </a:r>
            <a:r>
              <a:rPr lang="en-US" sz="4000"/>
              <a:t> them.</a:t>
            </a:r>
          </a:p>
          <a:p>
            <a:r>
              <a:rPr lang="en-US" sz="4000"/>
              <a:t>I was delighted at the news of her </a:t>
            </a:r>
            <a:r>
              <a:rPr lang="en-US" sz="4000" b="1">
                <a:solidFill>
                  <a:srgbClr val="7030A0"/>
                </a:solidFill>
              </a:rPr>
              <a:t>Success.</a:t>
            </a:r>
          </a:p>
          <a:p>
            <a:r>
              <a:rPr lang="en-US" sz="4000"/>
              <a:t>They </a:t>
            </a:r>
            <a:r>
              <a:rPr lang="en-US" sz="4000" b="1">
                <a:solidFill>
                  <a:schemeClr val="accent2">
                    <a:lumMod val="50000"/>
                  </a:schemeClr>
                </a:solidFill>
              </a:rPr>
              <a:t>Laughed</a:t>
            </a:r>
            <a:r>
              <a:rPr lang="en-US" sz="400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/>
              <a:t> at my idea.</a:t>
            </a:r>
          </a:p>
          <a:p>
            <a:r>
              <a:rPr lang="en-US" sz="4000"/>
              <a:t>Alex had a </a:t>
            </a:r>
            <a:r>
              <a:rPr lang="en-US" sz="4000" b="1">
                <a:solidFill>
                  <a:schemeClr val="accent1"/>
                </a:solidFill>
              </a:rPr>
              <a:t>fear</a:t>
            </a:r>
            <a:r>
              <a:rPr lang="en-US" sz="4000"/>
              <a:t> that he would fall down.</a:t>
            </a:r>
          </a:p>
          <a:p>
            <a:r>
              <a:rPr lang="en-US" sz="4000"/>
              <a:t>She tried to restrain her </a:t>
            </a:r>
            <a:r>
              <a:rPr lang="en-US" sz="4000" b="1">
                <a:solidFill>
                  <a:schemeClr val="accent1">
                    <a:lumMod val="40000"/>
                    <a:lumOff val="60000"/>
                  </a:schemeClr>
                </a:solidFill>
              </a:rPr>
              <a:t>Anger.</a:t>
            </a:r>
          </a:p>
        </p:txBody>
      </p:sp>
    </p:spTree>
    <p:extLst>
      <p:ext uri="{BB962C8B-B14F-4D97-AF65-F5344CB8AC3E}">
        <p14:creationId xmlns:p14="http://schemas.microsoft.com/office/powerpoint/2010/main" val="1932763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5E654-D0F7-2744-9D9D-2F6B23069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>
                <a:solidFill>
                  <a:schemeClr val="accent1"/>
                </a:solidFill>
              </a:rPr>
              <a:t>Countable And Uncountable Nouns: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00455-B154-AD4A-87DE-4DF0158AF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572897" cy="4100290"/>
          </a:xfrm>
        </p:spPr>
        <p:txBody>
          <a:bodyPr>
            <a:normAutofit fontScale="70000" lnSpcReduction="20000"/>
          </a:bodyPr>
          <a:lstStyle/>
          <a:p>
            <a:r>
              <a:rPr lang="en-US" sz="4000"/>
              <a:t> Nouns are used for persons,places,and things which can be counted.</a:t>
            </a:r>
          </a:p>
          <a:p>
            <a:r>
              <a:rPr lang="en-US" sz="4000" b="1">
                <a:solidFill>
                  <a:srgbClr val="FF0000"/>
                </a:solidFill>
              </a:rPr>
              <a:t>For example:</a:t>
            </a:r>
          </a:p>
          <a:p>
            <a:r>
              <a:rPr lang="en-US" sz="4000"/>
              <a:t>Megan took a lot of </a:t>
            </a:r>
            <a:r>
              <a:rPr lang="en-US" sz="4000" b="1">
                <a:solidFill>
                  <a:srgbClr val="002060"/>
                </a:solidFill>
              </a:rPr>
              <a:t>photographs</a:t>
            </a:r>
            <a:r>
              <a:rPr lang="en-US" sz="4000"/>
              <a:t> when she went to the Grand Canyon.</a:t>
            </a:r>
          </a:p>
          <a:p>
            <a:r>
              <a:rPr lang="en-US" sz="4000"/>
              <a:t>Your Book is on the kitchen </a:t>
            </a:r>
            <a:r>
              <a:rPr lang="en-US" sz="4000" b="1">
                <a:solidFill>
                  <a:srgbClr val="002060"/>
                </a:solidFill>
              </a:rPr>
              <a:t>Table</a:t>
            </a:r>
            <a:r>
              <a:rPr lang="en-US" sz="4000"/>
              <a:t>.</a:t>
            </a:r>
          </a:p>
          <a:p>
            <a:r>
              <a:rPr lang="en-US" sz="4000"/>
              <a:t>How many </a:t>
            </a:r>
            <a:r>
              <a:rPr lang="en-US" sz="4000" b="1">
                <a:solidFill>
                  <a:srgbClr val="002060"/>
                </a:solidFill>
              </a:rPr>
              <a:t>Candles</a:t>
            </a:r>
            <a:r>
              <a:rPr lang="en-US" sz="4000"/>
              <a:t> are on that birthday cake?</a:t>
            </a:r>
          </a:p>
          <a:p>
            <a:r>
              <a:rPr lang="en-US" sz="4000"/>
              <a:t>You have several </a:t>
            </a:r>
            <a:r>
              <a:rPr lang="en-US" sz="4000" b="1">
                <a:solidFill>
                  <a:srgbClr val="002060"/>
                </a:solidFill>
              </a:rPr>
              <a:t>Paintings</a:t>
            </a:r>
            <a:r>
              <a:rPr lang="en-US" sz="4000"/>
              <a:t> to study in art appreciation class.</a:t>
            </a:r>
          </a:p>
        </p:txBody>
      </p:sp>
    </p:spTree>
    <p:extLst>
      <p:ext uri="{BB962C8B-B14F-4D97-AF65-F5344CB8AC3E}">
        <p14:creationId xmlns:p14="http://schemas.microsoft.com/office/powerpoint/2010/main" val="23385983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E3C8A-141D-CB4D-A2E5-D8EF46C6D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2592925" y="-7786688"/>
            <a:ext cx="8911687" cy="33932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AF453-8AAB-5945-86A6-1FA4B9EA9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5700" b="1">
                <a:solidFill>
                  <a:schemeClr val="accent1"/>
                </a:solidFill>
              </a:rPr>
              <a:t>Uncountable Nouns</a:t>
            </a:r>
            <a:r>
              <a:rPr lang="en-US" sz="4000"/>
              <a:t> are used for things  and places Which can not be counted.</a:t>
            </a:r>
          </a:p>
          <a:p>
            <a:r>
              <a:rPr lang="en-US" sz="4000" b="1">
                <a:solidFill>
                  <a:srgbClr val="00B0F0"/>
                </a:solidFill>
              </a:rPr>
              <a:t>For example:</a:t>
            </a:r>
          </a:p>
          <a:p>
            <a:r>
              <a:rPr lang="en-US" sz="4000"/>
              <a:t>There is no more </a:t>
            </a:r>
            <a:r>
              <a:rPr lang="en-US" sz="4000" b="1">
                <a:solidFill>
                  <a:schemeClr val="accent6">
                    <a:lumMod val="50000"/>
                  </a:schemeClr>
                </a:solidFill>
              </a:rPr>
              <a:t>water</a:t>
            </a:r>
            <a:r>
              <a:rPr lang="en-US" sz="4000"/>
              <a:t> in the pond.</a:t>
            </a:r>
          </a:p>
          <a:p>
            <a:r>
              <a:rPr lang="en-US" sz="4000"/>
              <a:t>Please help yourself to some </a:t>
            </a:r>
            <a:r>
              <a:rPr lang="en-US" sz="4000" b="1">
                <a:solidFill>
                  <a:schemeClr val="accent6">
                    <a:lumMod val="50000"/>
                  </a:schemeClr>
                </a:solidFill>
              </a:rPr>
              <a:t>Cheese</a:t>
            </a:r>
            <a:r>
              <a:rPr lang="en-US" sz="4000"/>
              <a:t>.</a:t>
            </a:r>
          </a:p>
          <a:p>
            <a:r>
              <a:rPr lang="en-US" sz="4000"/>
              <a:t>I need to find </a:t>
            </a:r>
            <a:r>
              <a:rPr lang="en-US" sz="4000" b="1">
                <a:solidFill>
                  <a:schemeClr val="accent6">
                    <a:lumMod val="50000"/>
                  </a:schemeClr>
                </a:solidFill>
              </a:rPr>
              <a:t>information</a:t>
            </a:r>
            <a:r>
              <a:rPr lang="en-US" sz="4000"/>
              <a:t> about Pulitzer Prize winners.</a:t>
            </a:r>
          </a:p>
          <a:p>
            <a:r>
              <a:rPr lang="en-US" sz="4000"/>
              <a:t>You seem to have a high level of </a:t>
            </a:r>
            <a:r>
              <a:rPr lang="en-US" sz="4000" b="1">
                <a:solidFill>
                  <a:schemeClr val="accent6">
                    <a:lumMod val="50000"/>
                  </a:schemeClr>
                </a:solidFill>
              </a:rPr>
              <a:t>intelligence</a:t>
            </a:r>
            <a:r>
              <a:rPr lang="en-US" sz="40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73293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FDAB6-73D1-6346-9BAC-441F5DBE0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>
                <a:solidFill>
                  <a:schemeClr val="accent1"/>
                </a:solidFill>
              </a:rPr>
              <a:t>Important</a:t>
            </a:r>
            <a:r>
              <a:rPr lang="en-US" sz="4800" b="1">
                <a:solidFill>
                  <a:schemeClr val="accent1"/>
                </a:solidFill>
              </a:rPr>
              <a:t> points: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F88A8-518D-2449-8CC4-E906B0DD7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000"/>
              <a:t>Proper Noun always begins with capital letter.</a:t>
            </a:r>
          </a:p>
          <a:p>
            <a:r>
              <a:rPr lang="en-US" sz="4000"/>
              <a:t>When a collective Noun refers to the numbers of group individually,it takes a plural verb like: </a:t>
            </a:r>
          </a:p>
          <a:p>
            <a:r>
              <a:rPr lang="en-US" sz="4000"/>
              <a:t>“The jury were divided  In their opinions”.</a:t>
            </a:r>
          </a:p>
          <a:p>
            <a:r>
              <a:rPr lang="en-US" sz="4000"/>
              <a:t>Sometimes abstract noun is used as proper noun when it is personified like:</a:t>
            </a:r>
          </a:p>
          <a:p>
            <a:r>
              <a:rPr lang="en-US" sz="4000"/>
              <a:t>“ O Death! Where are you?”</a:t>
            </a:r>
          </a:p>
          <a:p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206089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7C32C-DAAD-3B40-91B8-6A2C52CB4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b="1">
                <a:solidFill>
                  <a:schemeClr val="accent1"/>
                </a:solidFill>
              </a:rPr>
              <a:t>Numbers of Nouns: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9CA25-9A70-FF49-89C6-D0A0F974C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000"/>
              <a:t>Common nouns have two numbers:</a:t>
            </a:r>
          </a:p>
          <a:p>
            <a:r>
              <a:rPr lang="en-US" sz="4000" b="1">
                <a:solidFill>
                  <a:srgbClr val="00B0F0"/>
                </a:solidFill>
              </a:rPr>
              <a:t>The singular number</a:t>
            </a:r>
            <a:r>
              <a:rPr lang="en-US" sz="4000"/>
              <a:t>: A noun that refers to one person,place or thing is said to be in singular number like man, table,car, apple etc.</a:t>
            </a:r>
          </a:p>
          <a:p>
            <a:r>
              <a:rPr lang="en-US" sz="4000" b="1">
                <a:solidFill>
                  <a:srgbClr val="00B0F0"/>
                </a:solidFill>
              </a:rPr>
              <a:t>The plural number</a:t>
            </a:r>
            <a:r>
              <a:rPr lang="en-US" sz="4000"/>
              <a:t>:A noun that refers to more than one person,place or thing is said to be In the pLural number like men, cats, trees etc.</a:t>
            </a:r>
          </a:p>
          <a:p>
            <a:r>
              <a:rPr lang="en-US" sz="4000" b="1">
                <a:solidFill>
                  <a:srgbClr val="00B0F0"/>
                </a:solidFill>
              </a:rPr>
              <a:t>Ways of Forming plurals: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By adding ‘s’ or ‘es‘.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By adding ‘en‘ or ‘ne‘.</a:t>
            </a:r>
          </a:p>
        </p:txBody>
      </p:sp>
    </p:spTree>
    <p:extLst>
      <p:ext uri="{BB962C8B-B14F-4D97-AF65-F5344CB8AC3E}">
        <p14:creationId xmlns:p14="http://schemas.microsoft.com/office/powerpoint/2010/main" val="2095153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7F508-6215-9045-B78D-70AAD2846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0188" y="285749"/>
            <a:ext cx="5607843" cy="1232297"/>
          </a:xfrm>
        </p:spPr>
        <p:txBody>
          <a:bodyPr>
            <a:norm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>
                <a:solidFill>
                  <a:schemeClr val="accent1"/>
                </a:solidFill>
              </a:rPr>
              <a:t>Gender Of Noun: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49874-BD2D-1D4D-9B71-22E18CCF2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813" y="1518046"/>
            <a:ext cx="11037094" cy="4045148"/>
          </a:xfrm>
        </p:spPr>
        <p:txBody>
          <a:bodyPr>
            <a:normAutofit lnSpcReduction="10000"/>
          </a:bodyPr>
          <a:lstStyle/>
          <a:p>
            <a:r>
              <a:rPr lang="en-US" sz="4000"/>
              <a:t>Gender means kind or sort,it expresses</a:t>
            </a:r>
            <a:endParaRPr lang="en-US" sz="4000">
              <a:effectLst/>
            </a:endParaRPr>
          </a:p>
          <a:p>
            <a:r>
              <a:rPr lang="en-US" sz="4000"/>
              <a:t> the sex of living beings.</a:t>
            </a:r>
          </a:p>
          <a:p>
            <a:r>
              <a:rPr lang="en-US" sz="4000" b="1">
                <a:solidFill>
                  <a:schemeClr val="accent1"/>
                </a:solidFill>
              </a:rPr>
              <a:t>Masculine gender</a:t>
            </a:r>
            <a:r>
              <a:rPr lang="en-US" sz="4000"/>
              <a:t>:A gender which is used for male sex. Like: boy,man,etc.</a:t>
            </a:r>
          </a:p>
          <a:p>
            <a:r>
              <a:rPr lang="en-US" sz="4000" b="1">
                <a:solidFill>
                  <a:schemeClr val="accent1"/>
                </a:solidFill>
              </a:rPr>
              <a:t>Feminine gender</a:t>
            </a:r>
            <a:r>
              <a:rPr lang="en-US" sz="4000"/>
              <a:t>:A gender which is used for female sex. Like: girl,woman etc.</a:t>
            </a:r>
          </a:p>
          <a:p>
            <a:pPr marL="0" indent="0">
              <a:buNone/>
            </a:pPr>
            <a:endParaRPr lang="en-US" sz="4000"/>
          </a:p>
          <a:p>
            <a:endParaRPr lang="en-US" sz="4000"/>
          </a:p>
          <a:p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31366075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736E5-4E0D-2941-955B-16B4A9709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2592925" y="-8001000"/>
            <a:ext cx="8911687" cy="1535906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450E0-7A46-1846-9D95-A47C5CFAB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b="1">
                <a:solidFill>
                  <a:schemeClr val="accent1"/>
                </a:solidFill>
              </a:rPr>
              <a:t>Common gender:</a:t>
            </a:r>
            <a:r>
              <a:rPr lang="en-US" sz="4000"/>
              <a:t>A noun which is used for both male and female. Like:patent,friend,thief,enemy cousin etc.</a:t>
            </a:r>
          </a:p>
          <a:p>
            <a:r>
              <a:rPr lang="en-US" sz="4000" b="1">
                <a:solidFill>
                  <a:schemeClr val="accent1"/>
                </a:solidFill>
              </a:rPr>
              <a:t>Neuter Gender</a:t>
            </a:r>
            <a:r>
              <a:rPr lang="en-US" sz="4000"/>
              <a:t>:A noun that is used for lifeless objects. Like: book,pen,garden etc.</a:t>
            </a:r>
          </a:p>
        </p:txBody>
      </p:sp>
    </p:spTree>
    <p:extLst>
      <p:ext uri="{BB962C8B-B14F-4D97-AF65-F5344CB8AC3E}">
        <p14:creationId xmlns:p14="http://schemas.microsoft.com/office/powerpoint/2010/main" val="1271840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CA280-A7FA-574E-A970-39033D231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>
                <a:solidFill>
                  <a:schemeClr val="accent1"/>
                </a:solidFill>
              </a:rPr>
              <a:t>Errors we committ in noun: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E6653-FC71-904C-AB7F-00C8F59FC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7572772" cy="4331494"/>
          </a:xfrm>
        </p:spPr>
        <p:txBody>
          <a:bodyPr>
            <a:normAutofit fontScale="850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/>
              <a:t>Politics </a:t>
            </a:r>
            <a:r>
              <a:rPr lang="en-US" sz="4000" b="1">
                <a:solidFill>
                  <a:schemeClr val="accent1"/>
                </a:solidFill>
              </a:rPr>
              <a:t>are</a:t>
            </a:r>
            <a:r>
              <a:rPr lang="en-US" sz="4000"/>
              <a:t> a dirty game.</a:t>
            </a:r>
            <a:endParaRPr lang="en-US" sz="4000" b="1"/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The jury </a:t>
            </a:r>
            <a:r>
              <a:rPr lang="en-US" sz="4000" b="1">
                <a:solidFill>
                  <a:schemeClr val="accent1"/>
                </a:solidFill>
              </a:rPr>
              <a:t>are</a:t>
            </a:r>
            <a:r>
              <a:rPr lang="en-US" sz="4000">
                <a:solidFill>
                  <a:schemeClr val="accent1"/>
                </a:solidFill>
              </a:rPr>
              <a:t> </a:t>
            </a:r>
            <a:r>
              <a:rPr lang="en-US" sz="4000">
                <a:solidFill>
                  <a:schemeClr val="tx1"/>
                </a:solidFill>
              </a:rPr>
              <a:t>deciding the case.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>
                <a:solidFill>
                  <a:schemeClr val="tx1"/>
                </a:solidFill>
              </a:rPr>
              <a:t>She bought four </a:t>
            </a:r>
            <a:r>
              <a:rPr lang="en-US" sz="4000" b="1">
                <a:solidFill>
                  <a:schemeClr val="accent1"/>
                </a:solidFill>
              </a:rPr>
              <a:t>dozens</a:t>
            </a:r>
            <a:r>
              <a:rPr lang="en-US" sz="4000">
                <a:solidFill>
                  <a:schemeClr val="accent1"/>
                </a:solidFill>
              </a:rPr>
              <a:t> </a:t>
            </a:r>
            <a:r>
              <a:rPr lang="en-US" sz="4000">
                <a:solidFill>
                  <a:schemeClr val="tx1"/>
                </a:solidFill>
              </a:rPr>
              <a:t>eggs.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>
                <a:solidFill>
                  <a:schemeClr val="tx1"/>
                </a:solidFill>
              </a:rPr>
              <a:t>I have a hundred </a:t>
            </a:r>
            <a:r>
              <a:rPr lang="en-US" sz="4000" b="1">
                <a:solidFill>
                  <a:schemeClr val="accent1"/>
                </a:solidFill>
              </a:rPr>
              <a:t>rupees</a:t>
            </a:r>
            <a:r>
              <a:rPr lang="en-US" sz="4000">
                <a:solidFill>
                  <a:schemeClr val="accent1"/>
                </a:solidFill>
              </a:rPr>
              <a:t> </a:t>
            </a:r>
            <a:r>
              <a:rPr lang="en-US" sz="4000">
                <a:solidFill>
                  <a:schemeClr val="tx1"/>
                </a:solidFill>
              </a:rPr>
              <a:t>note.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>
                <a:solidFill>
                  <a:schemeClr val="tx1"/>
                </a:solidFill>
              </a:rPr>
              <a:t>The father with his sons </a:t>
            </a:r>
            <a:r>
              <a:rPr lang="en-US" sz="4000" b="1">
                <a:solidFill>
                  <a:schemeClr val="accent1"/>
                </a:solidFill>
              </a:rPr>
              <a:t>have</a:t>
            </a:r>
            <a:r>
              <a:rPr lang="en-US" sz="4000">
                <a:solidFill>
                  <a:schemeClr val="tx1"/>
                </a:solidFill>
              </a:rPr>
              <a:t> come here.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>
                <a:solidFill>
                  <a:schemeClr val="tx1"/>
                </a:solidFill>
              </a:rPr>
              <a:t>There </a:t>
            </a:r>
            <a:r>
              <a:rPr lang="en-US" sz="4000" b="1">
                <a:solidFill>
                  <a:schemeClr val="accent1"/>
                </a:solidFill>
              </a:rPr>
              <a:t>news</a:t>
            </a:r>
            <a:r>
              <a:rPr lang="en-US" sz="4000">
                <a:solidFill>
                  <a:schemeClr val="accent1"/>
                </a:solidFill>
              </a:rPr>
              <a:t> </a:t>
            </a:r>
            <a:r>
              <a:rPr lang="en-US" sz="4000">
                <a:solidFill>
                  <a:schemeClr val="tx1"/>
                </a:solidFill>
              </a:rPr>
              <a:t>are true.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>
                <a:solidFill>
                  <a:schemeClr val="tx1"/>
                </a:solidFill>
              </a:rPr>
              <a:t>He has nine </a:t>
            </a:r>
            <a:r>
              <a:rPr lang="en-US" sz="4000" b="1">
                <a:solidFill>
                  <a:schemeClr val="accent1"/>
                </a:solidFill>
              </a:rPr>
              <a:t>braces</a:t>
            </a:r>
            <a:r>
              <a:rPr lang="en-US" sz="4000">
                <a:solidFill>
                  <a:schemeClr val="accent1"/>
                </a:solidFill>
              </a:rPr>
              <a:t> </a:t>
            </a:r>
            <a:r>
              <a:rPr lang="en-US" sz="4000">
                <a:solidFill>
                  <a:schemeClr val="tx1"/>
                </a:solidFill>
              </a:rPr>
              <a:t>of birds.</a:t>
            </a:r>
          </a:p>
          <a:p>
            <a:pPr marL="0" indent="0">
              <a:buNone/>
            </a:pP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20379953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3B9C0-C802-964F-8457-8669B6B2C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>
                <a:solidFill>
                  <a:schemeClr val="accent1"/>
                </a:solidFill>
              </a:rPr>
              <a:t>Compound Noun: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1EC06-25A6-2F4D-B12B-F3303915E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447882" cy="4724400"/>
          </a:xfrm>
        </p:spPr>
        <p:txBody>
          <a:bodyPr>
            <a:normAutofit fontScale="92500"/>
          </a:bodyPr>
          <a:lstStyle/>
          <a:p>
            <a:r>
              <a:rPr lang="en-US" sz="4000"/>
              <a:t>A noun that is made with two or more word.</a:t>
            </a:r>
          </a:p>
          <a:p>
            <a:r>
              <a:rPr lang="en-US" sz="4000"/>
              <a:t>Each compound noun acts as a single unit and can be modified by adjectives and other nouns. </a:t>
            </a:r>
          </a:p>
          <a:p>
            <a:r>
              <a:rPr lang="en-US" sz="4000"/>
              <a:t>Like: toothpaste, haircut, or bedroom. </a:t>
            </a:r>
          </a:p>
        </p:txBody>
      </p:sp>
    </p:spTree>
    <p:extLst>
      <p:ext uri="{BB962C8B-B14F-4D97-AF65-F5344CB8AC3E}">
        <p14:creationId xmlns:p14="http://schemas.microsoft.com/office/powerpoint/2010/main" val="31589569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14992-A8D9-9145-AC7C-F5298F22F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>
                <a:solidFill>
                  <a:schemeClr val="accent1"/>
                </a:solidFill>
              </a:rPr>
              <a:t>Examples: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3CE23-0CEC-AD41-BC33-D2E974B93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b="1">
                <a:solidFill>
                  <a:schemeClr val="accent1">
                    <a:lumMod val="75000"/>
                  </a:schemeClr>
                </a:solidFill>
              </a:rPr>
              <a:t>Bluebird</a:t>
            </a:r>
            <a:r>
              <a:rPr lang="en-US" sz="4000"/>
              <a:t> is a type of bird.</a:t>
            </a:r>
          </a:p>
          <a:p>
            <a:r>
              <a:rPr lang="en-US" sz="4000" b="1">
                <a:solidFill>
                  <a:schemeClr val="accent1">
                    <a:lumMod val="50000"/>
                  </a:schemeClr>
                </a:solidFill>
              </a:rPr>
              <a:t>Greenhouse</a:t>
            </a:r>
            <a:r>
              <a:rPr lang="en-US" sz="4000"/>
              <a:t> is a place where we grow plants.</a:t>
            </a:r>
          </a:p>
          <a:p>
            <a:r>
              <a:rPr lang="en-US" sz="4000"/>
              <a:t>lots of </a:t>
            </a:r>
            <a:r>
              <a:rPr lang="en-US" sz="4000" b="1">
                <a:solidFill>
                  <a:schemeClr val="accent1">
                    <a:lumMod val="75000"/>
                  </a:schemeClr>
                </a:solidFill>
              </a:rPr>
              <a:t>Fire-flies</a:t>
            </a:r>
            <a:r>
              <a:rPr lang="en-US" sz="400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/>
              <a:t> come at night in the summer season.</a:t>
            </a:r>
          </a:p>
          <a:p>
            <a:r>
              <a:rPr lang="en-US" sz="4000"/>
              <a:t>We Played </a:t>
            </a:r>
            <a:r>
              <a:rPr lang="en-US" sz="4000" b="1">
                <a:solidFill>
                  <a:schemeClr val="accent1">
                    <a:lumMod val="50000"/>
                  </a:schemeClr>
                </a:solidFill>
              </a:rPr>
              <a:t>football</a:t>
            </a:r>
            <a:r>
              <a:rPr lang="en-US" sz="4000"/>
              <a:t> today for two hours.</a:t>
            </a:r>
          </a:p>
        </p:txBody>
      </p:sp>
    </p:spTree>
    <p:extLst>
      <p:ext uri="{BB962C8B-B14F-4D97-AF65-F5344CB8AC3E}">
        <p14:creationId xmlns:p14="http://schemas.microsoft.com/office/powerpoint/2010/main" val="9171994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A725D-AC64-2D40-8365-AE1A36864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>
                <a:solidFill>
                  <a:schemeClr val="accent1"/>
                </a:solidFill>
              </a:rPr>
              <a:t>Possessive Noun: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5A76B-06CF-0141-A03B-3225CCA52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000"/>
              <a:t>A noun that possesses something—i.e., it has something. </a:t>
            </a:r>
          </a:p>
          <a:p>
            <a:r>
              <a:rPr lang="en-US" sz="4000"/>
              <a:t>In most cases, a possessive noun is formed by adding an apostrophe +s to the noun, or if the noun is plural and already ends in s, only an apostrophe needs to be added.</a:t>
            </a:r>
          </a:p>
          <a:p>
            <a:r>
              <a:rPr lang="en-US" sz="4000"/>
              <a:t>Apostrophe is used only with living beings.it is never used with names of lifeless objects.</a:t>
            </a:r>
          </a:p>
        </p:txBody>
      </p:sp>
    </p:spTree>
    <p:extLst>
      <p:ext uri="{BB962C8B-B14F-4D97-AF65-F5344CB8AC3E}">
        <p14:creationId xmlns:p14="http://schemas.microsoft.com/office/powerpoint/2010/main" val="35577775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E74BF-4CCC-294B-960D-21047DB12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4800"/>
            </a:br>
            <a:r>
              <a:rPr lang="en-US" sz="4800" b="1">
                <a:solidFill>
                  <a:schemeClr val="accent1"/>
                </a:solidFill>
              </a:rPr>
              <a:t>Examples: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113A4-DF3D-7D4E-A33F-A57910F26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000"/>
              <a:t>Notre Dame's tower</a:t>
            </a:r>
          </a:p>
          <a:p>
            <a:r>
              <a:rPr lang="en-US" sz="4000"/>
              <a:t>Yellowstone National Park's hours</a:t>
            </a:r>
          </a:p>
          <a:p>
            <a:r>
              <a:rPr lang="en-US" sz="4000"/>
              <a:t>Middle class's income</a:t>
            </a:r>
          </a:p>
          <a:p>
            <a:r>
              <a:rPr lang="en-US" sz="4000"/>
              <a:t> T- shirt’s logo</a:t>
            </a:r>
          </a:p>
          <a:p>
            <a:r>
              <a:rPr lang="en-US" sz="4000"/>
              <a:t>Attorney General’s job</a:t>
            </a:r>
          </a:p>
          <a:p>
            <a:r>
              <a:rPr lang="en-US" sz="4000"/>
              <a:t>Real estate’s decline</a:t>
            </a:r>
          </a:p>
          <a:p>
            <a:r>
              <a:rPr lang="en-US" sz="4000"/>
              <a:t>Full moon's brightness</a:t>
            </a:r>
          </a:p>
        </p:txBody>
      </p:sp>
    </p:spTree>
    <p:extLst>
      <p:ext uri="{BB962C8B-B14F-4D97-AF65-F5344CB8AC3E}">
        <p14:creationId xmlns:p14="http://schemas.microsoft.com/office/powerpoint/2010/main" val="1053289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1DDC4-1F3D-A749-8774-43A63E90A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b="1">
                <a:solidFill>
                  <a:schemeClr val="accent1"/>
                </a:solidFill>
              </a:rPr>
              <a:t>Exercise: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C1160-8E5C-D94B-AE1D-56B0DE1D3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Are You able to recognize noun from the following:</a:t>
            </a:r>
          </a:p>
          <a:p>
            <a:r>
              <a:rPr lang="en-US"/>
              <a:t>Aslam is a tall boy.</a:t>
            </a:r>
          </a:p>
          <a:p>
            <a:r>
              <a:rPr lang="en-US"/>
              <a:t>Ali saw a bird on the branch of tree.</a:t>
            </a:r>
          </a:p>
          <a:p>
            <a:r>
              <a:rPr lang="en-US"/>
              <a:t>This news is true.</a:t>
            </a:r>
            <a:endParaRPr lang="en-US" sz="4000"/>
          </a:p>
          <a:p>
            <a:r>
              <a:rPr lang="en-US"/>
              <a:t>The boy and girl were holding hands as they crossed the bridge on the way to town.</a:t>
            </a:r>
          </a:p>
          <a:p>
            <a:r>
              <a:rPr lang="en-US"/>
              <a:t>I love watching my cat play with the pink yarn.</a:t>
            </a:r>
          </a:p>
          <a:p>
            <a:r>
              <a:rPr lang="en-US"/>
              <a:t>It is raining! Everyone, grab your umbrella and rain hat and watch out for the puddles!</a:t>
            </a:r>
          </a:p>
        </p:txBody>
      </p:sp>
    </p:spTree>
    <p:extLst>
      <p:ext uri="{BB962C8B-B14F-4D97-AF65-F5344CB8AC3E}">
        <p14:creationId xmlns:p14="http://schemas.microsoft.com/office/powerpoint/2010/main" val="275946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A54E1-8639-6248-B9C2-07289E8FA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b="1">
                <a:solidFill>
                  <a:schemeClr val="accent1"/>
                </a:solidFill>
              </a:rPr>
              <a:t>Types of noun: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84EF8-076A-F045-914B-F644C29DD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>
                <a:solidFill>
                  <a:schemeClr val="accent1"/>
                </a:solidFill>
              </a:rPr>
              <a:t>Different types of noun:</a:t>
            </a:r>
          </a:p>
          <a:p>
            <a:pPr>
              <a:buFont typeface="+mj-lt"/>
              <a:buAutoNum type="arabicPeriod"/>
            </a:pPr>
            <a:r>
              <a:rPr lang="en-US"/>
              <a:t>Proper noun
Common noun</a:t>
            </a:r>
          </a:p>
          <a:p>
            <a:pPr>
              <a:buFont typeface="+mj-lt"/>
              <a:buAutoNum type="arabicPeriod"/>
            </a:pPr>
            <a:r>
              <a:rPr lang="en-US"/>
              <a:t>Collective noun</a:t>
            </a:r>
          </a:p>
          <a:p>
            <a:pPr>
              <a:buFont typeface="+mj-lt"/>
              <a:buAutoNum type="arabicPeriod"/>
            </a:pPr>
            <a:r>
              <a:rPr lang="en-US"/>
              <a:t>Material noun</a:t>
            </a:r>
          </a:p>
          <a:p>
            <a:pPr>
              <a:buFont typeface="+mj-lt"/>
              <a:buAutoNum type="arabicPeriod"/>
            </a:pPr>
            <a:r>
              <a:rPr lang="en-US"/>
              <a:t>Abstarct noun</a:t>
            </a:r>
          </a:p>
          <a:p>
            <a:pPr>
              <a:buFont typeface="+mj-lt"/>
              <a:buAutoNum type="arabicPeriod"/>
            </a:pPr>
            <a:r>
              <a:rPr lang="en-US"/>
              <a:t>Countable noun</a:t>
            </a:r>
          </a:p>
          <a:p>
            <a:pPr>
              <a:buFont typeface="+mj-lt"/>
              <a:buAutoNum type="arabicPeriod"/>
            </a:pPr>
            <a:r>
              <a:rPr lang="en-US"/>
              <a:t>Uncountable noun</a:t>
            </a:r>
          </a:p>
          <a:p>
            <a:pPr>
              <a:buFont typeface="+mj-lt"/>
              <a:buAutoNum type="arabicPeriod"/>
            </a:pP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F0E4B0B-1AF4-AF4B-9B87-D954535619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7752" y="1100560"/>
            <a:ext cx="5006860" cy="465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744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FB083-9656-8B49-908B-2B35D637B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b="1">
                <a:solidFill>
                  <a:schemeClr val="accent1"/>
                </a:solidFill>
              </a:rPr>
              <a:t>Common Noun Vs Proper Noun: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4F284-BDC2-0F4E-B09E-7D052A276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2359" y="1446014"/>
            <a:ext cx="9304734" cy="6563916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rgbClr val="00B050"/>
                </a:solidFill>
              </a:rPr>
              <a:t>Proper Noun</a:t>
            </a:r>
            <a:r>
              <a:rPr lang="en-US" sz="4000"/>
              <a:t> is the name of particular person,place or thing like saleem,faisalabad,The Holy Quran etc.</a:t>
            </a:r>
          </a:p>
          <a:p>
            <a:r>
              <a:rPr lang="en-US" sz="4000" b="1">
                <a:solidFill>
                  <a:srgbClr val="00B050"/>
                </a:solidFill>
              </a:rPr>
              <a:t>Common Noun</a:t>
            </a:r>
            <a:r>
              <a:rPr lang="en-US" sz="4000"/>
              <a:t> is a noun which is used for every person,place or thing of same class or kind like pen, boy,book,city etc</a:t>
            </a:r>
          </a:p>
          <a:p>
            <a:r>
              <a:rPr lang="en-US" sz="4000"/>
              <a:t>Proper means one’s own while common Noun is shared by all.</a:t>
            </a:r>
          </a:p>
        </p:txBody>
      </p:sp>
    </p:spTree>
    <p:extLst>
      <p:ext uri="{BB962C8B-B14F-4D97-AF65-F5344CB8AC3E}">
        <p14:creationId xmlns:p14="http://schemas.microsoft.com/office/powerpoint/2010/main" val="3955293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73407-50C5-7E46-A2AD-1C2919A9A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5400" b="1">
                <a:solidFill>
                  <a:schemeClr val="accent1"/>
                </a:solidFill>
              </a:rPr>
              <a:t>Exercise: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50DCB-C228-DA41-9E41-D6A45F532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/>
              <a:t>Murree is the Switzerland of Pakistan.</a:t>
            </a:r>
          </a:p>
          <a:p>
            <a:r>
              <a:rPr lang="en-US" sz="4000"/>
              <a:t>Fish live in water.</a:t>
            </a:r>
          </a:p>
          <a:p>
            <a:r>
              <a:rPr lang="en-US" sz="4000"/>
              <a:t>I saw animals in the zoo.</a:t>
            </a:r>
          </a:p>
          <a:p>
            <a:r>
              <a:rPr lang="en-US" sz="4000"/>
              <a:t>The police are running after the thief.</a:t>
            </a:r>
          </a:p>
        </p:txBody>
      </p:sp>
    </p:spTree>
    <p:extLst>
      <p:ext uri="{BB962C8B-B14F-4D97-AF65-F5344CB8AC3E}">
        <p14:creationId xmlns:p14="http://schemas.microsoft.com/office/powerpoint/2010/main" val="2084960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88916-EEDF-FB4B-9741-7537F65AD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2592925" y="-8840390"/>
            <a:ext cx="8911687" cy="910828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AC9F6-6926-DE4C-A76B-7605B8FB8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33136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000" b="1">
                <a:solidFill>
                  <a:srgbClr val="00B0F0"/>
                </a:solidFill>
              </a:rPr>
              <a:t>Common Noun      Vs       Proper Noun</a:t>
            </a:r>
          </a:p>
          <a:p>
            <a:r>
              <a:rPr lang="en-US" sz="4000"/>
              <a:t>I ordered a new computer online.</a:t>
            </a:r>
          </a:p>
          <a:p>
            <a:r>
              <a:rPr lang="en-US" sz="4000"/>
              <a:t>I ordered the laptop from Amazon.</a:t>
            </a:r>
          </a:p>
          <a:p>
            <a:r>
              <a:rPr lang="en-US" sz="4000"/>
              <a:t>We are going to play baseball in the park.</a:t>
            </a:r>
          </a:p>
          <a:p>
            <a:r>
              <a:rPr lang="en-US" sz="4000"/>
              <a:t>We’re going to play baseball in Prospect Park</a:t>
            </a:r>
          </a:p>
          <a:p>
            <a:r>
              <a:rPr lang="en-US" sz="4000"/>
              <a:t>We’re going shopping in the city.</a:t>
            </a:r>
          </a:p>
          <a:p>
            <a:r>
              <a:rPr lang="en-US" sz="4000"/>
              <a:t>Atlanta is one of my favorite places to visit.</a:t>
            </a:r>
          </a:p>
        </p:txBody>
      </p:sp>
    </p:spTree>
    <p:extLst>
      <p:ext uri="{BB962C8B-B14F-4D97-AF65-F5344CB8AC3E}">
        <p14:creationId xmlns:p14="http://schemas.microsoft.com/office/powerpoint/2010/main" val="2959270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12D0B-7C79-CB43-95FC-EC29E2475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b="1">
                <a:solidFill>
                  <a:schemeClr val="accent1"/>
                </a:solidFill>
              </a:rPr>
              <a:t>Collective Noun: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74134-CA19-F04A-B372-A75461A92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/>
              <a:t>“A noun which is the name of a group or collection of similar persons or things considered as one complete whole”.</a:t>
            </a:r>
          </a:p>
          <a:p>
            <a:r>
              <a:rPr lang="en-US" sz="4000"/>
              <a:t>For example:</a:t>
            </a:r>
          </a:p>
          <a:p>
            <a:r>
              <a:rPr lang="en-US" sz="4000"/>
              <a:t>Crowd,Army,class,Team,Nation etc</a:t>
            </a:r>
          </a:p>
          <a:p>
            <a:pPr marL="0" indent="0">
              <a:buNone/>
            </a:pP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67348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A1660-7138-6848-B171-5981763AC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>
                <a:solidFill>
                  <a:schemeClr val="accent1"/>
                </a:solidFill>
              </a:rPr>
              <a:t>Examples: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CF77F-F257-0647-89C6-9FAE3CEAA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000"/>
              <a:t>Our </a:t>
            </a:r>
            <a:r>
              <a:rPr lang="en-US" sz="4000" b="1">
                <a:solidFill>
                  <a:srgbClr val="002060"/>
                </a:solidFill>
              </a:rPr>
              <a:t>class</a:t>
            </a:r>
            <a:r>
              <a:rPr lang="en-US" sz="4000"/>
              <a:t> took a field trip to the natural history museum.</a:t>
            </a:r>
          </a:p>
          <a:p>
            <a:r>
              <a:rPr lang="en-US" sz="4000"/>
              <a:t>The </a:t>
            </a:r>
            <a:r>
              <a:rPr lang="en-US" sz="4000" b="1">
                <a:solidFill>
                  <a:srgbClr val="002060"/>
                </a:solidFill>
              </a:rPr>
              <a:t>herd</a:t>
            </a:r>
            <a:r>
              <a:rPr lang="en-US" sz="400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>
                <a:solidFill>
                  <a:schemeClr val="tx1"/>
                </a:solidFill>
              </a:rPr>
              <a:t>of bison</a:t>
            </a:r>
            <a:r>
              <a:rPr lang="en-US" sz="4000"/>
              <a:t> ran across the prairie, leaving a massive dust cloud in its wake.</a:t>
            </a:r>
          </a:p>
          <a:p>
            <a:r>
              <a:rPr lang="en-US" sz="4000"/>
              <a:t>We waited anxiously for the </a:t>
            </a:r>
            <a:r>
              <a:rPr lang="en-US" sz="4000" b="1">
                <a:solidFill>
                  <a:srgbClr val="002060"/>
                </a:solidFill>
              </a:rPr>
              <a:t>jury</a:t>
            </a:r>
            <a:r>
              <a:rPr lang="en-US" sz="4000"/>
              <a:t> to come to a verdict.</a:t>
            </a:r>
          </a:p>
          <a:p>
            <a:r>
              <a:rPr lang="en-US" sz="4000"/>
              <a:t> Ba</a:t>
            </a:r>
            <a:r>
              <a:rPr lang="en-US" sz="4000">
                <a:solidFill>
                  <a:schemeClr val="tx1"/>
                </a:solidFill>
              </a:rPr>
              <a:t>sketball</a:t>
            </a:r>
            <a:r>
              <a:rPr lang="en-US" sz="4000"/>
              <a:t> </a:t>
            </a:r>
            <a:r>
              <a:rPr lang="en-US" sz="4000" b="1">
                <a:solidFill>
                  <a:srgbClr val="002060"/>
                </a:solidFill>
              </a:rPr>
              <a:t>team</a:t>
            </a:r>
            <a:r>
              <a:rPr lang="en-US" sz="4000"/>
              <a:t> includes three players who are over six feet tall.</a:t>
            </a:r>
          </a:p>
        </p:txBody>
      </p:sp>
    </p:spTree>
    <p:extLst>
      <p:ext uri="{BB962C8B-B14F-4D97-AF65-F5344CB8AC3E}">
        <p14:creationId xmlns:p14="http://schemas.microsoft.com/office/powerpoint/2010/main" val="187575361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Wisp</vt:lpstr>
      <vt:lpstr>Noun and it’s types:</vt:lpstr>
      <vt:lpstr>Errors we committ in noun:</vt:lpstr>
      <vt:lpstr>Exercise:</vt:lpstr>
      <vt:lpstr>Types of noun:</vt:lpstr>
      <vt:lpstr>Common Noun Vs Proper Noun:</vt:lpstr>
      <vt:lpstr>Exercise:</vt:lpstr>
      <vt:lpstr>PowerPoint Presentation</vt:lpstr>
      <vt:lpstr>Collective Noun:</vt:lpstr>
      <vt:lpstr>Examples:</vt:lpstr>
      <vt:lpstr>Material Noun:</vt:lpstr>
      <vt:lpstr>Examples:</vt:lpstr>
      <vt:lpstr>Abstract Noun:</vt:lpstr>
      <vt:lpstr>Examples:</vt:lpstr>
      <vt:lpstr>Countable And Uncountable Nouns:</vt:lpstr>
      <vt:lpstr>PowerPoint Presentation</vt:lpstr>
      <vt:lpstr>Important points:</vt:lpstr>
      <vt:lpstr>Numbers of Nouns:</vt:lpstr>
      <vt:lpstr>Gender Of Noun:</vt:lpstr>
      <vt:lpstr>PowerPoint Presentation</vt:lpstr>
      <vt:lpstr>Compound Noun:</vt:lpstr>
      <vt:lpstr>Examples:</vt:lpstr>
      <vt:lpstr>Possessive Noun:</vt:lpstr>
      <vt:lpstr> Examples: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Noun and it’s types:</dc:title>
  <dc:creator>sanatulla60@gmail.com</dc:creator>
  <cp:lastModifiedBy>sanatulla60@gmail.com</cp:lastModifiedBy>
  <cp:revision>13</cp:revision>
  <dcterms:created xsi:type="dcterms:W3CDTF">2020-07-18T04:55:26Z</dcterms:created>
  <dcterms:modified xsi:type="dcterms:W3CDTF">2020-10-21T05:58:05Z</dcterms:modified>
</cp:coreProperties>
</file>