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C2760D-88F9-413D-8CD0-DE30545038B1}"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73048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C2760D-88F9-413D-8CD0-DE30545038B1}"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2246505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C2760D-88F9-413D-8CD0-DE30545038B1}"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219334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C2760D-88F9-413D-8CD0-DE30545038B1}"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1901231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C2760D-88F9-413D-8CD0-DE30545038B1}"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2067903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C2760D-88F9-413D-8CD0-DE30545038B1}"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45498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C2760D-88F9-413D-8CD0-DE30545038B1}" type="datetimeFigureOut">
              <a:rPr lang="en-US" smtClean="0"/>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2753883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C2760D-88F9-413D-8CD0-DE30545038B1}"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81243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2760D-88F9-413D-8CD0-DE30545038B1}" type="datetimeFigureOut">
              <a:rPr lang="en-US" smtClean="0"/>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355472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C2760D-88F9-413D-8CD0-DE30545038B1}"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1379856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C2760D-88F9-413D-8CD0-DE30545038B1}"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4E14B-ADC2-4DF0-9378-BA4BFF3070A6}" type="slidenum">
              <a:rPr lang="en-US" smtClean="0"/>
              <a:t>‹#›</a:t>
            </a:fld>
            <a:endParaRPr lang="en-US"/>
          </a:p>
        </p:txBody>
      </p:sp>
    </p:spTree>
    <p:extLst>
      <p:ext uri="{BB962C8B-B14F-4D97-AF65-F5344CB8AC3E}">
        <p14:creationId xmlns:p14="http://schemas.microsoft.com/office/powerpoint/2010/main" val="80115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2760D-88F9-413D-8CD0-DE30545038B1}" type="datetimeFigureOut">
              <a:rPr lang="en-US" smtClean="0"/>
              <a:t>11/4/2020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4E14B-ADC2-4DF0-9378-BA4BFF3070A6}" type="slidenum">
              <a:rPr lang="en-US" smtClean="0"/>
              <a:t>‹#›</a:t>
            </a:fld>
            <a:endParaRPr lang="en-US"/>
          </a:p>
        </p:txBody>
      </p:sp>
    </p:spTree>
    <p:extLst>
      <p:ext uri="{BB962C8B-B14F-4D97-AF65-F5344CB8AC3E}">
        <p14:creationId xmlns:p14="http://schemas.microsoft.com/office/powerpoint/2010/main" val="3907111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56" y="1893195"/>
            <a:ext cx="11500834" cy="3785652"/>
          </a:xfrm>
          <a:prstGeom prst="rect">
            <a:avLst/>
          </a:prstGeom>
          <a:noFill/>
        </p:spPr>
        <p:txBody>
          <a:bodyPr wrap="square" rtlCol="0">
            <a:spAutoFit/>
          </a:bodyPr>
          <a:lstStyle/>
          <a:p>
            <a:r>
              <a:rPr lang="en-US" sz="4000" b="1" dirty="0" smtClean="0">
                <a:latin typeface="Times New Roman" pitchFamily="18" charset="0"/>
                <a:cs typeface="Times New Roman" pitchFamily="18" charset="0"/>
              </a:rPr>
              <a:t>Subject:		</a:t>
            </a:r>
            <a:r>
              <a:rPr lang="en-US" sz="4000" dirty="0" smtClean="0">
                <a:latin typeface="Times New Roman" pitchFamily="18" charset="0"/>
                <a:cs typeface="Times New Roman" pitchFamily="18" charset="0"/>
              </a:rPr>
              <a:t>Statistics</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Class:</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BS 3</a:t>
            </a:r>
            <a:r>
              <a:rPr lang="en-US" sz="4000" baseline="30000" dirty="0" smtClean="0">
                <a:latin typeface="Times New Roman" pitchFamily="18" charset="0"/>
                <a:cs typeface="Times New Roman" pitchFamily="18" charset="0"/>
              </a:rPr>
              <a:t>rd</a:t>
            </a:r>
            <a:r>
              <a:rPr lang="en-US" sz="4000" dirty="0" smtClean="0">
                <a:latin typeface="Times New Roman" pitchFamily="18" charset="0"/>
                <a:cs typeface="Times New Roman" pitchFamily="18" charset="0"/>
              </a:rPr>
              <a:t> (Food Science)</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Lecture:</a:t>
            </a:r>
            <a:r>
              <a:rPr lang="en-US" sz="4000" dirty="0" smtClean="0">
                <a:latin typeface="Times New Roman" pitchFamily="18" charset="0"/>
                <a:cs typeface="Times New Roman" pitchFamily="18" charset="0"/>
              </a:rPr>
              <a:t>	3</a:t>
            </a:r>
            <a:r>
              <a:rPr lang="en-US" sz="4000" baseline="30000" dirty="0" smtClean="0">
                <a:latin typeface="Times New Roman" pitchFamily="18" charset="0"/>
                <a:cs typeface="Times New Roman" pitchFamily="18" charset="0"/>
              </a:rPr>
              <a:t>rd</a:t>
            </a:r>
            <a:r>
              <a:rPr lang="en-US" sz="4000" dirty="0" smtClean="0">
                <a:latin typeface="Times New Roman" pitchFamily="18" charset="0"/>
                <a:cs typeface="Times New Roman" pitchFamily="18" charset="0"/>
              </a:rPr>
              <a:t>  week </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Topic:</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Presentation of Data</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p>
        </p:txBody>
      </p:sp>
    </p:spTree>
    <p:extLst>
      <p:ext uri="{BB962C8B-B14F-4D97-AF65-F5344CB8AC3E}">
        <p14:creationId xmlns:p14="http://schemas.microsoft.com/office/powerpoint/2010/main" val="263719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577" y="244699"/>
            <a:ext cx="11333409" cy="6324808"/>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Formation of a Frequency Distribution</a:t>
            </a:r>
          </a:p>
          <a:p>
            <a:pPr algn="just">
              <a:lnSpc>
                <a:spcPct val="150000"/>
              </a:lnSpc>
            </a:pPr>
            <a:r>
              <a:rPr lang="en-US" sz="2200" dirty="0" smtClean="0">
                <a:latin typeface="Times New Roman" panose="02020603050405020304" pitchFamily="18" charset="0"/>
                <a:cs typeface="Times New Roman" panose="02020603050405020304" pitchFamily="18" charset="0"/>
              </a:rPr>
              <a:t>Following steps are involved in the formation of a frequency distribution:</a:t>
            </a:r>
          </a:p>
          <a:p>
            <a:pPr marL="457200" indent="-457200" algn="just">
              <a:lnSpc>
                <a:spcPct val="150000"/>
              </a:lnSpc>
              <a:buFont typeface="+mj-lt"/>
              <a:buAutoNum type="arabicPeriod"/>
            </a:pPr>
            <a:r>
              <a:rPr lang="en-US" sz="2200" b="1" dirty="0" smtClean="0">
                <a:latin typeface="Times New Roman" panose="02020603050405020304" pitchFamily="18" charset="0"/>
                <a:cs typeface="Times New Roman" panose="02020603050405020304" pitchFamily="18" charset="0"/>
              </a:rPr>
              <a:t>Determine the largest and smallest numbers in the raw data and find the range</a:t>
            </a:r>
            <a:r>
              <a:rPr lang="en-US" sz="2200" dirty="0" smtClean="0">
                <a:latin typeface="Times New Roman" panose="02020603050405020304" pitchFamily="18" charset="0"/>
                <a:cs typeface="Times New Roman" panose="02020603050405020304" pitchFamily="18" charset="0"/>
              </a:rPr>
              <a:t>, i.e. the difference between greatest and smallest numbers. In the example of weight of 120 students, the greatest number is 218 and smallest number is 110. so the range is 218 – 110 = 108.</a:t>
            </a:r>
          </a:p>
          <a:p>
            <a:pPr marL="457200" indent="-457200" algn="just">
              <a:lnSpc>
                <a:spcPct val="150000"/>
              </a:lnSpc>
              <a:buFont typeface="+mj-lt"/>
              <a:buAutoNum type="arabicPeriod" startAt="2"/>
            </a:pPr>
            <a:r>
              <a:rPr lang="en-US" sz="2200" b="1" dirty="0" smtClean="0">
                <a:latin typeface="Times New Roman" panose="02020603050405020304" pitchFamily="18" charset="0"/>
                <a:cs typeface="Times New Roman" panose="02020603050405020304" pitchFamily="18" charset="0"/>
              </a:rPr>
              <a:t>Decide on the number of classes. </a:t>
            </a:r>
            <a:r>
              <a:rPr lang="en-US" sz="2200" dirty="0" smtClean="0">
                <a:latin typeface="Times New Roman" panose="02020603050405020304" pitchFamily="18" charset="0"/>
                <a:cs typeface="Times New Roman" panose="02020603050405020304" pitchFamily="18" charset="0"/>
              </a:rPr>
              <a:t>There is no hard and fast rules for this purpose. But AH. </a:t>
            </a:r>
            <a:r>
              <a:rPr lang="en-US" sz="2200" dirty="0" err="1" smtClean="0">
                <a:latin typeface="Times New Roman" panose="02020603050405020304" pitchFamily="18" charset="0"/>
                <a:cs typeface="Times New Roman" panose="02020603050405020304" pitchFamily="18" charset="0"/>
              </a:rPr>
              <a:t>Sturges</a:t>
            </a:r>
            <a:r>
              <a:rPr lang="en-US" sz="2200" dirty="0" smtClean="0">
                <a:latin typeface="Times New Roman" panose="02020603050405020304" pitchFamily="18" charset="0"/>
                <a:cs typeface="Times New Roman" panose="02020603050405020304" pitchFamily="18" charset="0"/>
              </a:rPr>
              <a:t> has given the following rule to determine the approximate number of classes, i.e. k = 1 + 3.3 log(N), where k is the number of classes and N is the total number of </a:t>
            </a:r>
            <a:r>
              <a:rPr lang="en-US" sz="2200" dirty="0" err="1" smtClean="0">
                <a:latin typeface="Times New Roman" panose="02020603050405020304" pitchFamily="18" charset="0"/>
                <a:cs typeface="Times New Roman" panose="02020603050405020304" pitchFamily="18" charset="0"/>
              </a:rPr>
              <a:t>observations.For</a:t>
            </a:r>
            <a:r>
              <a:rPr lang="en-US" sz="2200" dirty="0" smtClean="0">
                <a:latin typeface="Times New Roman" panose="02020603050405020304" pitchFamily="18" charset="0"/>
                <a:cs typeface="Times New Roman" panose="02020603050405020304" pitchFamily="18" charset="0"/>
              </a:rPr>
              <a:t> most types of data it is right to have 5 to 20 classes. If we have less than 5 classes, it will result in too much information being lost. On the other hand if we have more than 20 classes, computations become unnecessarily lengthy. In our example by using the </a:t>
            </a:r>
            <a:r>
              <a:rPr lang="en-US" sz="2200" dirty="0" err="1" smtClean="0">
                <a:latin typeface="Times New Roman" panose="02020603050405020304" pitchFamily="18" charset="0"/>
                <a:cs typeface="Times New Roman" panose="02020603050405020304" pitchFamily="18" charset="0"/>
              </a:rPr>
              <a:t>Sturges</a:t>
            </a:r>
            <a:r>
              <a:rPr lang="en-US" sz="2200" dirty="0" smtClean="0">
                <a:latin typeface="Times New Roman" panose="02020603050405020304" pitchFamily="18" charset="0"/>
                <a:cs typeface="Times New Roman" panose="02020603050405020304" pitchFamily="18" charset="0"/>
              </a:rPr>
              <a:t> rule number of classes is 11.</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73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3183" y="128789"/>
            <a:ext cx="11719775" cy="7201972"/>
          </a:xfrm>
          <a:prstGeom prst="rect">
            <a:avLst/>
          </a:prstGeom>
          <a:noFill/>
        </p:spPr>
        <p:txBody>
          <a:bodyPr wrap="square" rtlCol="0">
            <a:spAutoFit/>
          </a:bodyPr>
          <a:lstStyle/>
          <a:p>
            <a:pPr marL="457200" indent="-457200" algn="just">
              <a:lnSpc>
                <a:spcPct val="150000"/>
              </a:lnSpc>
              <a:buFont typeface="+mj-lt"/>
              <a:buAutoNum type="arabicPeriod" startAt="3"/>
            </a:pPr>
            <a:r>
              <a:rPr lang="en-US" sz="2200" b="1" dirty="0" smtClean="0">
                <a:latin typeface="Times New Roman" panose="02020603050405020304" pitchFamily="18" charset="0"/>
                <a:cs typeface="Times New Roman" panose="02020603050405020304" pitchFamily="18" charset="0"/>
              </a:rPr>
              <a:t>Determine the approximate class interval</a:t>
            </a:r>
            <a:r>
              <a:rPr lang="en-US" sz="2200" dirty="0" smtClean="0">
                <a:latin typeface="Times New Roman" panose="02020603050405020304" pitchFamily="18" charset="0"/>
                <a:cs typeface="Times New Roman" panose="02020603050405020304" pitchFamily="18" charset="0"/>
              </a:rPr>
              <a:t> by dividing the range of the data by desirable number of classes, i.e. C.I = R/K, where R is range and K is the number of classes. In case of fractional results, the next higher whole number may be used as class interval. In our example class interval is</a:t>
            </a:r>
          </a:p>
          <a:p>
            <a:pPr algn="just">
              <a:lnSpc>
                <a:spcPct val="150000"/>
              </a:lnSpc>
            </a:pPr>
            <a:r>
              <a:rPr lang="en-US" sz="2200" b="1" dirty="0" smtClean="0">
                <a:latin typeface="Times New Roman" panose="02020603050405020304" pitchFamily="18" charset="0"/>
                <a:cs typeface="Times New Roman" panose="02020603050405020304" pitchFamily="18" charset="0"/>
              </a:rPr>
              <a:t>C-</a:t>
            </a:r>
            <a:r>
              <a:rPr lang="en-US" sz="2200" b="1" dirty="0">
                <a:latin typeface="Times New Roman" panose="02020603050405020304" pitchFamily="18" charset="0"/>
                <a:cs typeface="Times New Roman" panose="02020603050405020304" pitchFamily="18" charset="0"/>
              </a:rPr>
              <a:t>I</a:t>
            </a:r>
            <a:r>
              <a:rPr lang="en-US" sz="2200" b="1" dirty="0" smtClean="0">
                <a:latin typeface="Times New Roman" panose="02020603050405020304" pitchFamily="18" charset="0"/>
                <a:cs typeface="Times New Roman" panose="02020603050405020304" pitchFamily="18" charset="0"/>
              </a:rPr>
              <a:t> = 108/11 = 9.8, or say 10</a:t>
            </a:r>
            <a:r>
              <a:rPr lang="en-US" sz="2200" dirty="0" smtClean="0">
                <a:latin typeface="Times New Roman" panose="02020603050405020304" pitchFamily="18" charset="0"/>
                <a:cs typeface="Times New Roman" panose="02020603050405020304" pitchFamily="18" charset="0"/>
              </a:rPr>
              <a:t>. </a:t>
            </a:r>
          </a:p>
          <a:p>
            <a:pPr marL="457200" indent="-457200" algn="just">
              <a:lnSpc>
                <a:spcPct val="150000"/>
              </a:lnSpc>
              <a:buFont typeface="+mj-lt"/>
              <a:buAutoNum type="arabicPeriod" startAt="4"/>
            </a:pPr>
            <a:r>
              <a:rPr lang="en-US" sz="2200" b="1" dirty="0" smtClean="0">
                <a:latin typeface="Times New Roman" panose="02020603050405020304" pitchFamily="18" charset="0"/>
                <a:cs typeface="Times New Roman" panose="02020603050405020304" pitchFamily="18" charset="0"/>
              </a:rPr>
              <a:t>Decide what should be the lower and upper class limits</a:t>
            </a:r>
          </a:p>
          <a:p>
            <a:pPr marL="971550" lvl="1" indent="-514350" algn="just">
              <a:lnSpc>
                <a:spcPct val="150000"/>
              </a:lnSpc>
              <a:buFont typeface="+mj-lt"/>
              <a:buAutoNum type="romanLcPeriod"/>
            </a:pPr>
            <a:r>
              <a:rPr lang="en-US" sz="2200" b="1" dirty="0" smtClean="0">
                <a:latin typeface="Times New Roman" panose="02020603050405020304" pitchFamily="18" charset="0"/>
                <a:cs typeface="Times New Roman" panose="02020603050405020304" pitchFamily="18" charset="0"/>
              </a:rPr>
              <a:t>Lower class limit: </a:t>
            </a:r>
            <a:r>
              <a:rPr lang="en-US" sz="2200" dirty="0" smtClean="0">
                <a:latin typeface="Times New Roman" panose="02020603050405020304" pitchFamily="18" charset="0"/>
                <a:cs typeface="Times New Roman" panose="02020603050405020304" pitchFamily="18" charset="0"/>
              </a:rPr>
              <a:t>the lower class limit should cover the smallest value in the raw data.</a:t>
            </a:r>
          </a:p>
          <a:p>
            <a:pPr marL="971550" lvl="1" indent="-514350" algn="just">
              <a:lnSpc>
                <a:spcPct val="150000"/>
              </a:lnSpc>
              <a:buFont typeface="+mj-lt"/>
              <a:buAutoNum type="romanLcPeriod"/>
            </a:pPr>
            <a:r>
              <a:rPr lang="en-US" sz="2200" b="1" dirty="0" smtClean="0">
                <a:latin typeface="Times New Roman" panose="02020603050405020304" pitchFamily="18" charset="0"/>
                <a:cs typeface="Times New Roman" panose="02020603050405020304" pitchFamily="18" charset="0"/>
              </a:rPr>
              <a:t>Upper class limit: </a:t>
            </a:r>
            <a:r>
              <a:rPr lang="en-US" sz="2200" dirty="0" smtClean="0">
                <a:latin typeface="Times New Roman" panose="02020603050405020304" pitchFamily="18" charset="0"/>
                <a:cs typeface="Times New Roman" panose="02020603050405020304" pitchFamily="18" charset="0"/>
              </a:rPr>
              <a:t>find the upper class limit by adding the class interval size to the lower class limit and then determine the upper class limit. The remaining lower and upper class limit may be determined by adding the class interval size repeatedly until the largest value is enclosed in the final class.</a:t>
            </a:r>
          </a:p>
          <a:p>
            <a:pPr marL="457200" indent="-457200" algn="just">
              <a:lnSpc>
                <a:spcPct val="150000"/>
              </a:lnSpc>
              <a:buFont typeface="+mj-lt"/>
              <a:buAutoNum type="arabicPeriod" startAt="5"/>
            </a:pPr>
            <a:r>
              <a:rPr lang="en-US" sz="2200" b="1" dirty="0" smtClean="0">
                <a:latin typeface="Times New Roman" panose="02020603050405020304" pitchFamily="18" charset="0"/>
                <a:cs typeface="Times New Roman" panose="02020603050405020304" pitchFamily="18" charset="0"/>
              </a:rPr>
              <a:t>Distribute the values </a:t>
            </a:r>
            <a:r>
              <a:rPr lang="en-US" sz="2200" dirty="0" smtClean="0">
                <a:latin typeface="Times New Roman" panose="02020603050405020304" pitchFamily="18" charset="0"/>
                <a:cs typeface="Times New Roman" panose="02020603050405020304" pitchFamily="18" charset="0"/>
              </a:rPr>
              <a:t>in the raw data into classes and determine the number of cases falling in each class i.e. the class frequency.</a:t>
            </a:r>
          </a:p>
          <a:p>
            <a:pPr algn="just">
              <a:lnSpc>
                <a:spcPct val="150000"/>
              </a:lnSpc>
            </a:pP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7099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56" y="334851"/>
            <a:ext cx="11539471" cy="5170646"/>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Types of Class Interval</a:t>
            </a:r>
          </a:p>
          <a:p>
            <a:pPr algn="just">
              <a:lnSpc>
                <a:spcPct val="150000"/>
              </a:lnSpc>
            </a:pPr>
            <a:r>
              <a:rPr lang="en-US" sz="2400" dirty="0" smtClean="0">
                <a:latin typeface="Times New Roman" panose="02020603050405020304" pitchFamily="18" charset="0"/>
                <a:cs typeface="Times New Roman" panose="02020603050405020304" pitchFamily="18" charset="0"/>
              </a:rPr>
              <a:t>There are two types of class interval</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Inclusive class interval: </a:t>
            </a:r>
            <a:r>
              <a:rPr lang="en-US" sz="2400" dirty="0" smtClean="0">
                <a:latin typeface="Times New Roman" panose="02020603050405020304" pitchFamily="18" charset="0"/>
                <a:cs typeface="Times New Roman" panose="02020603050405020304" pitchFamily="18" charset="0"/>
              </a:rPr>
              <a:t>when in a grouped frequency distribution the lower limit of the class is included in the counting then this type interval is known as inclusive class interval.</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Exclusive class interval: </a:t>
            </a:r>
            <a:r>
              <a:rPr lang="en-US" sz="2400" dirty="0">
                <a:latin typeface="Times New Roman" panose="02020603050405020304" pitchFamily="18" charset="0"/>
                <a:cs typeface="Times New Roman" panose="02020603050405020304" pitchFamily="18" charset="0"/>
              </a:rPr>
              <a:t>when in a </a:t>
            </a:r>
            <a:r>
              <a:rPr lang="en-US" sz="2400" dirty="0" smtClean="0">
                <a:latin typeface="Times New Roman" panose="02020603050405020304" pitchFamily="18" charset="0"/>
                <a:cs typeface="Times New Roman" panose="02020603050405020304" pitchFamily="18" charset="0"/>
              </a:rPr>
              <a:t>grouped </a:t>
            </a:r>
            <a:r>
              <a:rPr lang="en-US" sz="2400" dirty="0">
                <a:latin typeface="Times New Roman" panose="02020603050405020304" pitchFamily="18" charset="0"/>
                <a:cs typeface="Times New Roman" panose="02020603050405020304" pitchFamily="18" charset="0"/>
              </a:rPr>
              <a:t>frequency distribution the lower limit of the class </a:t>
            </a:r>
            <a:r>
              <a:rPr lang="en-US" sz="2400" dirty="0" smtClean="0">
                <a:latin typeface="Times New Roman" panose="02020603050405020304" pitchFamily="18" charset="0"/>
                <a:cs typeface="Times New Roman" panose="02020603050405020304" pitchFamily="18" charset="0"/>
              </a:rPr>
              <a:t>is included </a:t>
            </a:r>
            <a:r>
              <a:rPr lang="en-US" sz="2400" dirty="0">
                <a:latin typeface="Times New Roman" panose="02020603050405020304" pitchFamily="18" charset="0"/>
                <a:cs typeface="Times New Roman" panose="02020603050405020304" pitchFamily="18" charset="0"/>
              </a:rPr>
              <a:t>in the counting </a:t>
            </a:r>
            <a:r>
              <a:rPr lang="en-US" sz="2400" dirty="0" smtClean="0">
                <a:latin typeface="Times New Roman" panose="02020603050405020304" pitchFamily="18" charset="0"/>
                <a:cs typeface="Times New Roman" panose="02020603050405020304" pitchFamily="18" charset="0"/>
              </a:rPr>
              <a:t>but the upper limit is excluded then </a:t>
            </a:r>
            <a:r>
              <a:rPr lang="en-US" sz="2400" dirty="0">
                <a:latin typeface="Times New Roman" panose="02020603050405020304" pitchFamily="18" charset="0"/>
                <a:cs typeface="Times New Roman" panose="02020603050405020304" pitchFamily="18" charset="0"/>
              </a:rPr>
              <a:t>this type </a:t>
            </a:r>
            <a:r>
              <a:rPr lang="en-US" sz="2400" dirty="0" smtClean="0">
                <a:latin typeface="Times New Roman" panose="02020603050405020304" pitchFamily="18" charset="0"/>
                <a:cs typeface="Times New Roman" panose="02020603050405020304" pitchFamily="18" charset="0"/>
              </a:rPr>
              <a:t>of interval </a:t>
            </a:r>
            <a:r>
              <a:rPr lang="en-US" sz="2400" dirty="0">
                <a:latin typeface="Times New Roman" panose="02020603050405020304" pitchFamily="18" charset="0"/>
                <a:cs typeface="Times New Roman" panose="02020603050405020304" pitchFamily="18" charset="0"/>
              </a:rPr>
              <a:t>is known as </a:t>
            </a:r>
            <a:r>
              <a:rPr lang="en-US" sz="2400" dirty="0" smtClean="0">
                <a:latin typeface="Times New Roman" panose="02020603050405020304" pitchFamily="18" charset="0"/>
                <a:cs typeface="Times New Roman" panose="02020603050405020304" pitchFamily="18" charset="0"/>
              </a:rPr>
              <a:t>exclusive </a:t>
            </a:r>
            <a:r>
              <a:rPr lang="en-US" sz="2400" dirty="0">
                <a:latin typeface="Times New Roman" panose="02020603050405020304" pitchFamily="18" charset="0"/>
                <a:cs typeface="Times New Roman" panose="02020603050405020304" pitchFamily="18" charset="0"/>
              </a:rPr>
              <a:t>class interval.</a:t>
            </a:r>
            <a:endParaRPr lang="en-US" sz="2400" dirty="0" smtClean="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160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3335" y="103031"/>
            <a:ext cx="11436439" cy="7017306"/>
          </a:xfrm>
          <a:prstGeom prst="rect">
            <a:avLst/>
          </a:prstGeom>
          <a:noFill/>
        </p:spPr>
        <p:txBody>
          <a:bodyPr wrap="square" rtlCol="0">
            <a:spAutoFit/>
          </a:bodyPr>
          <a:lstStyle/>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Example</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Weights of 40 students of a certain college is given. By using the rules make a frequency distribution of the following data.</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56, 55, 55, 56, 59, 58, 59, 58, 59, 63, 63, 62, 61, 62, 62, 61, 62, 63, 62, 61, 62, 61, 63, 65, 64, 64, 65, 66, 64, 65, 64, 64, 65, 66, 64, 67, 69, 69, 67.</a:t>
            </a:r>
          </a:p>
          <a:p>
            <a:pPr algn="just">
              <a:spcBef>
                <a:spcPts val="600"/>
              </a:spcBef>
              <a:spcAft>
                <a:spcPts val="600"/>
              </a:spcAft>
            </a:pPr>
            <a:r>
              <a:rPr lang="en-US" sz="2000" b="1" dirty="0" smtClean="0">
                <a:latin typeface="Times New Roman" panose="02020603050405020304" pitchFamily="18" charset="0"/>
                <a:cs typeface="Times New Roman" panose="02020603050405020304" pitchFamily="18" charset="0"/>
              </a:rPr>
              <a:t>Solution</a:t>
            </a:r>
          </a:p>
          <a:p>
            <a:pPr marL="514350" indent="-514350" algn="just">
              <a:spcBef>
                <a:spcPts val="600"/>
              </a:spcBef>
              <a:spcAft>
                <a:spcPts val="600"/>
              </a:spcAft>
              <a:buFont typeface="+mj-lt"/>
              <a:buAutoNum type="romanLcPeriod"/>
            </a:pPr>
            <a:r>
              <a:rPr lang="en-US" sz="2000" b="1" dirty="0">
                <a:latin typeface="Times New Roman" panose="02020603050405020304" pitchFamily="18" charset="0"/>
                <a:cs typeface="Times New Roman" panose="02020603050405020304" pitchFamily="18" charset="0"/>
              </a:rPr>
              <a:t>F</a:t>
            </a:r>
            <a:r>
              <a:rPr lang="en-US" sz="2000" b="1" dirty="0" smtClean="0">
                <a:latin typeface="Times New Roman" panose="02020603050405020304" pitchFamily="18" charset="0"/>
                <a:cs typeface="Times New Roman" panose="02020603050405020304" pitchFamily="18" charset="0"/>
              </a:rPr>
              <a:t>ind </a:t>
            </a:r>
            <a:r>
              <a:rPr lang="en-US" sz="2000" b="1" dirty="0" smtClean="0">
                <a:latin typeface="Times New Roman" panose="02020603050405020304" pitchFamily="18" charset="0"/>
                <a:cs typeface="Times New Roman" panose="02020603050405020304" pitchFamily="18" charset="0"/>
              </a:rPr>
              <a:t>the range of the data</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R = </a:t>
            </a:r>
            <a:r>
              <a:rPr lang="en-US" sz="2000" dirty="0" err="1" smtClean="0">
                <a:latin typeface="Times New Roman" panose="02020603050405020304" pitchFamily="18" charset="0"/>
                <a:cs typeface="Times New Roman" panose="02020603050405020304" pitchFamily="18" charset="0"/>
              </a:rPr>
              <a:t>Xmax</a:t>
            </a:r>
            <a:r>
              <a:rPr lang="en-US" sz="2000" dirty="0" smtClean="0">
                <a:latin typeface="Times New Roman" panose="02020603050405020304" pitchFamily="18" charset="0"/>
                <a:cs typeface="Times New Roman" panose="02020603050405020304" pitchFamily="18" charset="0"/>
              </a:rPr>
              <a:t> – </a:t>
            </a:r>
            <a:r>
              <a:rPr lang="en-US" sz="2000" dirty="0" err="1" smtClean="0">
                <a:latin typeface="Times New Roman" panose="02020603050405020304" pitchFamily="18" charset="0"/>
                <a:cs typeface="Times New Roman" panose="02020603050405020304" pitchFamily="18" charset="0"/>
              </a:rPr>
              <a:t>Xmin</a:t>
            </a:r>
            <a:endParaRPr lang="en-US" sz="2000"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R = 67 – 57 = 10</a:t>
            </a:r>
          </a:p>
          <a:p>
            <a:pPr marL="514350" indent="-514350" algn="just">
              <a:spcBef>
                <a:spcPts val="600"/>
              </a:spcBef>
              <a:spcAft>
                <a:spcPts val="600"/>
              </a:spcAft>
              <a:buFont typeface="+mj-lt"/>
              <a:buAutoNum type="romanLcPeriod" startAt="2"/>
            </a:pPr>
            <a:r>
              <a:rPr lang="en-US" sz="2000" b="1" dirty="0" smtClean="0">
                <a:latin typeface="Times New Roman" panose="02020603050405020304" pitchFamily="18" charset="0"/>
                <a:cs typeface="Times New Roman" panose="02020603050405020304" pitchFamily="18" charset="0"/>
              </a:rPr>
              <a:t>Find the number of classes</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K = 1 +3.3 log (N)</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K = 1 + 3.3 log (40) = 6.2 or 6</a:t>
            </a:r>
          </a:p>
          <a:p>
            <a:pPr marL="457200" indent="-457200" algn="just">
              <a:spcBef>
                <a:spcPts val="600"/>
              </a:spcBef>
              <a:spcAft>
                <a:spcPts val="600"/>
              </a:spcAft>
              <a:buFont typeface="+mj-lt"/>
              <a:buAutoNum type="arabicPeriod" startAt="3"/>
            </a:pPr>
            <a:r>
              <a:rPr lang="en-US" sz="2000" b="1" dirty="0" smtClean="0">
                <a:latin typeface="Times New Roman" panose="02020603050405020304" pitchFamily="18" charset="0"/>
                <a:cs typeface="Times New Roman" panose="02020603050405020304" pitchFamily="18" charset="0"/>
              </a:rPr>
              <a:t>Find the class interval</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C.I = R/K</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C.I = 10/6 = 1.6 or 2</a:t>
            </a:r>
          </a:p>
          <a:p>
            <a:pPr algn="just">
              <a:spcBef>
                <a:spcPts val="600"/>
              </a:spcBef>
              <a:spcAft>
                <a:spcPts val="600"/>
              </a:spcAft>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8430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97560925"/>
              </p:ext>
            </p:extLst>
          </p:nvPr>
        </p:nvGraphicFramePr>
        <p:xfrm>
          <a:off x="1606996" y="1994674"/>
          <a:ext cx="8127999" cy="3134360"/>
        </p:xfrm>
        <a:graphic>
          <a:graphicData uri="http://schemas.openxmlformats.org/drawingml/2006/table">
            <a:tbl>
              <a:tblPr firstRow="1" bandRow="1">
                <a:tableStyleId>{5C22544A-7EE6-4342-B048-85BDC9FD1C3A}</a:tableStyleId>
              </a:tblPr>
              <a:tblGrid>
                <a:gridCol w="2709333"/>
                <a:gridCol w="2709333"/>
                <a:gridCol w="2709333"/>
              </a:tblGrid>
              <a:tr h="370840">
                <a:tc>
                  <a:txBody>
                    <a:bodyPr/>
                    <a:lstStyle/>
                    <a:p>
                      <a:r>
                        <a:rPr lang="en-US" dirty="0" smtClean="0"/>
                        <a:t>Weights (kg)</a:t>
                      </a:r>
                      <a:endParaRPr lang="en-US" dirty="0"/>
                    </a:p>
                  </a:txBody>
                  <a:tcPr/>
                </a:tc>
                <a:tc>
                  <a:txBody>
                    <a:bodyPr/>
                    <a:lstStyle/>
                    <a:p>
                      <a:r>
                        <a:rPr lang="en-US" dirty="0" smtClean="0"/>
                        <a:t>Observation</a:t>
                      </a:r>
                    </a:p>
                  </a:txBody>
                  <a:tcPr/>
                </a:tc>
                <a:tc>
                  <a:txBody>
                    <a:bodyPr/>
                    <a:lstStyle/>
                    <a:p>
                      <a:r>
                        <a:rPr lang="en-US" dirty="0" smtClean="0"/>
                        <a:t>F</a:t>
                      </a:r>
                    </a:p>
                  </a:txBody>
                  <a:tcPr/>
                </a:tc>
              </a:tr>
              <a:tr h="370840">
                <a:tc>
                  <a:txBody>
                    <a:bodyPr/>
                    <a:lstStyle/>
                    <a:p>
                      <a:r>
                        <a:rPr lang="en-US" dirty="0" smtClean="0"/>
                        <a:t>55 </a:t>
                      </a:r>
                      <a:r>
                        <a:rPr lang="en-US" dirty="0" smtClean="0"/>
                        <a:t>– </a:t>
                      </a:r>
                      <a:r>
                        <a:rPr lang="en-US" dirty="0" smtClean="0"/>
                        <a:t>57</a:t>
                      </a:r>
                      <a:endParaRPr lang="en-US" dirty="0"/>
                    </a:p>
                  </a:txBody>
                  <a:tcPr/>
                </a:tc>
                <a:tc>
                  <a:txBody>
                    <a:bodyPr/>
                    <a:lstStyle/>
                    <a:p>
                      <a:r>
                        <a:rPr lang="en-US" dirty="0" smtClean="0"/>
                        <a:t>56,</a:t>
                      </a:r>
                      <a:r>
                        <a:rPr lang="en-US" baseline="0" dirty="0" smtClean="0"/>
                        <a:t> 55, 55, 56</a:t>
                      </a:r>
                      <a:endParaRPr lang="en-US" dirty="0"/>
                    </a:p>
                  </a:txBody>
                  <a:tcPr/>
                </a:tc>
                <a:tc>
                  <a:txBody>
                    <a:bodyPr/>
                    <a:lstStyle/>
                    <a:p>
                      <a:r>
                        <a:rPr lang="en-US" dirty="0" smtClean="0"/>
                        <a:t>4</a:t>
                      </a:r>
                      <a:endParaRPr lang="en-US" dirty="0"/>
                    </a:p>
                  </a:txBody>
                  <a:tcPr/>
                </a:tc>
              </a:tr>
              <a:tr h="370840">
                <a:tc>
                  <a:txBody>
                    <a:bodyPr/>
                    <a:lstStyle/>
                    <a:p>
                      <a:r>
                        <a:rPr lang="en-US" dirty="0" smtClean="0"/>
                        <a:t>58 </a:t>
                      </a:r>
                      <a:r>
                        <a:rPr lang="en-US" dirty="0" smtClean="0"/>
                        <a:t>– </a:t>
                      </a:r>
                      <a:r>
                        <a:rPr lang="en-US" dirty="0" smtClean="0"/>
                        <a:t>60</a:t>
                      </a:r>
                      <a:endParaRPr lang="en-US" dirty="0"/>
                    </a:p>
                  </a:txBody>
                  <a:tcPr/>
                </a:tc>
                <a:tc>
                  <a:txBody>
                    <a:bodyPr/>
                    <a:lstStyle/>
                    <a:p>
                      <a:r>
                        <a:rPr lang="en-US" dirty="0" smtClean="0"/>
                        <a:t>59,</a:t>
                      </a:r>
                      <a:r>
                        <a:rPr lang="en-US" baseline="0" dirty="0" smtClean="0"/>
                        <a:t> 58, 59, 58, 59, 59</a:t>
                      </a:r>
                      <a:endParaRPr lang="en-US" dirty="0"/>
                    </a:p>
                  </a:txBody>
                  <a:tcPr/>
                </a:tc>
                <a:tc>
                  <a:txBody>
                    <a:bodyPr/>
                    <a:lstStyle/>
                    <a:p>
                      <a:r>
                        <a:rPr lang="en-US" dirty="0" smtClean="0"/>
                        <a:t>6</a:t>
                      </a:r>
                      <a:endParaRPr lang="en-US" dirty="0"/>
                    </a:p>
                  </a:txBody>
                  <a:tcPr/>
                </a:tc>
              </a:tr>
              <a:tr h="370840">
                <a:tc>
                  <a:txBody>
                    <a:bodyPr/>
                    <a:lstStyle/>
                    <a:p>
                      <a:r>
                        <a:rPr lang="en-US" dirty="0" smtClean="0"/>
                        <a:t>61 </a:t>
                      </a:r>
                      <a:r>
                        <a:rPr lang="en-US" dirty="0" smtClean="0"/>
                        <a:t>– </a:t>
                      </a:r>
                      <a:r>
                        <a:rPr lang="en-US" dirty="0" smtClean="0"/>
                        <a:t>63</a:t>
                      </a:r>
                      <a:endParaRPr lang="en-US" dirty="0"/>
                    </a:p>
                  </a:txBody>
                  <a:tcPr/>
                </a:tc>
                <a:tc>
                  <a:txBody>
                    <a:bodyPr/>
                    <a:lstStyle/>
                    <a:p>
                      <a:r>
                        <a:rPr lang="en-US" dirty="0" smtClean="0"/>
                        <a:t>63,</a:t>
                      </a:r>
                      <a:r>
                        <a:rPr lang="en-US" baseline="0" dirty="0" smtClean="0"/>
                        <a:t> 63, 62, 61, 62, 62, 61, 62, 63, 62, 61, 62, 61, 63</a:t>
                      </a:r>
                      <a:endParaRPr lang="en-US" dirty="0"/>
                    </a:p>
                  </a:txBody>
                  <a:tcPr/>
                </a:tc>
                <a:tc>
                  <a:txBody>
                    <a:bodyPr/>
                    <a:lstStyle/>
                    <a:p>
                      <a:r>
                        <a:rPr lang="en-US" dirty="0" smtClean="0"/>
                        <a:t>14</a:t>
                      </a:r>
                      <a:endParaRPr lang="en-US" dirty="0"/>
                    </a:p>
                  </a:txBody>
                  <a:tcPr/>
                </a:tc>
              </a:tr>
              <a:tr h="370840">
                <a:tc>
                  <a:txBody>
                    <a:bodyPr/>
                    <a:lstStyle/>
                    <a:p>
                      <a:r>
                        <a:rPr lang="en-US" dirty="0" smtClean="0"/>
                        <a:t>64 </a:t>
                      </a:r>
                      <a:r>
                        <a:rPr lang="en-US" dirty="0" smtClean="0"/>
                        <a:t>– </a:t>
                      </a:r>
                      <a:r>
                        <a:rPr lang="en-US" dirty="0" smtClean="0"/>
                        <a:t>66</a:t>
                      </a:r>
                      <a:endParaRPr lang="en-US" dirty="0"/>
                    </a:p>
                  </a:txBody>
                  <a:tcPr/>
                </a:tc>
                <a:tc>
                  <a:txBody>
                    <a:bodyPr/>
                    <a:lstStyle/>
                    <a:p>
                      <a:r>
                        <a:rPr lang="en-US" dirty="0" smtClean="0"/>
                        <a:t>65,</a:t>
                      </a:r>
                      <a:r>
                        <a:rPr lang="en-US" baseline="0" dirty="0" smtClean="0"/>
                        <a:t> 64, 64, 65, 66, 64, 65, 64, 64, 65, 66, 64</a:t>
                      </a:r>
                      <a:endParaRPr lang="en-US" dirty="0"/>
                    </a:p>
                  </a:txBody>
                  <a:tcPr/>
                </a:tc>
                <a:tc>
                  <a:txBody>
                    <a:bodyPr/>
                    <a:lstStyle/>
                    <a:p>
                      <a:r>
                        <a:rPr lang="en-US" dirty="0" smtClean="0"/>
                        <a:t>12</a:t>
                      </a:r>
                      <a:endParaRPr lang="en-US" dirty="0"/>
                    </a:p>
                  </a:txBody>
                  <a:tcPr/>
                </a:tc>
              </a:tr>
              <a:tr h="370840">
                <a:tc>
                  <a:txBody>
                    <a:bodyPr/>
                    <a:lstStyle/>
                    <a:p>
                      <a:r>
                        <a:rPr lang="en-US" dirty="0" smtClean="0"/>
                        <a:t>67</a:t>
                      </a:r>
                      <a:r>
                        <a:rPr lang="en-US" baseline="0" dirty="0" smtClean="0"/>
                        <a:t> – 69</a:t>
                      </a:r>
                      <a:endParaRPr lang="en-US" dirty="0"/>
                    </a:p>
                  </a:txBody>
                  <a:tcPr/>
                </a:tc>
                <a:tc>
                  <a:txBody>
                    <a:bodyPr/>
                    <a:lstStyle/>
                    <a:p>
                      <a:r>
                        <a:rPr lang="en-US" dirty="0" smtClean="0"/>
                        <a:t>67,</a:t>
                      </a:r>
                      <a:r>
                        <a:rPr lang="en-US" baseline="0" dirty="0" smtClean="0"/>
                        <a:t> 69, 69, 67</a:t>
                      </a:r>
                      <a:endParaRPr lang="en-US" dirty="0"/>
                    </a:p>
                  </a:txBody>
                  <a:tcPr/>
                </a:tc>
                <a:tc>
                  <a:txBody>
                    <a:bodyPr/>
                    <a:lstStyle/>
                    <a:p>
                      <a:r>
                        <a:rPr lang="en-US" dirty="0" smtClean="0"/>
                        <a:t>4</a:t>
                      </a:r>
                      <a:endParaRPr lang="en-US" dirty="0"/>
                    </a:p>
                  </a:txBody>
                  <a:tcPr/>
                </a:tc>
              </a:tr>
              <a:tr h="370840">
                <a:tc>
                  <a:txBody>
                    <a:bodyPr/>
                    <a:lstStyle/>
                    <a:p>
                      <a:r>
                        <a:rPr lang="en-US" dirty="0" smtClean="0"/>
                        <a:t>Total</a:t>
                      </a:r>
                      <a:r>
                        <a:rPr lang="en-US" baseline="0" dirty="0" smtClean="0"/>
                        <a:t> </a:t>
                      </a:r>
                      <a:endParaRPr lang="en-US" dirty="0"/>
                    </a:p>
                  </a:txBody>
                  <a:tcPr/>
                </a:tc>
                <a:tc>
                  <a:txBody>
                    <a:bodyPr/>
                    <a:lstStyle/>
                    <a:p>
                      <a:endParaRPr lang="en-US" dirty="0"/>
                    </a:p>
                  </a:txBody>
                  <a:tcPr/>
                </a:tc>
                <a:tc>
                  <a:txBody>
                    <a:bodyPr/>
                    <a:lstStyle/>
                    <a:p>
                      <a:r>
                        <a:rPr lang="en-US" dirty="0" smtClean="0"/>
                        <a:t>40</a:t>
                      </a:r>
                      <a:endParaRPr lang="en-US" dirty="0"/>
                    </a:p>
                  </a:txBody>
                  <a:tcPr/>
                </a:tc>
              </a:tr>
            </a:tbl>
          </a:graphicData>
        </a:graphic>
      </p:graphicFrame>
      <p:sp>
        <p:nvSpPr>
          <p:cNvPr id="4" name="TextBox 3"/>
          <p:cNvSpPr txBox="1"/>
          <p:nvPr/>
        </p:nvSpPr>
        <p:spPr>
          <a:xfrm>
            <a:off x="231820" y="334851"/>
            <a:ext cx="11784169" cy="1292662"/>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Construction of table</a:t>
            </a:r>
          </a:p>
          <a:p>
            <a:pPr algn="just">
              <a:lnSpc>
                <a:spcPct val="150000"/>
              </a:lnSpc>
            </a:pPr>
            <a:r>
              <a:rPr lang="en-US" sz="2400" dirty="0" smtClean="0">
                <a:latin typeface="Times New Roman" panose="02020603050405020304" pitchFamily="18" charset="0"/>
                <a:cs typeface="Times New Roman" panose="02020603050405020304" pitchFamily="18" charset="0"/>
              </a:rPr>
              <a:t>By using the above information the table of frequency distribution can be displayed as follows.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7536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742</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ABC</cp:lastModifiedBy>
  <cp:revision>10</cp:revision>
  <dcterms:created xsi:type="dcterms:W3CDTF">2020-11-04T02:00:08Z</dcterms:created>
  <dcterms:modified xsi:type="dcterms:W3CDTF">2020-11-04T12:28:43Z</dcterms:modified>
</cp:coreProperties>
</file>