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70" r:id="rId2"/>
    <p:sldId id="271" r:id="rId3"/>
    <p:sldId id="272" r:id="rId4"/>
    <p:sldId id="274" r:id="rId5"/>
    <p:sldId id="276" r:id="rId6"/>
    <p:sldId id="275" r:id="rId7"/>
    <p:sldId id="277" r:id="rId8"/>
    <p:sldId id="27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5/2/2020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5/2/2020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nSpc>
                <a:spcPct val="200000"/>
              </a:lnSpc>
            </a:pPr>
            <a:r>
              <a:rPr lang="en-US" sz="1800" b="1">
                <a:solidFill>
                  <a:schemeClr val="tx1"/>
                </a:solidFill>
                <a:latin typeface="Times New Roman" panose="02020603050405020304" pitchFamily="18" charset="0"/>
                <a:cs typeface="Times New Roman" panose="02020603050405020304" pitchFamily="18" charset="0"/>
              </a:rPr>
              <a:t>Extracellular Matrix</a:t>
            </a:r>
            <a:r>
              <a:rPr lang="en-US" sz="1800">
                <a:solidFill>
                  <a:schemeClr val="tx1"/>
                </a:solidFill>
                <a:latin typeface="Times New Roman" panose="02020603050405020304" pitchFamily="18" charset="0"/>
                <a:cs typeface="Times New Roman" panose="02020603050405020304" pitchFamily="18" charset="0"/>
              </a:rPr>
              <a:t/>
            </a:r>
            <a:br>
              <a:rPr lang="en-US" sz="1800">
                <a:solidFill>
                  <a:schemeClr val="tx1"/>
                </a:solidFill>
                <a:latin typeface="Times New Roman" panose="02020603050405020304" pitchFamily="18" charset="0"/>
                <a:cs typeface="Times New Roman" panose="02020603050405020304" pitchFamily="18" charset="0"/>
              </a:rPr>
            </a:br>
            <a:r>
              <a:rPr lang="en-US" sz="1800" b="1">
                <a:solidFill>
                  <a:schemeClr val="tx1"/>
                </a:solidFill>
                <a:latin typeface="Times New Roman" panose="02020603050405020304" pitchFamily="18" charset="0"/>
                <a:cs typeface="Times New Roman" panose="02020603050405020304" pitchFamily="18" charset="0"/>
              </a:rPr>
              <a:t> </a:t>
            </a:r>
            <a:r>
              <a:rPr lang="en-US" sz="1800">
                <a:solidFill>
                  <a:schemeClr val="tx1"/>
                </a:solidFill>
                <a:latin typeface="Times New Roman" panose="02020603050405020304" pitchFamily="18" charset="0"/>
                <a:cs typeface="Times New Roman" panose="02020603050405020304" pitchFamily="18" charset="0"/>
              </a:rPr>
              <a:t/>
            </a:r>
            <a:br>
              <a:rPr lang="en-US" sz="1800">
                <a:solidFill>
                  <a:schemeClr val="tx1"/>
                </a:solidFill>
                <a:latin typeface="Times New Roman" panose="02020603050405020304" pitchFamily="18" charset="0"/>
                <a:cs typeface="Times New Roman" panose="02020603050405020304" pitchFamily="18" charset="0"/>
              </a:rPr>
            </a:br>
            <a:r>
              <a:rPr lang="en-US" sz="1800">
                <a:solidFill>
                  <a:schemeClr val="tx1"/>
                </a:solidFill>
                <a:latin typeface="Times New Roman" panose="02020603050405020304" pitchFamily="18" charset="0"/>
                <a:cs typeface="Times New Roman" panose="02020603050405020304" pitchFamily="18" charset="0"/>
              </a:rPr>
              <a:t>In biology, the extracellular matrix (ECM) is a three-dimensional network of extracellular macromolecules, such as collagen, enzymes, and glycoproteins, that provide structural and biochemical support to surrounding cells. Because multicellularity evolved independently in different multicellular lineages, the composition of ECM varies between multicellular structures; however, cell adhesion, cell-to-cell communication and differentiation are common functions of the ECM</a:t>
            </a:r>
            <a:br>
              <a:rPr lang="en-US" sz="1800">
                <a:solidFill>
                  <a:schemeClr val="tx1"/>
                </a:solidFill>
                <a:latin typeface="Times New Roman" panose="02020603050405020304" pitchFamily="18" charset="0"/>
                <a:cs typeface="Times New Roman" panose="02020603050405020304" pitchFamily="18" charset="0"/>
              </a:rPr>
            </a:br>
            <a:endParaRPr lang="en-US" sz="180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3433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a:lnSpc>
                <a:spcPct val="200000"/>
              </a:lnSpc>
            </a:pPr>
            <a:r>
              <a:rPr lang="en-US" sz="2000" b="1">
                <a:solidFill>
                  <a:schemeClr val="tx1"/>
                </a:solidFill>
                <a:latin typeface="Times New Roman" panose="02020603050405020304" pitchFamily="18" charset="0"/>
                <a:cs typeface="Times New Roman" panose="02020603050405020304" pitchFamily="18" charset="0"/>
              </a:rPr>
              <a:t>Extracellular Matrix Definition</a:t>
            </a:r>
            <a:br>
              <a:rPr lang="en-US" sz="2000" b="1">
                <a:solidFill>
                  <a:schemeClr val="tx1"/>
                </a:solidFill>
                <a:latin typeface="Times New Roman" panose="02020603050405020304" pitchFamily="18" charset="0"/>
                <a:cs typeface="Times New Roman" panose="02020603050405020304" pitchFamily="18" charset="0"/>
              </a:rPr>
            </a:br>
            <a:r>
              <a:rPr lang="en-US" sz="2000">
                <a:solidFill>
                  <a:schemeClr val="tx1"/>
                </a:solidFill>
                <a:latin typeface="Times New Roman" panose="02020603050405020304" pitchFamily="18" charset="0"/>
                <a:cs typeface="Times New Roman" panose="02020603050405020304" pitchFamily="18" charset="0"/>
              </a:rPr>
              <a:t>The extracellular can be thought of as a suspension of macromolecules that supports everything from local matrix tissue growth to the maintenance of an entire organ. These molecules are all secretions made by neighboring cells</a:t>
            </a:r>
          </a:p>
        </p:txBody>
      </p:sp>
    </p:spTree>
    <p:extLst>
      <p:ext uri="{BB962C8B-B14F-4D97-AF65-F5344CB8AC3E}">
        <p14:creationId xmlns:p14="http://schemas.microsoft.com/office/powerpoint/2010/main" val="3034452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base">
              <a:lnSpc>
                <a:spcPct val="150000"/>
              </a:lnSpc>
            </a:pPr>
            <a:r>
              <a:rPr lang="en-US" sz="2000" b="1">
                <a:solidFill>
                  <a:schemeClr val="tx1"/>
                </a:solidFill>
                <a:latin typeface="Times New Roman" panose="02020603050405020304" pitchFamily="18" charset="0"/>
                <a:cs typeface="Times New Roman" panose="02020603050405020304" pitchFamily="18" charset="0"/>
              </a:rPr>
              <a:t>Extracellular matrix of cells                              </a:t>
            </a:r>
            <a:r>
              <a:rPr lang="en-US" sz="2000" b="1" smtClean="0">
                <a:solidFill>
                  <a:schemeClr val="tx1"/>
                </a:solidFill>
                <a:latin typeface="Times New Roman" panose="02020603050405020304" pitchFamily="18" charset="0"/>
                <a:cs typeface="Times New Roman" panose="02020603050405020304" pitchFamily="18" charset="0"/>
              </a:rPr>
              <a:t>									 </a:t>
            </a:r>
            <a:r>
              <a:rPr lang="en-US" sz="2000">
                <a:solidFill>
                  <a:schemeClr val="tx1"/>
                </a:solidFill>
                <a:latin typeface="Times New Roman" panose="02020603050405020304" pitchFamily="18" charset="0"/>
                <a:cs typeface="Times New Roman" panose="02020603050405020304" pitchFamily="18" charset="0"/>
              </a:rPr>
              <a:t>Most animal cells release materials into the extracellular space, creating a complex meshwork of proteins and carbohydrates called the </a:t>
            </a:r>
            <a:r>
              <a:rPr lang="en-US" sz="2000" b="1">
                <a:solidFill>
                  <a:schemeClr val="tx1"/>
                </a:solidFill>
                <a:latin typeface="Times New Roman" panose="02020603050405020304" pitchFamily="18" charset="0"/>
                <a:cs typeface="Times New Roman" panose="02020603050405020304" pitchFamily="18" charset="0"/>
              </a:rPr>
              <a:t>extracellular matrix</a:t>
            </a:r>
            <a:r>
              <a:rPr lang="en-US" sz="2000">
                <a:solidFill>
                  <a:schemeClr val="tx1"/>
                </a:solidFill>
                <a:latin typeface="Times New Roman" panose="02020603050405020304" pitchFamily="18" charset="0"/>
                <a:cs typeface="Times New Roman" panose="02020603050405020304" pitchFamily="18" charset="0"/>
              </a:rPr>
              <a:t> (</a:t>
            </a:r>
            <a:r>
              <a:rPr lang="en-US" sz="2000" b="1">
                <a:solidFill>
                  <a:schemeClr val="tx1"/>
                </a:solidFill>
                <a:latin typeface="Times New Roman" panose="02020603050405020304" pitchFamily="18" charset="0"/>
                <a:cs typeface="Times New Roman" panose="02020603050405020304" pitchFamily="18" charset="0"/>
              </a:rPr>
              <a:t>ECM</a:t>
            </a:r>
            <a:r>
              <a:rPr lang="en-US" sz="2000">
                <a:solidFill>
                  <a:schemeClr val="tx1"/>
                </a:solidFill>
                <a:latin typeface="Times New Roman" panose="02020603050405020304" pitchFamily="18" charset="0"/>
                <a:cs typeface="Times New Roman" panose="02020603050405020304" pitchFamily="18" charset="0"/>
              </a:rPr>
              <a:t>). A major component of the extracellular matrix is the protein </a:t>
            </a:r>
            <a:r>
              <a:rPr lang="en-US" sz="2000" b="1">
                <a:solidFill>
                  <a:schemeClr val="tx1"/>
                </a:solidFill>
                <a:latin typeface="Times New Roman" panose="02020603050405020304" pitchFamily="18" charset="0"/>
                <a:cs typeface="Times New Roman" panose="02020603050405020304" pitchFamily="18" charset="0"/>
              </a:rPr>
              <a:t>collagen</a:t>
            </a:r>
            <a:r>
              <a:rPr lang="en-US" sz="2000">
                <a:solidFill>
                  <a:schemeClr val="tx1"/>
                </a:solidFill>
                <a:latin typeface="Times New Roman" panose="02020603050405020304" pitchFamily="18" charset="0"/>
                <a:cs typeface="Times New Roman" panose="02020603050405020304" pitchFamily="18" charset="0"/>
              </a:rPr>
              <a:t>. Collagen proteins are modified with carbohydrates, and once they're released from the cell, they assemble into long fibers called collagen </a:t>
            </a:r>
            <a:r>
              <a:rPr lang="en-US" sz="2000" smtClean="0">
                <a:solidFill>
                  <a:schemeClr val="tx1"/>
                </a:solidFill>
                <a:latin typeface="Times New Roman" panose="02020603050405020304" pitchFamily="18" charset="0"/>
                <a:cs typeface="Times New Roman" panose="02020603050405020304" pitchFamily="18" charset="0"/>
              </a:rPr>
              <a:t>fibrils.</a:t>
            </a:r>
            <a:r>
              <a:rPr lang="en-US" sz="2000" b="1">
                <a:solidFill>
                  <a:schemeClr val="tx1"/>
                </a:solidFill>
                <a:latin typeface="Times New Roman" panose="02020603050405020304" pitchFamily="18" charset="0"/>
                <a:cs typeface="Times New Roman" panose="02020603050405020304" pitchFamily="18" charset="0"/>
              </a:rPr>
              <a:t/>
            </a:r>
            <a:br>
              <a:rPr lang="en-US" sz="2000" b="1">
                <a:solidFill>
                  <a:schemeClr val="tx1"/>
                </a:solidFill>
                <a:latin typeface="Times New Roman" panose="02020603050405020304" pitchFamily="18" charset="0"/>
                <a:cs typeface="Times New Roman" panose="02020603050405020304" pitchFamily="18" charset="0"/>
              </a:rPr>
            </a:br>
            <a:r>
              <a:rPr lang="en-US" sz="2000">
                <a:solidFill>
                  <a:schemeClr val="tx1"/>
                </a:solidFill>
                <a:latin typeface="Times New Roman" panose="02020603050405020304" pitchFamily="18" charset="0"/>
                <a:cs typeface="Times New Roman" panose="02020603050405020304" pitchFamily="18" charset="0"/>
              </a:rPr>
              <a:t>Collagen plays a key role in giving tissues strength and structural integrity. Human genetic disorders that affect collagen, such as Ehlers-Danlos syndrome, result in fragile tissues that stretch </a:t>
            </a:r>
            <a:r>
              <a:rPr lang="en-US" sz="2000" smtClean="0">
                <a:solidFill>
                  <a:schemeClr val="tx1"/>
                </a:solidFill>
                <a:latin typeface="Times New Roman" panose="02020603050405020304" pitchFamily="18" charset="0"/>
                <a:cs typeface="Times New Roman" panose="02020603050405020304" pitchFamily="18" charset="0"/>
              </a:rPr>
              <a:t>.</a:t>
            </a:r>
            <a:r>
              <a:rPr lang="en-US"/>
              <a:t/>
            </a:r>
            <a:br>
              <a:rPr lang="en-US"/>
            </a:br>
            <a:endParaRPr lang="en-US"/>
          </a:p>
        </p:txBody>
      </p:sp>
    </p:spTree>
    <p:extLst>
      <p:ext uri="{BB962C8B-B14F-4D97-AF65-F5344CB8AC3E}">
        <p14:creationId xmlns:p14="http://schemas.microsoft.com/office/powerpoint/2010/main" val="2218438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fontAlgn="base">
              <a:lnSpc>
                <a:spcPct val="150000"/>
              </a:lnSpc>
            </a:pPr>
            <a:r>
              <a:rPr lang="en-US" sz="1800" smtClean="0">
                <a:solidFill>
                  <a:schemeClr val="tx1"/>
                </a:solidFill>
                <a:latin typeface="Times New Roman" panose="02020603050405020304" pitchFamily="18" charset="0"/>
                <a:cs typeface="Times New Roman" panose="02020603050405020304" pitchFamily="18" charset="0"/>
              </a:rPr>
              <a:t>. </a:t>
            </a:r>
            <a:r>
              <a:rPr lang="en-US" sz="1800">
                <a:solidFill>
                  <a:schemeClr val="tx1"/>
                </a:solidFill>
                <a:latin typeface="Times New Roman" panose="02020603050405020304" pitchFamily="18" charset="0"/>
                <a:cs typeface="Times New Roman" panose="02020603050405020304" pitchFamily="18" charset="0"/>
              </a:rPr>
              <a:t>The extracellular matrix also contains many other types of proteins and carbohydrates. </a:t>
            </a:r>
            <a:br>
              <a:rPr lang="en-US" sz="1800">
                <a:solidFill>
                  <a:schemeClr val="tx1"/>
                </a:solidFill>
                <a:latin typeface="Times New Roman" panose="02020603050405020304" pitchFamily="18" charset="0"/>
                <a:cs typeface="Times New Roman" panose="02020603050405020304" pitchFamily="18" charset="0"/>
              </a:rPr>
            </a:br>
            <a:r>
              <a:rPr lang="en-US" sz="1800">
                <a:solidFill>
                  <a:schemeClr val="tx1"/>
                </a:solidFill>
                <a:latin typeface="Times New Roman" panose="02020603050405020304" pitchFamily="18" charset="0"/>
                <a:cs typeface="Times New Roman" panose="02020603050405020304" pitchFamily="18" charset="0"/>
              </a:rPr>
              <a:t>Proteoglycans are a special class of glycoproteins with certain distinguishing features. For one thing, they are heavily glycosylated, meaning that they have a lot of carbohydrate relative to their protein content. In addition, the carbohydrate chains of proteoglycans contain specific types of sugars with sulfate modifications, linked together to form linear chains1^11start superscript, 1, end superscript.</a:t>
            </a:r>
            <a:br>
              <a:rPr lang="en-US" sz="1800">
                <a:solidFill>
                  <a:schemeClr val="tx1"/>
                </a:solidFill>
                <a:latin typeface="Times New Roman" panose="02020603050405020304" pitchFamily="18" charset="0"/>
                <a:cs typeface="Times New Roman" panose="02020603050405020304" pitchFamily="18" charset="0"/>
              </a:rPr>
            </a:br>
            <a:r>
              <a:rPr lang="en-US" sz="1800">
                <a:solidFill>
                  <a:schemeClr val="tx1"/>
                </a:solidFill>
                <a:latin typeface="Times New Roman" panose="02020603050405020304" pitchFamily="18" charset="0"/>
                <a:cs typeface="Times New Roman" panose="02020603050405020304" pitchFamily="18" charset="0"/>
              </a:rPr>
              <a:t>You can consult the source referenced above (see references and attributions section at the end of the article) for more details about the biochemistry and structure of proteoglycans.</a:t>
            </a:r>
          </a:p>
        </p:txBody>
      </p:sp>
    </p:spTree>
    <p:extLst>
      <p:ext uri="{BB962C8B-B14F-4D97-AF65-F5344CB8AC3E}">
        <p14:creationId xmlns:p14="http://schemas.microsoft.com/office/powerpoint/2010/main" val="393104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nSpc>
                <a:spcPct val="150000"/>
              </a:lnSpc>
            </a:pPr>
            <a:r>
              <a:rPr lang="en-US" sz="1800">
                <a:solidFill>
                  <a:schemeClr val="tx1"/>
                </a:solidFill>
                <a:latin typeface="Times New Roman" panose="02020603050405020304" pitchFamily="18" charset="0"/>
                <a:cs typeface="Times New Roman" panose="02020603050405020304" pitchFamily="18" charset="0"/>
              </a:rPr>
              <a:t>Blood clotting provides another example of communication between cells and the extracellular matrix. When the cells lining a blood vessel are damaged, they display a protein receptor called tissue factor. When tissue factor binds to a molecule present in the extracellular matrix, it triggers a range of responses that reduce blood loss. For instance, it causes platelets to stick to the wall of the damaged blood vessel and stimulates them to produce clotting factors</a:t>
            </a:r>
            <a:br>
              <a:rPr lang="en-US" sz="1800">
                <a:solidFill>
                  <a:schemeClr val="tx1"/>
                </a:solidFill>
                <a:latin typeface="Times New Roman" panose="02020603050405020304" pitchFamily="18" charset="0"/>
                <a:cs typeface="Times New Roman" panose="02020603050405020304" pitchFamily="18" charset="0"/>
              </a:rPr>
            </a:br>
            <a:endParaRPr lang="en-US" sz="180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0010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base">
              <a:lnSpc>
                <a:spcPct val="150000"/>
              </a:lnSpc>
            </a:pPr>
            <a:r>
              <a:rPr lang="en-US" sz="1800">
                <a:solidFill>
                  <a:schemeClr val="tx1"/>
                </a:solidFill>
                <a:latin typeface="Times New Roman" panose="02020603050405020304" pitchFamily="18" charset="0"/>
                <a:cs typeface="Times New Roman" panose="02020603050405020304" pitchFamily="18" charset="0"/>
              </a:rPr>
              <a:t>The extracellular matrix is directly connected to the cells it surrounds. Some of the key connectors are proteins called </a:t>
            </a:r>
            <a:r>
              <a:rPr lang="en-US" sz="1800" b="1">
                <a:solidFill>
                  <a:schemeClr val="tx1"/>
                </a:solidFill>
                <a:latin typeface="Times New Roman" panose="02020603050405020304" pitchFamily="18" charset="0"/>
                <a:cs typeface="Times New Roman" panose="02020603050405020304" pitchFamily="18" charset="0"/>
              </a:rPr>
              <a:t>i</a:t>
            </a:r>
            <a:r>
              <a:rPr lang="en-US" sz="1800">
                <a:solidFill>
                  <a:schemeClr val="tx1"/>
                </a:solidFill>
                <a:latin typeface="Times New Roman" panose="02020603050405020304" pitchFamily="18" charset="0"/>
                <a:cs typeface="Times New Roman" panose="02020603050405020304" pitchFamily="18" charset="0"/>
              </a:rPr>
              <a:t>ntegrins, which are embedded in the plasma membrane. Proteins in the extracellular matrix, like the fibronectin molecules shown in green in the diagram above, can act as bridges between integrins and other extracellular matrix proteins such as collagen. On the inner side of the membrane, the integrins are linked to the cytoskeleton.</a:t>
            </a:r>
            <a:br>
              <a:rPr lang="en-US" sz="1800">
                <a:solidFill>
                  <a:schemeClr val="tx1"/>
                </a:solidFill>
                <a:latin typeface="Times New Roman" panose="02020603050405020304" pitchFamily="18" charset="0"/>
                <a:cs typeface="Times New Roman" panose="02020603050405020304" pitchFamily="18" charset="0"/>
              </a:rPr>
            </a:br>
            <a:r>
              <a:rPr lang="en-US" sz="1800">
                <a:solidFill>
                  <a:schemeClr val="tx1"/>
                </a:solidFill>
                <a:latin typeface="Times New Roman" panose="02020603050405020304" pitchFamily="18" charset="0"/>
                <a:cs typeface="Times New Roman" panose="02020603050405020304" pitchFamily="18" charset="0"/>
              </a:rPr>
              <a:t>Integrins anchor the cell to the extracellular matrix. In addition, they help it sense its environment. They can detect both chemical and mechanical cues from the extracellular matrix and trigger signaling pathways in responces.</a:t>
            </a:r>
          </a:p>
        </p:txBody>
      </p:sp>
    </p:spTree>
    <p:extLst>
      <p:ext uri="{BB962C8B-B14F-4D97-AF65-F5344CB8AC3E}">
        <p14:creationId xmlns:p14="http://schemas.microsoft.com/office/powerpoint/2010/main" val="3981694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base">
              <a:lnSpc>
                <a:spcPct val="200000"/>
              </a:lnSpc>
            </a:pPr>
            <a:r>
              <a:rPr lang="en-US" sz="2000" b="1">
                <a:solidFill>
                  <a:schemeClr val="tx1"/>
                </a:solidFill>
                <a:latin typeface="Times New Roman" panose="02020603050405020304" pitchFamily="18" charset="0"/>
                <a:cs typeface="Times New Roman" panose="02020603050405020304" pitchFamily="18" charset="0"/>
              </a:rPr>
              <a:t>The cell wall and extracellular substances</a:t>
            </a:r>
            <a:r>
              <a:rPr lang="en-US" sz="2000">
                <a:solidFill>
                  <a:schemeClr val="tx1"/>
                </a:solidFill>
                <a:latin typeface="Times New Roman" panose="02020603050405020304" pitchFamily="18" charset="0"/>
                <a:cs typeface="Times New Roman" panose="02020603050405020304" pitchFamily="18" charset="0"/>
              </a:rPr>
              <a:t/>
            </a:r>
            <a:br>
              <a:rPr lang="en-US" sz="2000">
                <a:solidFill>
                  <a:schemeClr val="tx1"/>
                </a:solidFill>
                <a:latin typeface="Times New Roman" panose="02020603050405020304" pitchFamily="18" charset="0"/>
                <a:cs typeface="Times New Roman" panose="02020603050405020304" pitchFamily="18" charset="0"/>
              </a:rPr>
            </a:br>
            <a:r>
              <a:rPr lang="en-US" sz="2000">
                <a:solidFill>
                  <a:schemeClr val="tx1"/>
                </a:solidFill>
                <a:latin typeface="Times New Roman" panose="02020603050405020304" pitchFamily="18" charset="0"/>
                <a:cs typeface="Times New Roman" panose="02020603050405020304" pitchFamily="18" charset="0"/>
              </a:rPr>
              <a:t>Though plants don't make collagen, they have their own type of supportive extracellular structure: the cell wall. The cell wall is a rigid covering that surrounds the cell, protecting it and giving it support and shape. Have you ever noticed that when you bite into a raw vegetable, like celery, it crunches? A big part of that crunch is the rigidity of celery’s cell walls.</a:t>
            </a:r>
            <a:br>
              <a:rPr lang="en-US" sz="2000">
                <a:solidFill>
                  <a:schemeClr val="tx1"/>
                </a:solidFill>
                <a:latin typeface="Times New Roman" panose="02020603050405020304" pitchFamily="18" charset="0"/>
                <a:cs typeface="Times New Roman" panose="02020603050405020304" pitchFamily="18" charset="0"/>
              </a:rPr>
            </a:br>
            <a:r>
              <a:rPr lang="en-US" sz="2000">
                <a:solidFill>
                  <a:schemeClr val="tx1"/>
                </a:solidFill>
                <a:latin typeface="Times New Roman" panose="02020603050405020304" pitchFamily="18" charset="0"/>
                <a:cs typeface="Times New Roman" panose="02020603050405020304" pitchFamily="18" charset="0"/>
              </a:rPr>
              <a:t>Fungi also have cell walls, as do some protists (a group of mostly unicellular eukaryotes) and most prokaryotes</a:t>
            </a:r>
          </a:p>
        </p:txBody>
      </p:sp>
    </p:spTree>
    <p:extLst>
      <p:ext uri="{BB962C8B-B14F-4D97-AF65-F5344CB8AC3E}">
        <p14:creationId xmlns:p14="http://schemas.microsoft.com/office/powerpoint/2010/main" val="2793956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base">
              <a:lnSpc>
                <a:spcPct val="200000"/>
              </a:lnSpc>
            </a:pPr>
            <a:r>
              <a:rPr lang="en-US" sz="2000">
                <a:solidFill>
                  <a:schemeClr val="tx1"/>
                </a:solidFill>
                <a:latin typeface="Times New Roman" panose="02020603050405020304" pitchFamily="18" charset="0"/>
                <a:cs typeface="Times New Roman" panose="02020603050405020304" pitchFamily="18" charset="0"/>
              </a:rPr>
              <a:t>Like the animal extracellular matrix, the plant cell wall is made up of molecules secreted by the cell. The major organic molecule of the plant cell wall is cellulose, a polysaccharide composed of glucose units. Cellulose assembles into fibers called microfibrils</a:t>
            </a:r>
            <a:br>
              <a:rPr lang="en-US" sz="2000">
                <a:solidFill>
                  <a:schemeClr val="tx1"/>
                </a:solidFill>
                <a:latin typeface="Times New Roman" panose="02020603050405020304" pitchFamily="18" charset="0"/>
                <a:cs typeface="Times New Roman" panose="02020603050405020304" pitchFamily="18" charset="0"/>
              </a:rPr>
            </a:br>
            <a:r>
              <a:rPr lang="en-US" sz="2000">
                <a:solidFill>
                  <a:schemeClr val="tx1"/>
                </a:solidFill>
                <a:latin typeface="Times New Roman" panose="02020603050405020304" pitchFamily="18" charset="0"/>
                <a:cs typeface="Times New Roman" panose="02020603050405020304" pitchFamily="18" charset="0"/>
              </a:rPr>
              <a:t>Most plant cell walls contain a variety of different polysaccharides and proteins. In addition to cellulose, other polysaccharides commonly found in the plant cell wall include hemicellulose and pectin, shown in the diagram above. The middle lamella, shown along the top of the diagram, is a sticky layer that helps hold the cell walls of adjacent plant cells </a:t>
            </a:r>
            <a:r>
              <a:rPr lang="en-US" sz="2000" smtClean="0">
                <a:solidFill>
                  <a:schemeClr val="tx1"/>
                </a:solidFill>
                <a:latin typeface="Times New Roman" panose="02020603050405020304" pitchFamily="18" charset="0"/>
                <a:cs typeface="Times New Roman" panose="02020603050405020304" pitchFamily="18" charset="0"/>
              </a:rPr>
              <a:t>together.</a:t>
            </a:r>
            <a:r>
              <a:rPr lang="en-US" sz="2000">
                <a:solidFill>
                  <a:schemeClr val="tx1"/>
                </a:solidFill>
                <a:latin typeface="Times New Roman" panose="02020603050405020304" pitchFamily="18" charset="0"/>
                <a:cs typeface="Times New Roman" panose="02020603050405020304" pitchFamily="18" charset="0"/>
              </a:rPr>
              <a:t/>
            </a:r>
            <a:br>
              <a:rPr lang="en-US" sz="2000">
                <a:solidFill>
                  <a:schemeClr val="tx1"/>
                </a:solidFill>
                <a:latin typeface="Times New Roman" panose="02020603050405020304" pitchFamily="18" charset="0"/>
                <a:cs typeface="Times New Roman" panose="02020603050405020304" pitchFamily="18" charset="0"/>
              </a:rPr>
            </a:br>
            <a:endParaRPr lang="en-US" sz="200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080753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64</TotalTime>
  <Words>233</Words>
  <Application>Microsoft Office PowerPoint</Application>
  <PresentationFormat>Widescreen</PresentationFormat>
  <Paragraphs>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Times New Roman</vt:lpstr>
      <vt:lpstr>Trebuchet MS</vt:lpstr>
      <vt:lpstr>Wingdings 3</vt:lpstr>
      <vt:lpstr>Facet</vt:lpstr>
      <vt:lpstr>Extracellular Matrix   In biology, the extracellular matrix (ECM) is a three-dimensional network of extracellular macromolecules, such as collagen, enzymes, and glycoproteins, that provide structural and biochemical support to surrounding cells. Because multicellularity evolved independently in different multicellular lineages, the composition of ECM varies between multicellular structures; however, cell adhesion, cell-to-cell communication and differentiation are common functions of the ECM </vt:lpstr>
      <vt:lpstr>Extracellular Matrix Definition The extracellular can be thought of as a suspension of macromolecules that supports everything from local matrix tissue growth to the maintenance of an entire organ. These molecules are all secretions made by neighboring cells</vt:lpstr>
      <vt:lpstr>Extracellular matrix of cells                                        Most animal cells release materials into the extracellular space, creating a complex meshwork of proteins and carbohydrates called the extracellular matrix (ECM). A major component of the extracellular matrix is the protein collagen. Collagen proteins are modified with carbohydrates, and once they're released from the cell, they assemble into long fibers called collagen fibrils. Collagen plays a key role in giving tissues strength and structural integrity. Human genetic disorders that affect collagen, such as Ehlers-Danlos syndrome, result in fragile tissues that stretch . </vt:lpstr>
      <vt:lpstr>. The extracellular matrix also contains many other types of proteins and carbohydrates.  Proteoglycans are a special class of glycoproteins with certain distinguishing features. For one thing, they are heavily glycosylated, meaning that they have a lot of carbohydrate relative to their protein content. In addition, the carbohydrate chains of proteoglycans contain specific types of sugars with sulfate modifications, linked together to form linear chains1^11start superscript, 1, end superscript. You can consult the source referenced above (see references and attributions section at the end of the article) for more details about the biochemistry and structure of proteoglycans.</vt:lpstr>
      <vt:lpstr>Blood clotting provides another example of communication between cells and the extracellular matrix. When the cells lining a blood vessel are damaged, they display a protein receptor called tissue factor. When tissue factor binds to a molecule present in the extracellular matrix, it triggers a range of responses that reduce blood loss. For instance, it causes platelets to stick to the wall of the damaged blood vessel and stimulates them to produce clotting factors </vt:lpstr>
      <vt:lpstr>The extracellular matrix is directly connected to the cells it surrounds. Some of the key connectors are proteins called integrins, which are embedded in the plasma membrane. Proteins in the extracellular matrix, like the fibronectin molecules shown in green in the diagram above, can act as bridges between integrins and other extracellular matrix proteins such as collagen. On the inner side of the membrane, the integrins are linked to the cytoskeleton. Integrins anchor the cell to the extracellular matrix. In addition, they help it sense its environment. They can detect both chemical and mechanical cues from the extracellular matrix and trigger signaling pathways in responces.</vt:lpstr>
      <vt:lpstr>The cell wall and extracellular substances Though plants don't make collagen, they have their own type of supportive extracellular structure: the cell wall. The cell wall is a rigid covering that surrounds the cell, protecting it and giving it support and shape. Have you ever noticed that when you bite into a raw vegetable, like celery, it crunches? A big part of that crunch is the rigidity of celery’s cell walls. Fungi also have cell walls, as do some protists (a group of mostly unicellular eukaryotes) and most prokaryotes</vt:lpstr>
      <vt:lpstr>Like the animal extracellular matrix, the plant cell wall is made up of molecules secreted by the cell. The major organic molecule of the plant cell wall is cellulose, a polysaccharide composed of glucose units. Cellulose assembles into fibers called microfibrils Most plant cell walls contain a variety of different polysaccharides and proteins. In addition to cellulose, other polysaccharides commonly found in the plant cell wall include hemicellulose and pectin, shown in the diagram above. The middle lamella, shown along the top of the diagram, is a sticky layer that helps hold the cell walls of adjacent plant cells together.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aasinment</dc:title>
  <dc:creator>intag</dc:creator>
  <cp:lastModifiedBy>Shahid Iqbal</cp:lastModifiedBy>
  <cp:revision>9</cp:revision>
  <dcterms:created xsi:type="dcterms:W3CDTF">2020-04-17T16:52:05Z</dcterms:created>
  <dcterms:modified xsi:type="dcterms:W3CDTF">2020-05-02T07:28:09Z</dcterms:modified>
</cp:coreProperties>
</file>