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7" r:id="rId5"/>
    <p:sldId id="259" r:id="rId6"/>
    <p:sldId id="260" r:id="rId7"/>
    <p:sldId id="261" r:id="rId8"/>
    <p:sldId id="262" r:id="rId9"/>
    <p:sldId id="263" r:id="rId10"/>
    <p:sldId id="264" r:id="rId11"/>
    <p:sldId id="265"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0EC837-71AD-4F5C-8A2D-6C6AA562694F}" type="datetimeFigureOut">
              <a:rPr lang="en-US" smtClean="0"/>
              <a:pPr/>
              <a:t>10/31/2015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17930-8C63-4359-A86A-ABD9F620B4C9}" type="slidenum">
              <a:rPr lang="en-US" smtClean="0"/>
              <a:pPr/>
              <a:t>‹#›</a:t>
            </a:fld>
            <a:endParaRPr lang="en-US"/>
          </a:p>
        </p:txBody>
      </p:sp>
    </p:spTree>
    <p:extLst>
      <p:ext uri="{BB962C8B-B14F-4D97-AF65-F5344CB8AC3E}">
        <p14:creationId xmlns:p14="http://schemas.microsoft.com/office/powerpoint/2010/main" xmlns="" val="269491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0EC837-71AD-4F5C-8A2D-6C6AA562694F}" type="datetimeFigureOut">
              <a:rPr lang="en-US" smtClean="0"/>
              <a:pPr/>
              <a:t>10/31/2015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17930-8C63-4359-A86A-ABD9F620B4C9}" type="slidenum">
              <a:rPr lang="en-US" smtClean="0"/>
              <a:pPr/>
              <a:t>‹#›</a:t>
            </a:fld>
            <a:endParaRPr lang="en-US"/>
          </a:p>
        </p:txBody>
      </p:sp>
    </p:spTree>
    <p:extLst>
      <p:ext uri="{BB962C8B-B14F-4D97-AF65-F5344CB8AC3E}">
        <p14:creationId xmlns:p14="http://schemas.microsoft.com/office/powerpoint/2010/main" xmlns="" val="222891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0EC837-71AD-4F5C-8A2D-6C6AA562694F}" type="datetimeFigureOut">
              <a:rPr lang="en-US" smtClean="0"/>
              <a:pPr/>
              <a:t>10/31/2015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17930-8C63-4359-A86A-ABD9F620B4C9}" type="slidenum">
              <a:rPr lang="en-US" smtClean="0"/>
              <a:pPr/>
              <a:t>‹#›</a:t>
            </a:fld>
            <a:endParaRPr lang="en-US"/>
          </a:p>
        </p:txBody>
      </p:sp>
    </p:spTree>
    <p:extLst>
      <p:ext uri="{BB962C8B-B14F-4D97-AF65-F5344CB8AC3E}">
        <p14:creationId xmlns:p14="http://schemas.microsoft.com/office/powerpoint/2010/main" xmlns="" val="1486502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0EC837-71AD-4F5C-8A2D-6C6AA562694F}" type="datetimeFigureOut">
              <a:rPr lang="en-US" smtClean="0"/>
              <a:pPr/>
              <a:t>10/31/2015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17930-8C63-4359-A86A-ABD9F620B4C9}" type="slidenum">
              <a:rPr lang="en-US" smtClean="0"/>
              <a:pPr/>
              <a:t>‹#›</a:t>
            </a:fld>
            <a:endParaRPr lang="en-US"/>
          </a:p>
        </p:txBody>
      </p:sp>
    </p:spTree>
    <p:extLst>
      <p:ext uri="{BB962C8B-B14F-4D97-AF65-F5344CB8AC3E}">
        <p14:creationId xmlns:p14="http://schemas.microsoft.com/office/powerpoint/2010/main" xmlns="" val="1664262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0EC837-71AD-4F5C-8A2D-6C6AA562694F}" type="datetimeFigureOut">
              <a:rPr lang="en-US" smtClean="0"/>
              <a:pPr/>
              <a:t>10/31/2015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17930-8C63-4359-A86A-ABD9F620B4C9}" type="slidenum">
              <a:rPr lang="en-US" smtClean="0"/>
              <a:pPr/>
              <a:t>‹#›</a:t>
            </a:fld>
            <a:endParaRPr lang="en-US"/>
          </a:p>
        </p:txBody>
      </p:sp>
    </p:spTree>
    <p:extLst>
      <p:ext uri="{BB962C8B-B14F-4D97-AF65-F5344CB8AC3E}">
        <p14:creationId xmlns:p14="http://schemas.microsoft.com/office/powerpoint/2010/main" xmlns="" val="1766999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0EC837-71AD-4F5C-8A2D-6C6AA562694F}" type="datetimeFigureOut">
              <a:rPr lang="en-US" smtClean="0"/>
              <a:pPr/>
              <a:t>10/31/2015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717930-8C63-4359-A86A-ABD9F620B4C9}" type="slidenum">
              <a:rPr lang="en-US" smtClean="0"/>
              <a:pPr/>
              <a:t>‹#›</a:t>
            </a:fld>
            <a:endParaRPr lang="en-US"/>
          </a:p>
        </p:txBody>
      </p:sp>
    </p:spTree>
    <p:extLst>
      <p:ext uri="{BB962C8B-B14F-4D97-AF65-F5344CB8AC3E}">
        <p14:creationId xmlns:p14="http://schemas.microsoft.com/office/powerpoint/2010/main" xmlns="" val="311704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0EC837-71AD-4F5C-8A2D-6C6AA562694F}" type="datetimeFigureOut">
              <a:rPr lang="en-US" smtClean="0"/>
              <a:pPr/>
              <a:t>10/31/2015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717930-8C63-4359-A86A-ABD9F620B4C9}" type="slidenum">
              <a:rPr lang="en-US" smtClean="0"/>
              <a:pPr/>
              <a:t>‹#›</a:t>
            </a:fld>
            <a:endParaRPr lang="en-US"/>
          </a:p>
        </p:txBody>
      </p:sp>
    </p:spTree>
    <p:extLst>
      <p:ext uri="{BB962C8B-B14F-4D97-AF65-F5344CB8AC3E}">
        <p14:creationId xmlns:p14="http://schemas.microsoft.com/office/powerpoint/2010/main" xmlns="" val="1575468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0EC837-71AD-4F5C-8A2D-6C6AA562694F}" type="datetimeFigureOut">
              <a:rPr lang="en-US" smtClean="0"/>
              <a:pPr/>
              <a:t>10/31/2015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717930-8C63-4359-A86A-ABD9F620B4C9}" type="slidenum">
              <a:rPr lang="en-US" smtClean="0"/>
              <a:pPr/>
              <a:t>‹#›</a:t>
            </a:fld>
            <a:endParaRPr lang="en-US"/>
          </a:p>
        </p:txBody>
      </p:sp>
    </p:spTree>
    <p:extLst>
      <p:ext uri="{BB962C8B-B14F-4D97-AF65-F5344CB8AC3E}">
        <p14:creationId xmlns:p14="http://schemas.microsoft.com/office/powerpoint/2010/main" xmlns="" val="1486731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0EC837-71AD-4F5C-8A2D-6C6AA562694F}" type="datetimeFigureOut">
              <a:rPr lang="en-US" smtClean="0"/>
              <a:pPr/>
              <a:t>10/31/2015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717930-8C63-4359-A86A-ABD9F620B4C9}" type="slidenum">
              <a:rPr lang="en-US" smtClean="0"/>
              <a:pPr/>
              <a:t>‹#›</a:t>
            </a:fld>
            <a:endParaRPr lang="en-US"/>
          </a:p>
        </p:txBody>
      </p:sp>
    </p:spTree>
    <p:extLst>
      <p:ext uri="{BB962C8B-B14F-4D97-AF65-F5344CB8AC3E}">
        <p14:creationId xmlns:p14="http://schemas.microsoft.com/office/powerpoint/2010/main" xmlns="" val="2696158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0EC837-71AD-4F5C-8A2D-6C6AA562694F}" type="datetimeFigureOut">
              <a:rPr lang="en-US" smtClean="0"/>
              <a:pPr/>
              <a:t>10/31/2015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717930-8C63-4359-A86A-ABD9F620B4C9}" type="slidenum">
              <a:rPr lang="en-US" smtClean="0"/>
              <a:pPr/>
              <a:t>‹#›</a:t>
            </a:fld>
            <a:endParaRPr lang="en-US"/>
          </a:p>
        </p:txBody>
      </p:sp>
    </p:spTree>
    <p:extLst>
      <p:ext uri="{BB962C8B-B14F-4D97-AF65-F5344CB8AC3E}">
        <p14:creationId xmlns:p14="http://schemas.microsoft.com/office/powerpoint/2010/main" xmlns="" val="4235623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0EC837-71AD-4F5C-8A2D-6C6AA562694F}" type="datetimeFigureOut">
              <a:rPr lang="en-US" smtClean="0"/>
              <a:pPr/>
              <a:t>10/31/2015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717930-8C63-4359-A86A-ABD9F620B4C9}" type="slidenum">
              <a:rPr lang="en-US" smtClean="0"/>
              <a:pPr/>
              <a:t>‹#›</a:t>
            </a:fld>
            <a:endParaRPr lang="en-US"/>
          </a:p>
        </p:txBody>
      </p:sp>
    </p:spTree>
    <p:extLst>
      <p:ext uri="{BB962C8B-B14F-4D97-AF65-F5344CB8AC3E}">
        <p14:creationId xmlns:p14="http://schemas.microsoft.com/office/powerpoint/2010/main" xmlns="" val="3954678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0EC837-71AD-4F5C-8A2D-6C6AA562694F}" type="datetimeFigureOut">
              <a:rPr lang="en-US" smtClean="0"/>
              <a:pPr/>
              <a:t>10/31/2015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17930-8C63-4359-A86A-ABD9F620B4C9}" type="slidenum">
              <a:rPr lang="en-US" smtClean="0"/>
              <a:pPr/>
              <a:t>‹#›</a:t>
            </a:fld>
            <a:endParaRPr lang="en-US"/>
          </a:p>
        </p:txBody>
      </p:sp>
    </p:spTree>
    <p:extLst>
      <p:ext uri="{BB962C8B-B14F-4D97-AF65-F5344CB8AC3E}">
        <p14:creationId xmlns:p14="http://schemas.microsoft.com/office/powerpoint/2010/main" xmlns="" val="179112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Training and Development of Employees</a:t>
            </a:r>
            <a:endParaRPr lang="en-US" dirty="0"/>
          </a:p>
        </p:txBody>
      </p:sp>
      <p:sp>
        <p:nvSpPr>
          <p:cNvPr id="3" name="Subtitle 2"/>
          <p:cNvSpPr>
            <a:spLocks noGrp="1"/>
          </p:cNvSpPr>
          <p:nvPr>
            <p:ph type="subTitle" idx="1"/>
          </p:nvPr>
        </p:nvSpPr>
        <p:spPr/>
        <p:txBody>
          <a:bodyPr>
            <a:normAutofit fontScale="92500"/>
          </a:bodyPr>
          <a:lstStyle/>
          <a:p>
            <a:r>
              <a:rPr lang="en-US" dirty="0" smtClean="0"/>
              <a:t>Making the people according to your own requirements and sharpening them to create competitive advantage</a:t>
            </a:r>
            <a:endParaRPr lang="en-US" dirty="0"/>
          </a:p>
        </p:txBody>
      </p:sp>
    </p:spTree>
    <p:extLst>
      <p:ext uri="{BB962C8B-B14F-4D97-AF65-F5344CB8AC3E}">
        <p14:creationId xmlns:p14="http://schemas.microsoft.com/office/powerpoint/2010/main" xmlns="" val="999355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Individuals adjust themselves in a similar way</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Anxiety is high at entry level and new employee obtain information quickly to reduce it. </a:t>
            </a:r>
          </a:p>
          <a:p>
            <a:pPr marL="514350" indent="-514350">
              <a:buAutoNum type="arabicPeriod"/>
            </a:pPr>
            <a:r>
              <a:rPr lang="en-US" dirty="0" smtClean="0"/>
              <a:t>New entrant clarify the understanding of their roles once they are on the job.</a:t>
            </a:r>
          </a:p>
          <a:p>
            <a:pPr marL="514350" indent="-514350">
              <a:buAutoNum type="arabicPeriod"/>
            </a:pPr>
            <a:r>
              <a:rPr lang="en-US" dirty="0" smtClean="0"/>
              <a:t>Adjustment take time to settle-in and know the organizational culture.</a:t>
            </a:r>
            <a:endParaRPr lang="en-US" dirty="0"/>
          </a:p>
        </p:txBody>
      </p:sp>
    </p:spTree>
    <p:extLst>
      <p:ext uri="{BB962C8B-B14F-4D97-AF65-F5344CB8AC3E}">
        <p14:creationId xmlns:p14="http://schemas.microsoft.com/office/powerpoint/2010/main" xmlns="" val="3831481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Orientation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	New-employee orientation covers the activities involved in introducing a new employee to the organization and to the individuals in his or her work unit.</a:t>
            </a:r>
          </a:p>
          <a:p>
            <a:pPr marL="0" indent="0">
              <a:buNone/>
            </a:pPr>
            <a:r>
              <a:rPr lang="en-US" dirty="0"/>
              <a:t>	</a:t>
            </a:r>
            <a:r>
              <a:rPr lang="en-US" dirty="0" smtClean="0"/>
              <a:t>The immediate supervisor is responsible for the orientation new entrant. </a:t>
            </a:r>
          </a:p>
          <a:p>
            <a:pPr marL="0" indent="0">
              <a:buNone/>
            </a:pPr>
            <a:r>
              <a:rPr lang="en-US" dirty="0"/>
              <a:t>	</a:t>
            </a:r>
            <a:r>
              <a:rPr lang="en-US" dirty="0" smtClean="0"/>
              <a:t> Orientation reduces the stress of employee up to a substantial extent with provision of required information.  </a:t>
            </a:r>
            <a:endParaRPr lang="en-US" dirty="0"/>
          </a:p>
        </p:txBody>
      </p:sp>
    </p:spTree>
    <p:extLst>
      <p:ext uri="{BB962C8B-B14F-4D97-AF65-F5344CB8AC3E}">
        <p14:creationId xmlns:p14="http://schemas.microsoft.com/office/powerpoint/2010/main" xmlns="" val="2402004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Orientation (</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pPr marL="0" indent="0">
              <a:buNone/>
            </a:pPr>
            <a:r>
              <a:rPr lang="en-US" b="1" dirty="0" smtClean="0"/>
              <a:t>Organization Culture</a:t>
            </a:r>
            <a:r>
              <a:rPr lang="en-US" dirty="0" smtClean="0"/>
              <a:t>- the system of sharing meaning within the organization that determines how employees act.</a:t>
            </a:r>
          </a:p>
          <a:p>
            <a:pPr marL="0" indent="0">
              <a:buNone/>
            </a:pPr>
            <a:r>
              <a:rPr lang="en-US" dirty="0"/>
              <a:t>	</a:t>
            </a:r>
            <a:r>
              <a:rPr lang="en-US" dirty="0" smtClean="0"/>
              <a:t>In orientation basically it is tried that new entrant must know the organization culture.</a:t>
            </a:r>
          </a:p>
          <a:p>
            <a:pPr marL="0" indent="0">
              <a:buNone/>
            </a:pPr>
            <a:r>
              <a:rPr lang="en-US" dirty="0"/>
              <a:t>	</a:t>
            </a:r>
            <a:r>
              <a:rPr lang="en-US" dirty="0" smtClean="0"/>
              <a:t>The employee who has been properly socialized to the organization’s culture knows what acceptable behavior is and what it is not.</a:t>
            </a:r>
          </a:p>
        </p:txBody>
      </p:sp>
    </p:spTree>
    <p:extLst>
      <p:ext uri="{BB962C8B-B14F-4D97-AF65-F5344CB8AC3E}">
        <p14:creationId xmlns:p14="http://schemas.microsoft.com/office/powerpoint/2010/main" xmlns="" val="35864932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Orientation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b="1" dirty="0" smtClean="0"/>
              <a:t>Role of CEO </a:t>
            </a:r>
            <a:r>
              <a:rPr lang="en-US" dirty="0" smtClean="0"/>
              <a:t>– the role of CEO is important due the problem of new entrants that they are under stress and want to know &amp; see their boss, who is he and what is he.</a:t>
            </a:r>
          </a:p>
          <a:p>
            <a:pPr marL="514350" indent="-514350">
              <a:buAutoNum type="arabicPeriod"/>
            </a:pPr>
            <a:r>
              <a:rPr lang="en-US" dirty="0" smtClean="0"/>
              <a:t>He should remain present and address employees on first day.</a:t>
            </a:r>
          </a:p>
          <a:p>
            <a:pPr marL="514350" indent="-514350">
              <a:buAutoNum type="arabicPeriod"/>
            </a:pPr>
            <a:r>
              <a:rPr lang="en-US" dirty="0" smtClean="0"/>
              <a:t>Encourage them and congratulate them on choice of this good job and company.</a:t>
            </a:r>
          </a:p>
          <a:p>
            <a:pPr marL="514350" indent="-514350">
              <a:buAutoNum type="arabicPeriod"/>
            </a:pPr>
            <a:r>
              <a:rPr lang="en-US" dirty="0" smtClean="0"/>
              <a:t>Inspire them what it is like to work for this organization and how they can have career opportunities.</a:t>
            </a:r>
          </a:p>
          <a:p>
            <a:pPr marL="514350" indent="-514350">
              <a:buAutoNum type="arabicPeriod"/>
            </a:pPr>
            <a:r>
              <a:rPr lang="en-US" dirty="0" smtClean="0"/>
              <a:t>He should be committed to make the first day special</a:t>
            </a:r>
            <a:endParaRPr lang="en-US" dirty="0"/>
          </a:p>
        </p:txBody>
      </p:sp>
    </p:spTree>
    <p:extLst>
      <p:ext uri="{BB962C8B-B14F-4D97-AF65-F5344CB8AC3E}">
        <p14:creationId xmlns:p14="http://schemas.microsoft.com/office/powerpoint/2010/main" xmlns="" val="2966481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Orientation (cont.)</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Role of HRM- basically orientation is function of HRM department with combination of line management.</a:t>
            </a:r>
          </a:p>
          <a:p>
            <a:pPr marL="514350" indent="-514350">
              <a:buAutoNum type="arabicPeriod"/>
            </a:pPr>
            <a:r>
              <a:rPr lang="en-US" dirty="0" smtClean="0"/>
              <a:t>HRM has to instruct the new employees when to report to work.</a:t>
            </a:r>
          </a:p>
          <a:p>
            <a:pPr marL="514350" indent="-514350">
              <a:buAutoNum type="arabicPeriod"/>
            </a:pPr>
            <a:r>
              <a:rPr lang="en-US" dirty="0" smtClean="0"/>
              <a:t>Answer routine and special questions new employees have in their mind.</a:t>
            </a:r>
          </a:p>
          <a:p>
            <a:pPr marL="514350" indent="-514350">
              <a:buAutoNum type="arabicPeriod"/>
            </a:pPr>
            <a:r>
              <a:rPr lang="en-US" dirty="0" smtClean="0"/>
              <a:t>At time of orientation HRM tell them what facilities and support services. </a:t>
            </a:r>
          </a:p>
          <a:p>
            <a:pPr marL="514350" indent="-514350">
              <a:buAutoNum type="arabicPeriod"/>
            </a:pPr>
            <a:r>
              <a:rPr lang="en-US" dirty="0" smtClean="0"/>
              <a:t>HRM services can be contracted out to any specialist organization for expert advice.</a:t>
            </a:r>
            <a:endParaRPr lang="en-US" dirty="0"/>
          </a:p>
        </p:txBody>
      </p:sp>
    </p:spTree>
    <p:extLst>
      <p:ext uri="{BB962C8B-B14F-4D97-AF65-F5344CB8AC3E}">
        <p14:creationId xmlns:p14="http://schemas.microsoft.com/office/powerpoint/2010/main" xmlns="" val="923840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Employee Training</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b="1" dirty="0" smtClean="0"/>
              <a:t>Definition-</a:t>
            </a:r>
            <a:r>
              <a:rPr lang="en-US" dirty="0" smtClean="0"/>
              <a:t> present-oriented training that focuses on individuals’ current jobs.</a:t>
            </a:r>
          </a:p>
          <a:p>
            <a:pPr marL="0" indent="0">
              <a:buNone/>
            </a:pPr>
            <a:r>
              <a:rPr lang="en-US" b="1" dirty="0" smtClean="0"/>
              <a:t>Training Needs</a:t>
            </a:r>
            <a:r>
              <a:rPr lang="en-US" dirty="0" smtClean="0"/>
              <a:t>- is there a need of training- 4 questions-</a:t>
            </a:r>
          </a:p>
          <a:p>
            <a:pPr marL="514350" indent="-514350">
              <a:buAutoNum type="arabicPeriod"/>
            </a:pPr>
            <a:r>
              <a:rPr lang="en-US" dirty="0" smtClean="0"/>
              <a:t>What are the organization’s goals that you have to achieve?</a:t>
            </a:r>
          </a:p>
          <a:p>
            <a:pPr marL="514350" indent="-514350">
              <a:buAutoNum type="arabicPeriod"/>
            </a:pPr>
            <a:r>
              <a:rPr lang="en-US" dirty="0" smtClean="0"/>
              <a:t>What tasks must be completed to achieve its goals- to be proficient in job at hand?</a:t>
            </a:r>
          </a:p>
          <a:p>
            <a:pPr marL="514350" indent="-514350">
              <a:buAutoNum type="arabicPeriod"/>
            </a:pPr>
            <a:r>
              <a:rPr lang="en-US" dirty="0" smtClean="0"/>
              <a:t>What behaviors are necessary for each job </a:t>
            </a:r>
            <a:r>
              <a:rPr lang="en-US" dirty="0" smtClean="0"/>
              <a:t>incumbent (today) to </a:t>
            </a:r>
            <a:r>
              <a:rPr lang="en-US" dirty="0" smtClean="0"/>
              <a:t>complete his or her arranged tasks?</a:t>
            </a:r>
          </a:p>
          <a:p>
            <a:pPr marL="514350" indent="-514350">
              <a:buAutoNum type="arabicPeriod"/>
            </a:pPr>
            <a:r>
              <a:rPr lang="en-US" dirty="0" smtClean="0"/>
              <a:t>What deficiencies, if any do incumbent have in the skills , knowledge, or abilities required to exhibit the necessary job behavior? </a:t>
            </a:r>
            <a:endParaRPr lang="en-US" dirty="0"/>
          </a:p>
        </p:txBody>
      </p:sp>
    </p:spTree>
    <p:extLst>
      <p:ext uri="{BB962C8B-B14F-4D97-AF65-F5344CB8AC3E}">
        <p14:creationId xmlns:p14="http://schemas.microsoft.com/office/powerpoint/2010/main" xmlns="" val="7916770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of Training</a:t>
            </a:r>
            <a:endParaRPr lang="en-US" dirty="0"/>
          </a:p>
        </p:txBody>
      </p:sp>
      <p:sp>
        <p:nvSpPr>
          <p:cNvPr id="3" name="Content Placeholder 2"/>
          <p:cNvSpPr>
            <a:spLocks noGrp="1"/>
          </p:cNvSpPr>
          <p:nvPr>
            <p:ph idx="1"/>
          </p:nvPr>
        </p:nvSpPr>
        <p:spPr/>
        <p:txBody>
          <a:bodyPr/>
          <a:lstStyle/>
          <a:p>
            <a:pPr marL="0" indent="0">
              <a:buNone/>
            </a:pPr>
            <a:r>
              <a:rPr lang="en-US" dirty="0" smtClean="0"/>
              <a:t>Two classifications of training methods:</a:t>
            </a:r>
          </a:p>
          <a:p>
            <a:pPr marL="514350" indent="-514350">
              <a:buAutoNum type="arabicPeriod"/>
            </a:pPr>
            <a:r>
              <a:rPr lang="en-US" dirty="0" smtClean="0"/>
              <a:t>On-the-job Training-</a:t>
            </a:r>
          </a:p>
          <a:p>
            <a:pPr marL="514350" indent="-514350">
              <a:buAutoNum type="arabicPeriod"/>
            </a:pPr>
            <a:r>
              <a:rPr lang="en-US" dirty="0" smtClean="0"/>
              <a:t>Off-the-job Training</a:t>
            </a:r>
            <a:endParaRPr lang="en-US" dirty="0"/>
          </a:p>
        </p:txBody>
      </p:sp>
    </p:spTree>
    <p:extLst>
      <p:ext uri="{BB962C8B-B14F-4D97-AF65-F5344CB8AC3E}">
        <p14:creationId xmlns:p14="http://schemas.microsoft.com/office/powerpoint/2010/main" xmlns="" val="1547660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On-the-job Training</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AutoNum type="arabicPeriod"/>
            </a:pPr>
            <a:r>
              <a:rPr lang="en-US" dirty="0" smtClean="0"/>
              <a:t>Job Rotation- increase motivation and transfer from job to job give exposure to the employee and variety of skills in different jobs.</a:t>
            </a:r>
          </a:p>
          <a:p>
            <a:pPr marL="514350" indent="-514350">
              <a:buAutoNum type="arabicPeriod"/>
            </a:pPr>
            <a:r>
              <a:rPr lang="en-US" dirty="0" smtClean="0"/>
              <a:t>Apprenticeships(</a:t>
            </a:r>
            <a:r>
              <a:rPr lang="en-US" dirty="0" err="1" smtClean="0"/>
              <a:t>shagerdi</a:t>
            </a:r>
            <a:r>
              <a:rPr lang="en-US" smtClean="0"/>
              <a:t>)- </a:t>
            </a:r>
            <a:r>
              <a:rPr lang="en-US" dirty="0" smtClean="0"/>
              <a:t>working along with classroom instructions. Experienced workers also encourage and support new employees.</a:t>
            </a:r>
          </a:p>
          <a:p>
            <a:pPr marL="514350" indent="-514350">
              <a:buAutoNum type="arabicPeriod"/>
            </a:pPr>
            <a:r>
              <a:rPr lang="en-US" dirty="0" smtClean="0"/>
              <a:t>Internships- opportunities given to students to apply their knowledge in their respective professions to know the practical aspect of their education</a:t>
            </a:r>
            <a:endParaRPr lang="en-US" dirty="0"/>
          </a:p>
        </p:txBody>
      </p:sp>
    </p:spTree>
    <p:extLst>
      <p:ext uri="{BB962C8B-B14F-4D97-AF65-F5344CB8AC3E}">
        <p14:creationId xmlns:p14="http://schemas.microsoft.com/office/powerpoint/2010/main" xmlns="" val="42228526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Off-the-job Training</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AutoNum type="arabicPeriod"/>
            </a:pPr>
            <a:r>
              <a:rPr lang="en-US" dirty="0" smtClean="0"/>
              <a:t>Classroom Lectures- the instructors should know the needs and have skills to convey the proper information to adult learners- with discussing situations and real life related examples familiar with culture and environment.</a:t>
            </a:r>
          </a:p>
          <a:p>
            <a:pPr marL="514350" indent="-514350">
              <a:buAutoNum type="arabicPeriod"/>
            </a:pPr>
            <a:r>
              <a:rPr lang="en-US" dirty="0" smtClean="0"/>
              <a:t>Multimedia Learning- demonstration of technical skills through DVDs and Videos that may be offered online.</a:t>
            </a:r>
          </a:p>
          <a:p>
            <a:pPr marL="514350" indent="-514350">
              <a:buAutoNum type="arabicPeriod"/>
            </a:pPr>
            <a:r>
              <a:rPr lang="en-US" dirty="0" smtClean="0"/>
              <a:t>Vestibule Training- facilitating learning by using same equipment that one actually will on the job but in a simulated work environment.</a:t>
            </a:r>
            <a:endParaRPr lang="en-US" dirty="0"/>
          </a:p>
        </p:txBody>
      </p:sp>
    </p:spTree>
    <p:extLst>
      <p:ext uri="{BB962C8B-B14F-4D97-AF65-F5344CB8AC3E}">
        <p14:creationId xmlns:p14="http://schemas.microsoft.com/office/powerpoint/2010/main" xmlns="" val="40950869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Employee Development</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Definition- Future oriented training that focuses on employee personal growth.</a:t>
            </a:r>
          </a:p>
          <a:p>
            <a:pPr marL="0" indent="0">
              <a:buNone/>
            </a:pPr>
            <a:r>
              <a:rPr lang="en-US" dirty="0" smtClean="0"/>
              <a:t>Methods of Employee Development-</a:t>
            </a:r>
          </a:p>
          <a:p>
            <a:pPr marL="514350" indent="-514350">
              <a:buAutoNum type="arabicPeriod"/>
            </a:pPr>
            <a:r>
              <a:rPr lang="en-US" dirty="0" smtClean="0"/>
              <a:t>Job Rotation- moving employees horizontally or vertically to expand their skills, knowledge, or abilities.</a:t>
            </a:r>
          </a:p>
          <a:p>
            <a:pPr marL="514350" indent="-514350">
              <a:buAutoNum type="arabicPeriod"/>
            </a:pPr>
            <a:r>
              <a:rPr lang="en-US" dirty="0" smtClean="0"/>
              <a:t>Assistant-To Positions- working with seasoned and successful managers as special attach to mentor or coach for career development.</a:t>
            </a:r>
          </a:p>
          <a:p>
            <a:pPr marL="514350" indent="-514350">
              <a:buAutoNum type="arabicPeriod"/>
            </a:pPr>
            <a:r>
              <a:rPr lang="en-US" dirty="0" smtClean="0"/>
              <a:t>Committee Assignment- to learn from decision making personnel, learning by discussion, investigating and solving problems techniques and argumentation to reach the final decision by processing art.</a:t>
            </a:r>
          </a:p>
          <a:p>
            <a:pPr marL="0" indent="0">
              <a:buNone/>
            </a:pPr>
            <a:endParaRPr lang="en-US" dirty="0"/>
          </a:p>
        </p:txBody>
      </p:sp>
    </p:spTree>
    <p:extLst>
      <p:ext uri="{BB962C8B-B14F-4D97-AF65-F5344CB8AC3E}">
        <p14:creationId xmlns:p14="http://schemas.microsoft.com/office/powerpoint/2010/main" xmlns="" val="2586044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the chapter</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Socialization- 3 stages</a:t>
            </a:r>
          </a:p>
          <a:p>
            <a:pPr marL="514350" indent="-514350">
              <a:buAutoNum type="arabicPeriod"/>
            </a:pPr>
            <a:r>
              <a:rPr lang="en-US" dirty="0" smtClean="0"/>
              <a:t>Orientation – handbook of employees about organization in which they are working.</a:t>
            </a:r>
          </a:p>
          <a:p>
            <a:pPr marL="514350" indent="-514350">
              <a:buAutoNum type="arabicPeriod"/>
            </a:pPr>
            <a:r>
              <a:rPr lang="en-US" dirty="0" smtClean="0"/>
              <a:t>Training –importance, needs, and methods&amp; evaluation of training programs</a:t>
            </a:r>
          </a:p>
          <a:p>
            <a:pPr marL="514350" indent="-514350">
              <a:buAutoNum type="arabicPeriod"/>
            </a:pPr>
            <a:r>
              <a:rPr lang="en-US" dirty="0" smtClean="0"/>
              <a:t>Development – organizational development, learning organization as term</a:t>
            </a:r>
          </a:p>
          <a:p>
            <a:pPr marL="514350" indent="-514350">
              <a:buAutoNum type="arabicPeriod"/>
            </a:pPr>
            <a:endParaRPr lang="en-US" dirty="0"/>
          </a:p>
        </p:txBody>
      </p:sp>
    </p:spTree>
    <p:extLst>
      <p:ext uri="{BB962C8B-B14F-4D97-AF65-F5344CB8AC3E}">
        <p14:creationId xmlns:p14="http://schemas.microsoft.com/office/powerpoint/2010/main" xmlns="" val="26517513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Employee Development(cont.)</a:t>
            </a:r>
            <a:endParaRPr lang="en-US"/>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4. </a:t>
            </a:r>
            <a:r>
              <a:rPr lang="en-US" dirty="0"/>
              <a:t>Lecture Courses and Seminars- developing  </a:t>
            </a:r>
            <a:r>
              <a:rPr lang="en-US" dirty="0" smtClean="0"/>
              <a:t>   	analytical </a:t>
            </a:r>
            <a:r>
              <a:rPr lang="en-US" dirty="0"/>
              <a:t>skill, acquiring knowledge and </a:t>
            </a:r>
            <a:r>
              <a:rPr lang="en-US" dirty="0" smtClean="0"/>
              <a:t>	developing </a:t>
            </a:r>
            <a:r>
              <a:rPr lang="en-US" dirty="0"/>
              <a:t>concepts – in house from out </a:t>
            </a:r>
            <a:r>
              <a:rPr lang="en-US" dirty="0" smtClean="0"/>
              <a:t>	siders </a:t>
            </a:r>
            <a:r>
              <a:rPr lang="en-US" dirty="0"/>
              <a:t>and experts</a:t>
            </a:r>
            <a:r>
              <a:rPr lang="en-US" dirty="0" smtClean="0"/>
              <a:t>.</a:t>
            </a:r>
          </a:p>
          <a:p>
            <a:pPr marL="0" indent="0">
              <a:buNone/>
            </a:pPr>
            <a:r>
              <a:rPr lang="en-US" dirty="0" smtClean="0"/>
              <a:t>5. Simulations- Any artificial environment that 	attempts to closely mirror an actual condition.</a:t>
            </a:r>
          </a:p>
          <a:p>
            <a:pPr marL="0" indent="0">
              <a:buNone/>
            </a:pPr>
            <a:r>
              <a:rPr lang="en-US" dirty="0" smtClean="0"/>
              <a:t>6. Adventure Training- outdoor trainings- keeping 	employees in hard area in hard weather and some 	crisis situations are sometimes created or naturally 	come across the team and team has to face it and 	tackle that real situation.</a:t>
            </a:r>
            <a:endParaRPr lang="en-US" dirty="0"/>
          </a:p>
        </p:txBody>
      </p:sp>
    </p:spTree>
    <p:extLst>
      <p:ext uri="{BB962C8B-B14F-4D97-AF65-F5344CB8AC3E}">
        <p14:creationId xmlns:p14="http://schemas.microsoft.com/office/powerpoint/2010/main" xmlns="" val="9973907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 Development (OD)</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Definition-</a:t>
            </a:r>
            <a:r>
              <a:rPr lang="en-US" dirty="0" smtClean="0"/>
              <a:t> The part of HRM that addresses system-wide change in the organization.</a:t>
            </a:r>
          </a:p>
          <a:p>
            <a:pPr marL="0" indent="0">
              <a:buNone/>
            </a:pPr>
            <a:r>
              <a:rPr lang="en-US" dirty="0"/>
              <a:t>	</a:t>
            </a:r>
            <a:r>
              <a:rPr lang="en-US" dirty="0" smtClean="0"/>
              <a:t>The people side of business changes from time to time but the change in respect of continuous improvement, diversity, and work process engineering require the organization to move forward through a process is called OD.</a:t>
            </a:r>
          </a:p>
          <a:p>
            <a:pPr marL="0" indent="0">
              <a:buNone/>
            </a:pPr>
            <a:endParaRPr lang="en-US" dirty="0" smtClean="0"/>
          </a:p>
          <a:p>
            <a:pPr marL="0" indent="0">
              <a:buNone/>
            </a:pPr>
            <a:r>
              <a:rPr lang="en-US" b="1" dirty="0" smtClean="0"/>
              <a:t>CHANGE AGENT-</a:t>
            </a:r>
            <a:r>
              <a:rPr lang="en-US" dirty="0" smtClean="0"/>
              <a:t> the individual responsible for fostering the change effort and assisting employees in adapting to change.</a:t>
            </a:r>
            <a:endParaRPr lang="en-US" dirty="0"/>
          </a:p>
        </p:txBody>
      </p:sp>
    </p:spTree>
    <p:extLst>
      <p:ext uri="{BB962C8B-B14F-4D97-AF65-F5344CB8AC3E}">
        <p14:creationId xmlns:p14="http://schemas.microsoft.com/office/powerpoint/2010/main" xmlns="" val="21802768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Affects of the change</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	Change affects four areas:</a:t>
            </a:r>
          </a:p>
          <a:p>
            <a:pPr marL="514350" indent="-514350">
              <a:buAutoNum type="arabicPeriod"/>
            </a:pPr>
            <a:r>
              <a:rPr lang="en-US" dirty="0" smtClean="0"/>
              <a:t>Systems-</a:t>
            </a:r>
          </a:p>
          <a:p>
            <a:pPr marL="514350" indent="-514350">
              <a:buAutoNum type="arabicPeriod"/>
            </a:pPr>
            <a:r>
              <a:rPr lang="en-US" dirty="0" smtClean="0"/>
              <a:t>Technology-</a:t>
            </a:r>
          </a:p>
          <a:p>
            <a:pPr marL="514350" indent="-514350">
              <a:buAutoNum type="arabicPeriod"/>
            </a:pPr>
            <a:r>
              <a:rPr lang="en-US" dirty="0" smtClean="0"/>
              <a:t>Processes-</a:t>
            </a:r>
          </a:p>
          <a:p>
            <a:pPr marL="514350" indent="-514350">
              <a:buAutoNum type="arabicPeriod"/>
            </a:pPr>
            <a:r>
              <a:rPr lang="en-US" dirty="0" smtClean="0"/>
              <a:t>People-</a:t>
            </a:r>
          </a:p>
          <a:p>
            <a:pPr marL="0" indent="0">
              <a:buNone/>
            </a:pPr>
            <a:r>
              <a:rPr lang="en-US" dirty="0"/>
              <a:t>	</a:t>
            </a:r>
            <a:r>
              <a:rPr lang="en-US" dirty="0" smtClean="0"/>
              <a:t>All above lead to the change in the organizational culture. Whether organizational members are coming to support the change efforts and are trying to bring new culture to fruition.</a:t>
            </a:r>
            <a:endParaRPr lang="en-US" dirty="0"/>
          </a:p>
        </p:txBody>
      </p:sp>
    </p:spTree>
    <p:extLst>
      <p:ext uri="{BB962C8B-B14F-4D97-AF65-F5344CB8AC3E}">
        <p14:creationId xmlns:p14="http://schemas.microsoft.com/office/powerpoint/2010/main" xmlns="" val="15172919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Process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	Two metaphors used in change process-</a:t>
            </a:r>
          </a:p>
          <a:p>
            <a:pPr marL="514350" indent="-514350">
              <a:buAutoNum type="arabicPeriod"/>
            </a:pPr>
            <a:r>
              <a:rPr lang="en-US" dirty="0" smtClean="0"/>
              <a:t>The Calm Waters Metaphor- it is best explained by 3steps of Kurt </a:t>
            </a:r>
            <a:r>
              <a:rPr lang="en-US" dirty="0" err="1" smtClean="0"/>
              <a:t>Lewin</a:t>
            </a:r>
            <a:r>
              <a:rPr lang="en-US" dirty="0" smtClean="0"/>
              <a:t>: successful change requires-</a:t>
            </a:r>
          </a:p>
          <a:p>
            <a:pPr marL="514350" indent="-514350">
              <a:buAutoNum type="alphaLcPeriod"/>
            </a:pPr>
            <a:r>
              <a:rPr lang="en-US" dirty="0" smtClean="0"/>
              <a:t>Unfreezing the status quo.</a:t>
            </a:r>
          </a:p>
          <a:p>
            <a:pPr marL="514350" indent="-514350">
              <a:buAutoNum type="alphaLcPeriod"/>
            </a:pPr>
            <a:r>
              <a:rPr lang="en-US" dirty="0" smtClean="0"/>
              <a:t>Moving to required extent or to new state.</a:t>
            </a:r>
          </a:p>
          <a:p>
            <a:pPr marL="514350" indent="-514350">
              <a:buAutoNum type="alphaLcPeriod"/>
            </a:pPr>
            <a:r>
              <a:rPr lang="en-US" dirty="0" smtClean="0"/>
              <a:t>Refreezing to make new change permanent.</a:t>
            </a:r>
          </a:p>
          <a:p>
            <a:pPr marL="0" indent="0">
              <a:buNone/>
            </a:pPr>
            <a:r>
              <a:rPr lang="en-US" dirty="0" smtClean="0"/>
              <a:t>2.   The White-Water Rapids Metaphor- where 	environments uncertain and dynamic. The rafters 	deal continuously changing water currents, 	organizational members facing rapid changes has 	to adjust themselves quickly and has to react 	properly to unexpected events.</a:t>
            </a:r>
            <a:endParaRPr lang="en-US" dirty="0"/>
          </a:p>
        </p:txBody>
      </p:sp>
    </p:spTree>
    <p:extLst>
      <p:ext uri="{BB962C8B-B14F-4D97-AF65-F5344CB8AC3E}">
        <p14:creationId xmlns:p14="http://schemas.microsoft.com/office/powerpoint/2010/main" xmlns="" val="15981734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OD Methods</a:t>
            </a:r>
            <a:endParaRPr lang="en-US" dirty="0"/>
          </a:p>
        </p:txBody>
      </p:sp>
      <p:sp>
        <p:nvSpPr>
          <p:cNvPr id="3" name="Content Placeholder 2"/>
          <p:cNvSpPr>
            <a:spLocks noGrp="1"/>
          </p:cNvSpPr>
          <p:nvPr>
            <p:ph idx="1"/>
          </p:nvPr>
        </p:nvSpPr>
        <p:spPr/>
        <p:txBody>
          <a:bodyPr>
            <a:normAutofit fontScale="70000" lnSpcReduction="20000"/>
          </a:bodyPr>
          <a:lstStyle/>
          <a:p>
            <a:pPr marL="514350" indent="-514350">
              <a:buAutoNum type="arabicPeriod"/>
            </a:pPr>
            <a:r>
              <a:rPr lang="en-US" dirty="0" smtClean="0"/>
              <a:t>Organization Development- long-term and organization-wide  changes– attitudes and values – to accept the changes- good internal communication and trust are key factors.</a:t>
            </a:r>
          </a:p>
          <a:p>
            <a:pPr marL="514350" indent="-514350">
              <a:buAutoNum type="arabicPeriod"/>
            </a:pPr>
            <a:r>
              <a:rPr lang="en-US" dirty="0" smtClean="0"/>
              <a:t>OD Techniques- </a:t>
            </a:r>
          </a:p>
          <a:p>
            <a:pPr marL="514350" indent="-514350">
              <a:buAutoNum type="alphaLcPeriod"/>
            </a:pPr>
            <a:r>
              <a:rPr lang="en-US" dirty="0" smtClean="0"/>
              <a:t>Survey feedback- assessment of employees’ perceptions and attitudes regarding their jobs and organization.</a:t>
            </a:r>
          </a:p>
          <a:p>
            <a:pPr marL="514350" indent="-514350">
              <a:buAutoNum type="alphaLcPeriod"/>
            </a:pPr>
            <a:r>
              <a:rPr lang="en-US" dirty="0" smtClean="0"/>
              <a:t>Process consultation- outside consultants help organizational members perceive, understand, and act on process events.</a:t>
            </a:r>
          </a:p>
          <a:p>
            <a:pPr marL="514350" indent="-514350">
              <a:buAutoNum type="alphaLcPeriod"/>
            </a:pPr>
            <a:r>
              <a:rPr lang="en-US" dirty="0" smtClean="0"/>
              <a:t>Team building- organizations are made up of people and they have to interact with each other for this OD has to build team that can move with coordination.</a:t>
            </a:r>
          </a:p>
          <a:p>
            <a:pPr marL="514350" indent="-514350">
              <a:buAutoNum type="alphaLcPeriod"/>
            </a:pPr>
            <a:r>
              <a:rPr lang="en-US" dirty="0" smtClean="0"/>
              <a:t>Intergroup development- Helping members of various groups become a cohesive team.</a:t>
            </a:r>
            <a:endParaRPr lang="en-US" dirty="0"/>
          </a:p>
        </p:txBody>
      </p:sp>
    </p:spTree>
    <p:extLst>
      <p:ext uri="{BB962C8B-B14F-4D97-AF65-F5344CB8AC3E}">
        <p14:creationId xmlns:p14="http://schemas.microsoft.com/office/powerpoint/2010/main" xmlns="" val="105636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Organization</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Definition- An organization that values continued learning and believes a competitive advantage can be derived from it.</a:t>
            </a:r>
          </a:p>
          <a:p>
            <a:pPr marL="0" indent="0">
              <a:buNone/>
            </a:pPr>
            <a:r>
              <a:rPr lang="en-US" dirty="0" smtClean="0"/>
              <a:t>Two factors-</a:t>
            </a:r>
          </a:p>
          <a:p>
            <a:pPr marL="514350" indent="-514350">
              <a:buAutoNum type="arabicPeriod"/>
            </a:pPr>
            <a:r>
              <a:rPr lang="en-US" dirty="0" smtClean="0"/>
              <a:t>Sharing of information- no learning can take place without information and more over managing the knowledge-openly, timely, and as accurately as possible- leader facilitate to create shared vision among organizational members.</a:t>
            </a:r>
          </a:p>
          <a:p>
            <a:pPr marL="514350" indent="-514350">
              <a:buAutoNum type="arabicPeriod"/>
            </a:pPr>
            <a:r>
              <a:rPr lang="en-US" dirty="0" smtClean="0"/>
              <a:t>Collaborating on work activities- to create such organizational culture that people working with each other and supporting and communicating properly will foster learning processes at workplace.</a:t>
            </a:r>
            <a:endParaRPr lang="en-US" dirty="0"/>
          </a:p>
        </p:txBody>
      </p:sp>
    </p:spTree>
    <p:extLst>
      <p:ext uri="{BB962C8B-B14F-4D97-AF65-F5344CB8AC3E}">
        <p14:creationId xmlns:p14="http://schemas.microsoft.com/office/powerpoint/2010/main" xmlns="" val="32737863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Evaluation of Training and Development Effectiveness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	</a:t>
            </a:r>
            <a:r>
              <a:rPr lang="en-US" dirty="0" err="1" smtClean="0"/>
              <a:t>Kirkpatrich</a:t>
            </a:r>
            <a:r>
              <a:rPr lang="en-US" dirty="0" smtClean="0"/>
              <a:t> developed a four-level model-</a:t>
            </a:r>
          </a:p>
          <a:p>
            <a:pPr marL="514350" indent="-514350">
              <a:buAutoNum type="arabicPeriod"/>
            </a:pPr>
            <a:r>
              <a:rPr lang="en-US" dirty="0" smtClean="0"/>
              <a:t>Participants reaction- liked, felt achieved goals, liked the trainer, and any suggestion.</a:t>
            </a:r>
          </a:p>
          <a:p>
            <a:pPr marL="514350" indent="-514350">
              <a:buAutoNum type="arabicPeriod"/>
            </a:pPr>
            <a:r>
              <a:rPr lang="en-US" dirty="0" smtClean="0"/>
              <a:t>Learning measurement- pre- and post-test performance of trained and not trained control group.</a:t>
            </a:r>
          </a:p>
          <a:p>
            <a:pPr marL="514350" indent="-514350">
              <a:buAutoNum type="arabicPeriod"/>
            </a:pPr>
            <a:r>
              <a:rPr lang="en-US" dirty="0" smtClean="0"/>
              <a:t>What change is noticed in the behavior of employees attending the training program.</a:t>
            </a:r>
          </a:p>
          <a:p>
            <a:pPr marL="514350" indent="-514350">
              <a:buAutoNum type="arabicPeriod"/>
            </a:pPr>
            <a:r>
              <a:rPr lang="en-US" dirty="0" smtClean="0"/>
              <a:t>Benefit to employer means what was bench mark and what is achieved through training.</a:t>
            </a:r>
            <a:endParaRPr lang="en-US" dirty="0"/>
          </a:p>
        </p:txBody>
      </p:sp>
    </p:spTree>
    <p:extLst>
      <p:ext uri="{BB962C8B-B14F-4D97-AF65-F5344CB8AC3E}">
        <p14:creationId xmlns:p14="http://schemas.microsoft.com/office/powerpoint/2010/main" xmlns="" val="17113158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Performance based evaluation of training and development</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There are three methods-</a:t>
            </a:r>
          </a:p>
          <a:p>
            <a:pPr marL="514350" indent="-514350">
              <a:buAutoNum type="arabicPeriod"/>
            </a:pPr>
            <a:r>
              <a:rPr lang="en-US" dirty="0" smtClean="0"/>
              <a:t>Post-Training Performance Method- evaluating training programs based on how well employees can perform their jobs after training.</a:t>
            </a:r>
          </a:p>
          <a:p>
            <a:pPr marL="514350" indent="-514350">
              <a:buAutoNum type="arabicPeriod"/>
            </a:pPr>
            <a:r>
              <a:rPr lang="en-US" dirty="0" smtClean="0"/>
              <a:t>Pre-Post Training Performance Method-evaluating training programs based on the difference in performance before and after training.</a:t>
            </a:r>
          </a:p>
          <a:p>
            <a:pPr marL="514350" indent="-514350">
              <a:buAutoNum type="arabicPeriod"/>
            </a:pPr>
            <a:r>
              <a:rPr lang="en-US" dirty="0" smtClean="0"/>
              <a:t>Pre-Post-Training Performance with Control Group Method- evaluating training by comparing pre- and post-training results with individuals. </a:t>
            </a:r>
            <a:endParaRPr lang="en-US" dirty="0"/>
          </a:p>
        </p:txBody>
      </p:sp>
    </p:spTree>
    <p:extLst>
      <p:ext uri="{BB962C8B-B14F-4D97-AF65-F5344CB8AC3E}">
        <p14:creationId xmlns:p14="http://schemas.microsoft.com/office/powerpoint/2010/main" xmlns="" val="39438069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International Training </a:t>
            </a:r>
            <a:r>
              <a:rPr lang="en-US" smtClean="0"/>
              <a:t>and development</a:t>
            </a:r>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xmlns="" val="40814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Socialization or Onboarding</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	A process of adaptation that takes place as individuals attempt to learn the values and norms of work roles.</a:t>
            </a:r>
          </a:p>
          <a:p>
            <a:pPr marL="0" indent="0">
              <a:buNone/>
            </a:pPr>
            <a:r>
              <a:rPr lang="en-US" dirty="0"/>
              <a:t>	</a:t>
            </a:r>
            <a:r>
              <a:rPr lang="en-US" dirty="0" smtClean="0"/>
              <a:t>As someone is inducted in the organization, transferred, and/or promoted has to adjust in new environment that includes: work activities, a new boss, a different or most likely diverse group of co-workers or most probably a unique set of standards for what constitutes successful performance.</a:t>
            </a:r>
            <a:endParaRPr lang="en-US" dirty="0"/>
          </a:p>
        </p:txBody>
      </p:sp>
    </p:spTree>
    <p:extLst>
      <p:ext uri="{BB962C8B-B14F-4D97-AF65-F5344CB8AC3E}">
        <p14:creationId xmlns:p14="http://schemas.microsoft.com/office/powerpoint/2010/main" xmlns="" val="639489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Socialization as a process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	There are 3 stages of socialization at work</a:t>
            </a:r>
          </a:p>
          <a:p>
            <a:pPr marL="514350" indent="-514350">
              <a:buAutoNum type="arabicPeriod"/>
            </a:pPr>
            <a:r>
              <a:rPr lang="en-US" dirty="0" smtClean="0"/>
              <a:t>Pre-arrival stage- this socialization process stage recognizes that individuals arrive in an organization with a set of organizational values, attitudes, and expectations.</a:t>
            </a:r>
          </a:p>
          <a:p>
            <a:pPr marL="514350" indent="-514350">
              <a:buAutoNum type="arabicPeriod"/>
            </a:pPr>
            <a:r>
              <a:rPr lang="en-US" dirty="0" smtClean="0"/>
              <a:t>Encounter stage- the socialization stage where individuals confront the possible dichotomy between their organizational expectation and reality.</a:t>
            </a:r>
          </a:p>
          <a:p>
            <a:pPr marL="514350" indent="-514350">
              <a:buAutoNum type="arabicPeriod"/>
            </a:pPr>
            <a:r>
              <a:rPr lang="en-US" dirty="0" smtClean="0"/>
              <a:t>Metamorphosis stage- the socialization stage during which the new employee must work out inconsistencies discovered during the encounter stage</a:t>
            </a:r>
          </a:p>
          <a:p>
            <a:pPr marL="514350" indent="-514350">
              <a:buAutoNum type="arabicPeriod"/>
            </a:pPr>
            <a:endParaRPr lang="en-US" dirty="0"/>
          </a:p>
        </p:txBody>
      </p:sp>
    </p:spTree>
    <p:extLst>
      <p:ext uri="{BB962C8B-B14F-4D97-AF65-F5344CB8AC3E}">
        <p14:creationId xmlns:p14="http://schemas.microsoft.com/office/powerpoint/2010/main" xmlns="" val="1066038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Assumptions of Socialization</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Socialization strongly influences employee performance and organizational stability.</a:t>
            </a:r>
          </a:p>
          <a:p>
            <a:pPr marL="514350" indent="-514350">
              <a:buAutoNum type="arabicPeriod"/>
            </a:pPr>
            <a:r>
              <a:rPr lang="en-US" dirty="0" smtClean="0"/>
              <a:t>New members suffer from anxiety</a:t>
            </a:r>
          </a:p>
          <a:p>
            <a:pPr marL="514350" indent="-514350">
              <a:buAutoNum type="arabicPeriod"/>
            </a:pPr>
            <a:r>
              <a:rPr lang="en-US" dirty="0" smtClean="0"/>
              <a:t>Socialization does not occur in vacuum and</a:t>
            </a:r>
          </a:p>
          <a:p>
            <a:pPr marL="514350" indent="-514350">
              <a:buAutoNum type="arabicPeriod"/>
            </a:pPr>
            <a:r>
              <a:rPr lang="en-US" dirty="0" smtClean="0"/>
              <a:t>Individuals adjust to new situations in remarkably similar ways.</a:t>
            </a:r>
            <a:endParaRPr lang="en-US" dirty="0"/>
          </a:p>
        </p:txBody>
      </p:sp>
    </p:spTree>
    <p:extLst>
      <p:ext uri="{BB962C8B-B14F-4D97-AF65-F5344CB8AC3E}">
        <p14:creationId xmlns:p14="http://schemas.microsoft.com/office/powerpoint/2010/main" xmlns="" val="525142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Influence on performance</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AutoNum type="arabicPeriod"/>
            </a:pPr>
            <a:r>
              <a:rPr lang="en-US" dirty="0" smtClean="0"/>
              <a:t>Performance depends upon degree on knowing of employee what he should or should not do at his workplace.</a:t>
            </a:r>
          </a:p>
          <a:p>
            <a:pPr marL="514350" indent="-514350">
              <a:buAutoNum type="arabicPeriod"/>
            </a:pPr>
            <a:r>
              <a:rPr lang="en-US" dirty="0" smtClean="0"/>
              <a:t>Understanding the right way to do job properly.</a:t>
            </a:r>
          </a:p>
          <a:p>
            <a:pPr marL="514350" indent="-514350">
              <a:buAutoNum type="arabicPeriod"/>
            </a:pPr>
            <a:r>
              <a:rPr lang="en-US" dirty="0" smtClean="0"/>
              <a:t>Appraisal of your performance includes how well you fit into organization.</a:t>
            </a:r>
          </a:p>
          <a:p>
            <a:pPr marL="514350" indent="-514350">
              <a:buAutoNum type="arabicPeriod"/>
            </a:pPr>
            <a:r>
              <a:rPr lang="en-US" dirty="0" smtClean="0"/>
              <a:t>Do you have acceptable work habits.</a:t>
            </a:r>
          </a:p>
          <a:p>
            <a:pPr marL="514350" indent="-514350">
              <a:buAutoNum type="arabicPeriod"/>
            </a:pPr>
            <a:r>
              <a:rPr lang="en-US" dirty="0" smtClean="0"/>
              <a:t>Can you go along with your co-workers.</a:t>
            </a:r>
          </a:p>
          <a:p>
            <a:pPr marL="514350" indent="-514350">
              <a:buAutoNum type="arabicPeriod"/>
            </a:pPr>
            <a:r>
              <a:rPr lang="en-US" dirty="0" smtClean="0"/>
              <a:t>Do you demonstrate  right attitude and present appropriate behaviors at work.</a:t>
            </a:r>
            <a:endParaRPr lang="en-US" dirty="0"/>
          </a:p>
        </p:txBody>
      </p:sp>
    </p:spTree>
    <p:extLst>
      <p:ext uri="{BB962C8B-B14F-4D97-AF65-F5344CB8AC3E}">
        <p14:creationId xmlns:p14="http://schemas.microsoft.com/office/powerpoint/2010/main" xmlns="" val="1030985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Influence on organizational stability</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Jobs filled and vacated with minimum disruption organization will be more stable.</a:t>
            </a:r>
          </a:p>
          <a:p>
            <a:pPr marL="514350" indent="-514350">
              <a:buAutoNum type="arabicPeriod"/>
            </a:pPr>
            <a:r>
              <a:rPr lang="en-US" dirty="0" smtClean="0"/>
              <a:t>Objectives and culture of organization is transmitted more smoothly.</a:t>
            </a:r>
          </a:p>
          <a:p>
            <a:pPr marL="514350" indent="-514350">
              <a:buAutoNum type="arabicPeriod"/>
            </a:pPr>
            <a:r>
              <a:rPr lang="en-US" dirty="0" smtClean="0"/>
              <a:t>Loyalty and commitment to organization will be easily maintained.</a:t>
            </a:r>
          </a:p>
          <a:p>
            <a:pPr marL="0" indent="0">
              <a:buNone/>
            </a:pPr>
            <a:endParaRPr lang="en-US" dirty="0"/>
          </a:p>
        </p:txBody>
      </p:sp>
    </p:spTree>
    <p:extLst>
      <p:ext uri="{BB962C8B-B14F-4D97-AF65-F5344CB8AC3E}">
        <p14:creationId xmlns:p14="http://schemas.microsoft.com/office/powerpoint/2010/main" xmlns="" val="3002938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member suffer anxiety</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AutoNum type="arabicPeriod"/>
            </a:pPr>
            <a:r>
              <a:rPr lang="en-US" dirty="0" smtClean="0"/>
              <a:t>Stress is high due the fact that new member feels lack of identification- if not with work itself, certainly with new supervisor, new work location, and new rules and regulations.</a:t>
            </a:r>
          </a:p>
          <a:p>
            <a:pPr marL="514350" indent="-514350">
              <a:buAutoNum type="arabicPeriod"/>
            </a:pPr>
            <a:r>
              <a:rPr lang="en-US" dirty="0" smtClean="0"/>
              <a:t>New employee feels loneliness and isolation. </a:t>
            </a:r>
          </a:p>
          <a:p>
            <a:pPr marL="514350" indent="-514350">
              <a:buAutoNum type="arabicPeriod"/>
            </a:pPr>
            <a:r>
              <a:rPr lang="en-US" dirty="0" smtClean="0"/>
              <a:t>New member should be given more attention and be encouraged to seed organizational information to reduce uncertainty and ambiguity.</a:t>
            </a:r>
          </a:p>
          <a:p>
            <a:pPr marL="514350" indent="-514350">
              <a:buAutoNum type="arabicPeriod"/>
            </a:pPr>
            <a:r>
              <a:rPr lang="en-US" dirty="0" smtClean="0"/>
              <a:t>Stress also motivates employees to learn rapidly the ropes of the organization.</a:t>
            </a:r>
          </a:p>
          <a:p>
            <a:pPr marL="514350" indent="-514350">
              <a:buAutoNum type="arabicPeriod"/>
            </a:pPr>
            <a:endParaRPr lang="en-US" dirty="0"/>
          </a:p>
        </p:txBody>
      </p:sp>
    </p:spTree>
    <p:extLst>
      <p:ext uri="{BB962C8B-B14F-4D97-AF65-F5344CB8AC3E}">
        <p14:creationId xmlns:p14="http://schemas.microsoft.com/office/powerpoint/2010/main" xmlns="" val="709029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Socialization does not occur in vacuum </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Socialization is also influenced by behaviors offered by colleagues, management, employees, clients.</a:t>
            </a:r>
          </a:p>
          <a:p>
            <a:pPr marL="514350" indent="-514350">
              <a:buAutoNum type="arabicPeriod"/>
            </a:pPr>
            <a:r>
              <a:rPr lang="en-US" dirty="0" smtClean="0"/>
              <a:t>Employers needs to know whether the experience is consistent with culture or / employment brand that was promoted at the time of recruitment.</a:t>
            </a:r>
          </a:p>
          <a:p>
            <a:pPr marL="514350" indent="-514350">
              <a:buAutoNum type="arabicPeriod"/>
            </a:pPr>
            <a:endParaRPr lang="en-US" dirty="0"/>
          </a:p>
        </p:txBody>
      </p:sp>
    </p:spTree>
    <p:extLst>
      <p:ext uri="{BB962C8B-B14F-4D97-AF65-F5344CB8AC3E}">
        <p14:creationId xmlns:p14="http://schemas.microsoft.com/office/powerpoint/2010/main" xmlns="" val="4243799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TotalTime>
  <Words>1188</Words>
  <Application>Microsoft Office PowerPoint</Application>
  <PresentationFormat>On-screen Show (4:3)</PresentationFormat>
  <Paragraphs>135</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Training and Development of Employees</vt:lpstr>
      <vt:lpstr>Components of the chapter</vt:lpstr>
      <vt:lpstr>Socialization or Onboarding</vt:lpstr>
      <vt:lpstr>Socialization as a process</vt:lpstr>
      <vt:lpstr>Assumptions of Socialization</vt:lpstr>
      <vt:lpstr>Influence on performance</vt:lpstr>
      <vt:lpstr>Influence on organizational stability</vt:lpstr>
      <vt:lpstr>New member suffer anxiety</vt:lpstr>
      <vt:lpstr>Socialization does not occur in vacuum </vt:lpstr>
      <vt:lpstr>Individuals adjust themselves in a similar way</vt:lpstr>
      <vt:lpstr>Orientation </vt:lpstr>
      <vt:lpstr>Orientation (cont)</vt:lpstr>
      <vt:lpstr>Orientation (cont).</vt:lpstr>
      <vt:lpstr>Orientation (cont.)</vt:lpstr>
      <vt:lpstr>Employee Training</vt:lpstr>
      <vt:lpstr>Methods of Training</vt:lpstr>
      <vt:lpstr>On-the-job Training</vt:lpstr>
      <vt:lpstr>Off-the-job Training</vt:lpstr>
      <vt:lpstr>Employee Development</vt:lpstr>
      <vt:lpstr>Employee Development(cont.)</vt:lpstr>
      <vt:lpstr>Organization Development (OD)</vt:lpstr>
      <vt:lpstr>Affects of the change</vt:lpstr>
      <vt:lpstr>Change Process</vt:lpstr>
      <vt:lpstr>OD Methods</vt:lpstr>
      <vt:lpstr>Learning Organization</vt:lpstr>
      <vt:lpstr>Evaluation of Training and Development Effectiveness</vt:lpstr>
      <vt:lpstr>Performance based evaluation of training and development</vt:lpstr>
      <vt:lpstr>International Training and development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and Development of Employees</dc:title>
  <dc:creator>itcpu</dc:creator>
  <cp:lastModifiedBy>AmirSohail</cp:lastModifiedBy>
  <cp:revision>36</cp:revision>
  <dcterms:created xsi:type="dcterms:W3CDTF">2012-10-09T18:00:59Z</dcterms:created>
  <dcterms:modified xsi:type="dcterms:W3CDTF">2015-10-31T10:34:46Z</dcterms:modified>
</cp:coreProperties>
</file>