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83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E63C7E-1137-4CF0-95A3-8620C4E57891}" type="datetimeFigureOut">
              <a:rPr lang="en-US" smtClean="0"/>
              <a:t>5/2/2020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794CA1-662A-4891-8794-C630BBBC47CD}" type="slidenum">
              <a:rPr lang="en-US" smtClean="0"/>
              <a:t>‹#›</a:t>
            </a:fld>
            <a:endParaRPr lang="en-US"/>
          </a:p>
        </p:txBody>
      </p:sp>
    </p:spTree>
    <p:extLst>
      <p:ext uri="{BB962C8B-B14F-4D97-AF65-F5344CB8AC3E}">
        <p14:creationId xmlns:p14="http://schemas.microsoft.com/office/powerpoint/2010/main" val="3409390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C794CA1-662A-4891-8794-C630BBBC47CD}" type="slidenum">
              <a:rPr lang="en-US" smtClean="0"/>
              <a:t>1</a:t>
            </a:fld>
            <a:endParaRPr lang="en-US"/>
          </a:p>
        </p:txBody>
      </p:sp>
    </p:spTree>
    <p:extLst>
      <p:ext uri="{BB962C8B-B14F-4D97-AF65-F5344CB8AC3E}">
        <p14:creationId xmlns:p14="http://schemas.microsoft.com/office/powerpoint/2010/main" val="37425560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168DF0A-014F-42C8-B1A4-F92850810DC9}"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438A5-7142-4AFB-B7A6-F77C5A542650}" type="slidenum">
              <a:rPr lang="en-US" smtClean="0"/>
              <a:t>‹#›</a:t>
            </a:fld>
            <a:endParaRPr lang="en-US"/>
          </a:p>
        </p:txBody>
      </p:sp>
    </p:spTree>
    <p:extLst>
      <p:ext uri="{BB962C8B-B14F-4D97-AF65-F5344CB8AC3E}">
        <p14:creationId xmlns:p14="http://schemas.microsoft.com/office/powerpoint/2010/main" val="2178580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68DF0A-014F-42C8-B1A4-F92850810DC9}"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438A5-7142-4AFB-B7A6-F77C5A542650}" type="slidenum">
              <a:rPr lang="en-US" smtClean="0"/>
              <a:t>‹#›</a:t>
            </a:fld>
            <a:endParaRPr lang="en-US"/>
          </a:p>
        </p:txBody>
      </p:sp>
    </p:spTree>
    <p:extLst>
      <p:ext uri="{BB962C8B-B14F-4D97-AF65-F5344CB8AC3E}">
        <p14:creationId xmlns:p14="http://schemas.microsoft.com/office/powerpoint/2010/main" val="1015300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68DF0A-014F-42C8-B1A4-F92850810DC9}"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438A5-7142-4AFB-B7A6-F77C5A54265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038455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68DF0A-014F-42C8-B1A4-F92850810DC9}"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438A5-7142-4AFB-B7A6-F77C5A542650}" type="slidenum">
              <a:rPr lang="en-US" smtClean="0"/>
              <a:t>‹#›</a:t>
            </a:fld>
            <a:endParaRPr lang="en-US"/>
          </a:p>
        </p:txBody>
      </p:sp>
    </p:spTree>
    <p:extLst>
      <p:ext uri="{BB962C8B-B14F-4D97-AF65-F5344CB8AC3E}">
        <p14:creationId xmlns:p14="http://schemas.microsoft.com/office/powerpoint/2010/main" val="33849969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68DF0A-014F-42C8-B1A4-F92850810DC9}"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438A5-7142-4AFB-B7A6-F77C5A54265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185296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68DF0A-014F-42C8-B1A4-F92850810DC9}"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438A5-7142-4AFB-B7A6-F77C5A542650}" type="slidenum">
              <a:rPr lang="en-US" smtClean="0"/>
              <a:t>‹#›</a:t>
            </a:fld>
            <a:endParaRPr lang="en-US"/>
          </a:p>
        </p:txBody>
      </p:sp>
    </p:spTree>
    <p:extLst>
      <p:ext uri="{BB962C8B-B14F-4D97-AF65-F5344CB8AC3E}">
        <p14:creationId xmlns:p14="http://schemas.microsoft.com/office/powerpoint/2010/main" val="33848309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68DF0A-014F-42C8-B1A4-F92850810DC9}"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438A5-7142-4AFB-B7A6-F77C5A542650}" type="slidenum">
              <a:rPr lang="en-US" smtClean="0"/>
              <a:t>‹#›</a:t>
            </a:fld>
            <a:endParaRPr lang="en-US"/>
          </a:p>
        </p:txBody>
      </p:sp>
    </p:spTree>
    <p:extLst>
      <p:ext uri="{BB962C8B-B14F-4D97-AF65-F5344CB8AC3E}">
        <p14:creationId xmlns:p14="http://schemas.microsoft.com/office/powerpoint/2010/main" val="27115041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68DF0A-014F-42C8-B1A4-F92850810DC9}"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438A5-7142-4AFB-B7A6-F77C5A542650}" type="slidenum">
              <a:rPr lang="en-US" smtClean="0"/>
              <a:t>‹#›</a:t>
            </a:fld>
            <a:endParaRPr lang="en-US"/>
          </a:p>
        </p:txBody>
      </p:sp>
    </p:spTree>
    <p:extLst>
      <p:ext uri="{BB962C8B-B14F-4D97-AF65-F5344CB8AC3E}">
        <p14:creationId xmlns:p14="http://schemas.microsoft.com/office/powerpoint/2010/main" val="838722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168DF0A-014F-42C8-B1A4-F92850810DC9}"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438A5-7142-4AFB-B7A6-F77C5A542650}" type="slidenum">
              <a:rPr lang="en-US" smtClean="0"/>
              <a:t>‹#›</a:t>
            </a:fld>
            <a:endParaRPr lang="en-US"/>
          </a:p>
        </p:txBody>
      </p:sp>
    </p:spTree>
    <p:extLst>
      <p:ext uri="{BB962C8B-B14F-4D97-AF65-F5344CB8AC3E}">
        <p14:creationId xmlns:p14="http://schemas.microsoft.com/office/powerpoint/2010/main" val="3510253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68DF0A-014F-42C8-B1A4-F92850810DC9}"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2438A5-7142-4AFB-B7A6-F77C5A542650}" type="slidenum">
              <a:rPr lang="en-US" smtClean="0"/>
              <a:t>‹#›</a:t>
            </a:fld>
            <a:endParaRPr lang="en-US"/>
          </a:p>
        </p:txBody>
      </p:sp>
    </p:spTree>
    <p:extLst>
      <p:ext uri="{BB962C8B-B14F-4D97-AF65-F5344CB8AC3E}">
        <p14:creationId xmlns:p14="http://schemas.microsoft.com/office/powerpoint/2010/main" val="2931901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168DF0A-014F-42C8-B1A4-F92850810DC9}"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2438A5-7142-4AFB-B7A6-F77C5A542650}" type="slidenum">
              <a:rPr lang="en-US" smtClean="0"/>
              <a:t>‹#›</a:t>
            </a:fld>
            <a:endParaRPr lang="en-US"/>
          </a:p>
        </p:txBody>
      </p:sp>
    </p:spTree>
    <p:extLst>
      <p:ext uri="{BB962C8B-B14F-4D97-AF65-F5344CB8AC3E}">
        <p14:creationId xmlns:p14="http://schemas.microsoft.com/office/powerpoint/2010/main" val="3572064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168DF0A-014F-42C8-B1A4-F92850810DC9}" type="datetimeFigureOut">
              <a:rPr lang="en-US" smtClean="0"/>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2438A5-7142-4AFB-B7A6-F77C5A542650}" type="slidenum">
              <a:rPr lang="en-US" smtClean="0"/>
              <a:t>‹#›</a:t>
            </a:fld>
            <a:endParaRPr lang="en-US"/>
          </a:p>
        </p:txBody>
      </p:sp>
    </p:spTree>
    <p:extLst>
      <p:ext uri="{BB962C8B-B14F-4D97-AF65-F5344CB8AC3E}">
        <p14:creationId xmlns:p14="http://schemas.microsoft.com/office/powerpoint/2010/main" val="31738037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68DF0A-014F-42C8-B1A4-F92850810DC9}" type="datetimeFigureOut">
              <a:rPr lang="en-US" smtClean="0"/>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2438A5-7142-4AFB-B7A6-F77C5A542650}" type="slidenum">
              <a:rPr lang="en-US" smtClean="0"/>
              <a:t>‹#›</a:t>
            </a:fld>
            <a:endParaRPr lang="en-US"/>
          </a:p>
        </p:txBody>
      </p:sp>
    </p:spTree>
    <p:extLst>
      <p:ext uri="{BB962C8B-B14F-4D97-AF65-F5344CB8AC3E}">
        <p14:creationId xmlns:p14="http://schemas.microsoft.com/office/powerpoint/2010/main" val="4035255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68DF0A-014F-42C8-B1A4-F92850810DC9}" type="datetimeFigureOut">
              <a:rPr lang="en-US" smtClean="0"/>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2438A5-7142-4AFB-B7A6-F77C5A542650}" type="slidenum">
              <a:rPr lang="en-US" smtClean="0"/>
              <a:t>‹#›</a:t>
            </a:fld>
            <a:endParaRPr lang="en-US"/>
          </a:p>
        </p:txBody>
      </p:sp>
    </p:spTree>
    <p:extLst>
      <p:ext uri="{BB962C8B-B14F-4D97-AF65-F5344CB8AC3E}">
        <p14:creationId xmlns:p14="http://schemas.microsoft.com/office/powerpoint/2010/main" val="2548065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68DF0A-014F-42C8-B1A4-F92850810DC9}"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2438A5-7142-4AFB-B7A6-F77C5A542650}" type="slidenum">
              <a:rPr lang="en-US" smtClean="0"/>
              <a:t>‹#›</a:t>
            </a:fld>
            <a:endParaRPr lang="en-US"/>
          </a:p>
        </p:txBody>
      </p:sp>
    </p:spTree>
    <p:extLst>
      <p:ext uri="{BB962C8B-B14F-4D97-AF65-F5344CB8AC3E}">
        <p14:creationId xmlns:p14="http://schemas.microsoft.com/office/powerpoint/2010/main" val="3662543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68DF0A-014F-42C8-B1A4-F92850810DC9}"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2438A5-7142-4AFB-B7A6-F77C5A542650}" type="slidenum">
              <a:rPr lang="en-US" smtClean="0"/>
              <a:t>‹#›</a:t>
            </a:fld>
            <a:endParaRPr lang="en-US"/>
          </a:p>
        </p:txBody>
      </p:sp>
    </p:spTree>
    <p:extLst>
      <p:ext uri="{BB962C8B-B14F-4D97-AF65-F5344CB8AC3E}">
        <p14:creationId xmlns:p14="http://schemas.microsoft.com/office/powerpoint/2010/main" val="13028965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168DF0A-014F-42C8-B1A4-F92850810DC9}" type="datetimeFigureOut">
              <a:rPr lang="en-US" smtClean="0"/>
              <a:t>5/2/2020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32438A5-7142-4AFB-B7A6-F77C5A542650}" type="slidenum">
              <a:rPr lang="en-US" smtClean="0"/>
              <a:t>‹#›</a:t>
            </a:fld>
            <a:endParaRPr lang="en-US"/>
          </a:p>
        </p:txBody>
      </p:sp>
    </p:spTree>
    <p:extLst>
      <p:ext uri="{BB962C8B-B14F-4D97-AF65-F5344CB8AC3E}">
        <p14:creationId xmlns:p14="http://schemas.microsoft.com/office/powerpoint/2010/main" val="6168610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just"/>
            <a:r>
              <a:rPr lang="en-US" sz="4000" dirty="0" smtClean="0"/>
              <a:t>Overview of WWW, Web Pages, Web Sites, Web Application, Web Servers and HTTP</a:t>
            </a:r>
            <a:endParaRPr lang="en-US" sz="4000" dirty="0"/>
          </a:p>
        </p:txBody>
      </p:sp>
      <p:sp>
        <p:nvSpPr>
          <p:cNvPr id="3" name="Subtitle 2"/>
          <p:cNvSpPr>
            <a:spLocks noGrp="1"/>
          </p:cNvSpPr>
          <p:nvPr>
            <p:ph type="subTitle" idx="1"/>
          </p:nvPr>
        </p:nvSpPr>
        <p:spPr/>
        <p:txBody>
          <a:bodyPr/>
          <a:lstStyle/>
          <a:p>
            <a:r>
              <a:rPr lang="en-US" dirty="0" smtClean="0"/>
              <a:t> </a:t>
            </a:r>
          </a:p>
        </p:txBody>
      </p:sp>
    </p:spTree>
    <p:extLst>
      <p:ext uri="{BB962C8B-B14F-4D97-AF65-F5344CB8AC3E}">
        <p14:creationId xmlns:p14="http://schemas.microsoft.com/office/powerpoint/2010/main" val="29585070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Web Servers</a:t>
            </a:r>
            <a:endParaRPr lang="en-US" dirty="0"/>
          </a:p>
        </p:txBody>
      </p:sp>
      <p:sp>
        <p:nvSpPr>
          <p:cNvPr id="3" name="Content Placeholder 2"/>
          <p:cNvSpPr>
            <a:spLocks noGrp="1"/>
          </p:cNvSpPr>
          <p:nvPr>
            <p:ph idx="1"/>
          </p:nvPr>
        </p:nvSpPr>
        <p:spPr/>
        <p:txBody>
          <a:bodyPr/>
          <a:lstStyle/>
          <a:p>
            <a:pPr marL="0" indent="0" algn="just">
              <a:buNone/>
            </a:pPr>
            <a:r>
              <a:rPr lang="en-US" dirty="0">
                <a:latin typeface="Times New Roman" panose="02020603050405020304" pitchFamily="18" charset="0"/>
                <a:cs typeface="Times New Roman" panose="02020603050405020304" pitchFamily="18" charset="0"/>
              </a:rPr>
              <a:t>Web server is a computer where the web content is stored. Basically web server is used to host the web sites but there exists other web servers also such as gaming, storage, FTP, email etc.</a:t>
            </a:r>
          </a:p>
        </p:txBody>
      </p:sp>
    </p:spTree>
    <p:extLst>
      <p:ext uri="{BB962C8B-B14F-4D97-AF65-F5344CB8AC3E}">
        <p14:creationId xmlns:p14="http://schemas.microsoft.com/office/powerpoint/2010/main" val="1980111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76275"/>
          </a:xfrm>
        </p:spPr>
        <p:txBody>
          <a:bodyPr/>
          <a:lstStyle/>
          <a:p>
            <a:r>
              <a:rPr lang="en-US" dirty="0" smtClean="0"/>
              <a:t>HTTP &amp; HTTPS</a:t>
            </a:r>
            <a:endParaRPr lang="en-US" dirty="0"/>
          </a:p>
        </p:txBody>
      </p:sp>
      <p:sp>
        <p:nvSpPr>
          <p:cNvPr id="3" name="Content Placeholder 2"/>
          <p:cNvSpPr>
            <a:spLocks noGrp="1"/>
          </p:cNvSpPr>
          <p:nvPr>
            <p:ph idx="1"/>
          </p:nvPr>
        </p:nvSpPr>
        <p:spPr>
          <a:xfrm>
            <a:off x="677334" y="1257301"/>
            <a:ext cx="8596668" cy="4784062"/>
          </a:xfrm>
        </p:spPr>
        <p:txBody>
          <a:bodyPr>
            <a:normAutofit fontScale="92500" lnSpcReduction="10000"/>
          </a:bodyPr>
          <a:lstStyle/>
          <a:p>
            <a:pPr algn="just"/>
            <a:r>
              <a:rPr lang="en-US" dirty="0" smtClean="0"/>
              <a:t>HTTP </a:t>
            </a:r>
            <a:r>
              <a:rPr lang="en-US" dirty="0"/>
              <a:t>means </a:t>
            </a:r>
            <a:r>
              <a:rPr lang="en-US" dirty="0" smtClean="0"/>
              <a:t>Hypertext </a:t>
            </a:r>
            <a:r>
              <a:rPr lang="en-US" dirty="0"/>
              <a:t>Transfer Protocol. HTTP is the underlying protocol used by the World Wide Web and this protocol defines how messages are formatted and transmitted, and what actions Web servers and browsers should take in response to various commands.</a:t>
            </a:r>
          </a:p>
          <a:p>
            <a:pPr algn="just"/>
            <a:r>
              <a:rPr lang="en-US" dirty="0"/>
              <a:t>For example, when you enter a URL in your browser, this actually sends an HTTP command to the Web server directing it to fetch and transmit the requested Web page. The other main standard that controls how the World Wide Web works is HTML, which covers how Web pages are formatted and displayed.</a:t>
            </a:r>
          </a:p>
          <a:p>
            <a:pPr algn="just"/>
            <a:r>
              <a:rPr lang="en-US" dirty="0"/>
              <a:t>HTTP is called a stateless protocol because each command is executed independently, without any knowledge of the commands that came before it. This is the main reason that it is difficult to implement Web sites that react intelligently to user input.</a:t>
            </a:r>
          </a:p>
          <a:p>
            <a:pPr marL="0" lvl="0" indent="0" algn="just">
              <a:buNone/>
            </a:pPr>
            <a:r>
              <a:rPr lang="en-US" b="1" dirty="0"/>
              <a:t>HTTPS: </a:t>
            </a:r>
            <a:endParaRPr lang="en-US" dirty="0"/>
          </a:p>
          <a:p>
            <a:pPr algn="just"/>
            <a:r>
              <a:rPr lang="en-US" dirty="0"/>
              <a:t>A similar abbreviation, HTTPS means Hyper Text Transfer Protocol Secure. Basically, it is the secure version of HTTP. Communications between the browser and website are encrypted by Transport Layer Security (TLS), or its predecessor, Secure Sockets Layer (SSL).</a:t>
            </a:r>
          </a:p>
          <a:p>
            <a:pPr marL="0" indent="0">
              <a:buNone/>
            </a:pPr>
            <a:endParaRPr lang="en-US" dirty="0"/>
          </a:p>
        </p:txBody>
      </p:sp>
    </p:spTree>
    <p:extLst>
      <p:ext uri="{BB962C8B-B14F-4D97-AF65-F5344CB8AC3E}">
        <p14:creationId xmlns:p14="http://schemas.microsoft.com/office/powerpoint/2010/main" val="40157929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WORLD WIDE WEB (WWW)</a:t>
            </a:r>
            <a:endParaRPr lang="en-US" dirty="0"/>
          </a:p>
        </p:txBody>
      </p:sp>
      <p:sp>
        <p:nvSpPr>
          <p:cNvPr id="3" name="Content Placeholder 2"/>
          <p:cNvSpPr>
            <a:spLocks noGrp="1"/>
          </p:cNvSpPr>
          <p:nvPr>
            <p:ph idx="1"/>
          </p:nvPr>
        </p:nvSpPr>
        <p:spPr>
          <a:xfrm>
            <a:off x="838200" y="1825625"/>
            <a:ext cx="10515600" cy="3385004"/>
          </a:xfrm>
        </p:spPr>
        <p:txBody>
          <a:bodyPr/>
          <a:lstStyle/>
          <a:p>
            <a:pPr algn="just"/>
            <a:r>
              <a:rPr lang="en-US" dirty="0" smtClean="0"/>
              <a:t>The World Wide Web is a way of exchanging information between computers </a:t>
            </a:r>
          </a:p>
          <a:p>
            <a:pPr marL="0" indent="0" algn="just">
              <a:buNone/>
            </a:pPr>
            <a:r>
              <a:rPr lang="en-US" dirty="0" smtClean="0"/>
              <a:t>on the Internet. </a:t>
            </a:r>
          </a:p>
          <a:p>
            <a:pPr algn="just"/>
            <a:r>
              <a:rPr lang="en-US" dirty="0" smtClean="0"/>
              <a:t>The World Wide Web is the network of pages of images, texts and sounds on the</a:t>
            </a:r>
          </a:p>
          <a:p>
            <a:pPr marL="0" indent="0" algn="just">
              <a:buNone/>
            </a:pPr>
            <a:r>
              <a:rPr lang="en-US" dirty="0" smtClean="0"/>
              <a:t> Internet which can be viewed using browser software.</a:t>
            </a:r>
            <a:endParaRPr lang="en-US" dirty="0"/>
          </a:p>
        </p:txBody>
      </p:sp>
    </p:spTree>
    <p:extLst>
      <p:ext uri="{BB962C8B-B14F-4D97-AF65-F5344CB8AC3E}">
        <p14:creationId xmlns:p14="http://schemas.microsoft.com/office/powerpoint/2010/main" val="2728382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04863"/>
          </a:xfrm>
        </p:spPr>
        <p:txBody>
          <a:bodyPr/>
          <a:lstStyle/>
          <a:p>
            <a:r>
              <a:rPr lang="en-US" altLang="en-US" dirty="0" smtClean="0"/>
              <a:t>WWW Structure</a:t>
            </a:r>
            <a:endParaRPr lang="en-US" dirty="0"/>
          </a:p>
        </p:txBody>
      </p:sp>
      <p:sp>
        <p:nvSpPr>
          <p:cNvPr id="3" name="Content Placeholder 2"/>
          <p:cNvSpPr>
            <a:spLocks noGrp="1"/>
          </p:cNvSpPr>
          <p:nvPr>
            <p:ph idx="1"/>
          </p:nvPr>
        </p:nvSpPr>
        <p:spPr>
          <a:xfrm>
            <a:off x="677334" y="1600201"/>
            <a:ext cx="8596668" cy="4441162"/>
          </a:xfrm>
        </p:spPr>
        <p:txBody>
          <a:bodyPr>
            <a:normAutofit fontScale="92500" lnSpcReduction="20000"/>
          </a:bodyPr>
          <a:lstStyle/>
          <a:p>
            <a:r>
              <a:rPr lang="en-US" altLang="en-US" sz="2400" dirty="0" smtClean="0"/>
              <a:t>Clients use browser application to send URIs via HTTP to servers requesting a Web page</a:t>
            </a:r>
          </a:p>
          <a:p>
            <a:r>
              <a:rPr lang="en-US" altLang="en-US" sz="2400" dirty="0" smtClean="0"/>
              <a:t>Web pages constructed using HTML (or other markup language) and consist of text, graphics, sounds plus embedded files</a:t>
            </a:r>
          </a:p>
          <a:p>
            <a:r>
              <a:rPr lang="en-US" altLang="en-US" sz="2400" dirty="0" smtClean="0"/>
              <a:t>Servers (or caches) respond with requested Web page</a:t>
            </a:r>
            <a:endParaRPr lang="en-US" altLang="en-US" sz="2000" dirty="0" smtClean="0"/>
          </a:p>
          <a:p>
            <a:pPr lvl="1"/>
            <a:r>
              <a:rPr lang="en-US" altLang="en-US" sz="2000" dirty="0" smtClean="0"/>
              <a:t>Or with error message</a:t>
            </a:r>
          </a:p>
          <a:p>
            <a:r>
              <a:rPr lang="en-US" altLang="en-US" sz="2400" dirty="0" smtClean="0"/>
              <a:t>Client’s browser renders Web page returned by server</a:t>
            </a:r>
          </a:p>
          <a:p>
            <a:pPr lvl="1"/>
            <a:r>
              <a:rPr lang="en-US" altLang="en-US" sz="2000" dirty="0" smtClean="0"/>
              <a:t>Page is written using Hyper Text Markup Language (HTML)</a:t>
            </a:r>
          </a:p>
          <a:p>
            <a:pPr lvl="1"/>
            <a:r>
              <a:rPr lang="en-US" altLang="en-US" sz="2000" dirty="0" smtClean="0"/>
              <a:t>Displaying text, graphics and sound in browser</a:t>
            </a:r>
          </a:p>
          <a:p>
            <a:pPr lvl="1"/>
            <a:r>
              <a:rPr lang="en-US" altLang="en-US" sz="2000" dirty="0" smtClean="0"/>
              <a:t>Writing data as well</a:t>
            </a:r>
          </a:p>
          <a:p>
            <a:r>
              <a:rPr lang="en-US" altLang="en-US" sz="2400" dirty="0" smtClean="0"/>
              <a:t>The entire system runs over standard networking protocols (TCP/IP, DNS,…)</a:t>
            </a:r>
          </a:p>
          <a:p>
            <a:endParaRPr lang="en-US" dirty="0"/>
          </a:p>
        </p:txBody>
      </p:sp>
    </p:spTree>
    <p:extLst>
      <p:ext uri="{BB962C8B-B14F-4D97-AF65-F5344CB8AC3E}">
        <p14:creationId xmlns:p14="http://schemas.microsoft.com/office/powerpoint/2010/main" val="4185016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WWW COMPONENTS</a:t>
            </a:r>
            <a:endParaRPr lang="en-US" dirty="0"/>
          </a:p>
        </p:txBody>
      </p:sp>
      <p:sp>
        <p:nvSpPr>
          <p:cNvPr id="3" name="Content Placeholder 2"/>
          <p:cNvSpPr>
            <a:spLocks noGrp="1"/>
          </p:cNvSpPr>
          <p:nvPr>
            <p:ph idx="1"/>
          </p:nvPr>
        </p:nvSpPr>
        <p:spPr>
          <a:xfrm>
            <a:off x="838200" y="1436914"/>
            <a:ext cx="10515600" cy="4740049"/>
          </a:xfrm>
        </p:spPr>
        <p:txBody>
          <a:bodyPr>
            <a:normAutofit/>
          </a:bodyPr>
          <a:lstStyle/>
          <a:p>
            <a:pPr marL="0" indent="0">
              <a:buNone/>
            </a:pPr>
            <a:r>
              <a:rPr lang="en-US" b="1" dirty="0" smtClean="0"/>
              <a:t>Structural Components </a:t>
            </a:r>
          </a:p>
          <a:p>
            <a:r>
              <a:rPr lang="en-US" dirty="0" smtClean="0"/>
              <a:t>Clients/browsers – to dominant implementations </a:t>
            </a:r>
          </a:p>
          <a:p>
            <a:r>
              <a:rPr lang="en-US" dirty="0" smtClean="0"/>
              <a:t>Servers – run on sophisticated hardware </a:t>
            </a:r>
          </a:p>
          <a:p>
            <a:r>
              <a:rPr lang="en-US" dirty="0" smtClean="0"/>
              <a:t>Caches – many interesting implementations </a:t>
            </a:r>
          </a:p>
          <a:p>
            <a:r>
              <a:rPr lang="en-US" dirty="0" smtClean="0"/>
              <a:t>Internet – the global infrastructure which facilitates data transfer </a:t>
            </a:r>
          </a:p>
          <a:p>
            <a:pPr marL="0" indent="0">
              <a:buNone/>
            </a:pPr>
            <a:r>
              <a:rPr lang="en-US" dirty="0" smtClean="0"/>
              <a:t> </a:t>
            </a:r>
            <a:r>
              <a:rPr lang="en-US" b="1" dirty="0" smtClean="0"/>
              <a:t>Semantic Components </a:t>
            </a:r>
          </a:p>
          <a:p>
            <a:r>
              <a:rPr lang="en-US" dirty="0" smtClean="0"/>
              <a:t>Hyper Text Transfer Protocol (HTTP) </a:t>
            </a:r>
          </a:p>
          <a:p>
            <a:r>
              <a:rPr lang="en-US" dirty="0" smtClean="0"/>
              <a:t>Hyper Text Markup Language (HTML) – extensible Markup Language (XML) </a:t>
            </a:r>
          </a:p>
          <a:p>
            <a:r>
              <a:rPr lang="en-US" dirty="0" smtClean="0"/>
              <a:t>Uniform Resource Identifiers (URIs)</a:t>
            </a:r>
            <a:endParaRPr lang="en-US" dirty="0"/>
          </a:p>
        </p:txBody>
      </p:sp>
    </p:spTree>
    <p:extLst>
      <p:ext uri="{BB962C8B-B14F-4D97-AF65-F5344CB8AC3E}">
        <p14:creationId xmlns:p14="http://schemas.microsoft.com/office/powerpoint/2010/main" val="3067259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Fundamental concept of the WWW</a:t>
            </a:r>
            <a:endParaRPr lang="en-US" dirty="0"/>
          </a:p>
        </p:txBody>
      </p:sp>
      <p:sp>
        <p:nvSpPr>
          <p:cNvPr id="3" name="Content Placeholder 2"/>
          <p:cNvSpPr>
            <a:spLocks noGrp="1"/>
          </p:cNvSpPr>
          <p:nvPr>
            <p:ph idx="1"/>
          </p:nvPr>
        </p:nvSpPr>
        <p:spPr/>
        <p:txBody>
          <a:bodyPr/>
          <a:lstStyle/>
          <a:p>
            <a:pPr marL="0" indent="0">
              <a:buNone/>
            </a:pPr>
            <a:r>
              <a:rPr lang="en-US" b="1" dirty="0" smtClean="0"/>
              <a:t>Hypertext</a:t>
            </a:r>
          </a:p>
          <a:p>
            <a:r>
              <a:rPr lang="en-US" dirty="0" smtClean="0"/>
              <a:t>Hypertext is text which contains links to other texts. </a:t>
            </a:r>
            <a:endParaRPr lang="en-US" dirty="0"/>
          </a:p>
          <a:p>
            <a:pPr marL="0" indent="0">
              <a:buNone/>
            </a:pPr>
            <a:r>
              <a:rPr lang="en-US" b="1" dirty="0" smtClean="0"/>
              <a:t>Hypermedia </a:t>
            </a:r>
          </a:p>
          <a:p>
            <a:r>
              <a:rPr lang="en-US" dirty="0" smtClean="0"/>
              <a:t>Hypermedia is a term used for hypertext which is not constrained to be text: it can include graphics, video and sound.</a:t>
            </a:r>
            <a:endParaRPr lang="en-US" dirty="0"/>
          </a:p>
        </p:txBody>
      </p:sp>
    </p:spTree>
    <p:extLst>
      <p:ext uri="{BB962C8B-B14F-4D97-AF65-F5344CB8AC3E}">
        <p14:creationId xmlns:p14="http://schemas.microsoft.com/office/powerpoint/2010/main" val="3107855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a:t>
            </a:r>
            <a:endParaRPr lang="en-US" dirty="0"/>
          </a:p>
        </p:txBody>
      </p:sp>
      <p:sp>
        <p:nvSpPr>
          <p:cNvPr id="3" name="Content Placeholder 2"/>
          <p:cNvSpPr>
            <a:spLocks noGrp="1"/>
          </p:cNvSpPr>
          <p:nvPr>
            <p:ph idx="1"/>
          </p:nvPr>
        </p:nvSpPr>
        <p:spPr/>
        <p:txBody>
          <a:bodyPr>
            <a:normAutofit/>
          </a:bodyPr>
          <a:lstStyle/>
          <a:p>
            <a:pPr marL="0" indent="0">
              <a:buNone/>
            </a:pPr>
            <a:r>
              <a:rPr lang="en-US" b="1" dirty="0" smtClean="0"/>
              <a:t>WEB Browser </a:t>
            </a:r>
          </a:p>
          <a:p>
            <a:r>
              <a:rPr lang="en-US" dirty="0" smtClean="0"/>
              <a:t>A web browser displays a web document and enables users to access web documents.</a:t>
            </a:r>
          </a:p>
          <a:p>
            <a:pPr marL="0" indent="0">
              <a:buNone/>
            </a:pPr>
            <a:r>
              <a:rPr lang="en-US" b="1" dirty="0" smtClean="0"/>
              <a:t>WEB Server </a:t>
            </a:r>
          </a:p>
          <a:p>
            <a:r>
              <a:rPr lang="en-US" dirty="0" smtClean="0"/>
              <a:t>This is a program that waits patiently for the browser to request a web page. The servers looks for the requested information, retrieves it and send it to the browser or sends an error message if the file is not found.</a:t>
            </a:r>
          </a:p>
          <a:p>
            <a:pPr marL="0" indent="0">
              <a:buNone/>
            </a:pPr>
            <a:r>
              <a:rPr lang="en-US" b="1" dirty="0" smtClean="0"/>
              <a:t>Uniform Resource Locator (URL) </a:t>
            </a:r>
          </a:p>
          <a:p>
            <a:r>
              <a:rPr lang="en-US" dirty="0" smtClean="0"/>
              <a:t>These are the web addresses. The resource locator is an addressing system .</a:t>
            </a:r>
            <a:endParaRPr lang="en-US" dirty="0"/>
          </a:p>
        </p:txBody>
      </p:sp>
    </p:spTree>
    <p:extLst>
      <p:ext uri="{BB962C8B-B14F-4D97-AF65-F5344CB8AC3E}">
        <p14:creationId xmlns:p14="http://schemas.microsoft.com/office/powerpoint/2010/main" val="2352488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Web Pages</a:t>
            </a:r>
            <a:endParaRPr lang="en-US" dirty="0"/>
          </a:p>
        </p:txBody>
      </p:sp>
      <p:sp>
        <p:nvSpPr>
          <p:cNvPr id="3" name="Content Placeholder 2"/>
          <p:cNvSpPr>
            <a:spLocks noGrp="1"/>
          </p:cNvSpPr>
          <p:nvPr>
            <p:ph idx="1"/>
          </p:nvPr>
        </p:nvSpPr>
        <p:spPr/>
        <p:txBody>
          <a:bodyPr/>
          <a:lstStyle/>
          <a:p>
            <a:pPr marL="0" indent="0">
              <a:buNone/>
            </a:pPr>
            <a:r>
              <a:rPr lang="en-US" dirty="0"/>
              <a:t>A Web page is a document for the World Wide Web that is identified by a unique uniform resource locator (URL).</a:t>
            </a:r>
            <a:r>
              <a:rPr lang="en-US" dirty="0" smtClean="0"/>
              <a:t/>
            </a:r>
            <a:br>
              <a:rPr lang="en-US" dirty="0" smtClean="0"/>
            </a:br>
            <a:r>
              <a:rPr lang="en-US" dirty="0" smtClean="0"/>
              <a:t/>
            </a:r>
            <a:br>
              <a:rPr lang="en-US" dirty="0" smtClean="0"/>
            </a:br>
            <a:r>
              <a:rPr lang="en-US" dirty="0"/>
              <a:t>A Web page can be accessed and displayed on a monitor or mobile device through a Web browser . The data found in a Web page is usually in </a:t>
            </a:r>
            <a:r>
              <a:rPr lang="en-US" dirty="0" smtClean="0"/>
              <a:t>HTML format</a:t>
            </a:r>
            <a:r>
              <a:rPr lang="en-US" dirty="0"/>
              <a:t>. The Web pages usually also contain other resources such as style sheets, scripts and images for presentation. Users may be able to navigate to other pages through hypertext links.</a:t>
            </a:r>
          </a:p>
        </p:txBody>
      </p:sp>
    </p:spTree>
    <p:extLst>
      <p:ext uri="{BB962C8B-B14F-4D97-AF65-F5344CB8AC3E}">
        <p14:creationId xmlns:p14="http://schemas.microsoft.com/office/powerpoint/2010/main" val="1757973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Web Sites</a:t>
            </a:r>
            <a:endParaRPr lang="en-US" dirty="0"/>
          </a:p>
        </p:txBody>
      </p:sp>
      <p:sp>
        <p:nvSpPr>
          <p:cNvPr id="3" name="Content Placeholder 2"/>
          <p:cNvSpPr>
            <a:spLocks noGrp="1"/>
          </p:cNvSpPr>
          <p:nvPr>
            <p:ph idx="1"/>
          </p:nvPr>
        </p:nvSpPr>
        <p:spPr/>
        <p:txBody>
          <a:bodyPr/>
          <a:lstStyle/>
          <a:p>
            <a:r>
              <a:rPr lang="en-US" dirty="0" smtClean="0"/>
              <a:t>A website is a set of related web pages typically served from a single web domain. </a:t>
            </a:r>
          </a:p>
          <a:p>
            <a:r>
              <a:rPr lang="en-US" dirty="0" smtClean="0"/>
              <a:t> A website is a collection of Web pages, images, videos or other digital assets that is hosted on one or more web servers, usually accessible via the internet. </a:t>
            </a:r>
          </a:p>
          <a:p>
            <a:r>
              <a:rPr lang="en-US" dirty="0" smtClean="0"/>
              <a:t>The pages of a website can usually be accessed from a common root URL called the homepage and usually reside on the same physical server. </a:t>
            </a:r>
            <a:endParaRPr lang="en-US" dirty="0"/>
          </a:p>
        </p:txBody>
      </p:sp>
    </p:spTree>
    <p:extLst>
      <p:ext uri="{BB962C8B-B14F-4D97-AF65-F5344CB8AC3E}">
        <p14:creationId xmlns:p14="http://schemas.microsoft.com/office/powerpoint/2010/main" val="29245160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Web Application</a:t>
            </a:r>
            <a:endParaRPr lang="en-US" dirty="0"/>
          </a:p>
        </p:txBody>
      </p:sp>
      <p:sp>
        <p:nvSpPr>
          <p:cNvPr id="3" name="Content Placeholder 2"/>
          <p:cNvSpPr>
            <a:spLocks noGrp="1"/>
          </p:cNvSpPr>
          <p:nvPr>
            <p:ph idx="1"/>
          </p:nvPr>
        </p:nvSpPr>
        <p:spPr/>
        <p:txBody>
          <a:bodyPr>
            <a:normAutofit/>
          </a:bodyPr>
          <a:lstStyle/>
          <a:p>
            <a:pPr marL="0" indent="0" algn="just">
              <a:buNone/>
            </a:pPr>
            <a:r>
              <a:rPr lang="en-US" dirty="0">
                <a:latin typeface="Times New Roman" panose="02020603050405020304" pitchFamily="18" charset="0"/>
                <a:cs typeface="Times New Roman" panose="02020603050405020304" pitchFamily="18" charset="0"/>
              </a:rPr>
              <a:t>A web application or web app, short for web-based application, is software that runs in an Internet browser. Similar to desktop computer software or a mobile app, a web application provides a user interface, offers utility or entertainment, and the ability to access, create, store, or modify data.</a:t>
            </a:r>
          </a:p>
        </p:txBody>
      </p:sp>
    </p:spTree>
    <p:extLst>
      <p:ext uri="{BB962C8B-B14F-4D97-AF65-F5344CB8AC3E}">
        <p14:creationId xmlns:p14="http://schemas.microsoft.com/office/powerpoint/2010/main" val="269362346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1735</TotalTime>
  <Words>657</Words>
  <Application>Microsoft Office PowerPoint</Application>
  <PresentationFormat>Widescreen</PresentationFormat>
  <Paragraphs>56</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Times New Roman</vt:lpstr>
      <vt:lpstr>Trebuchet MS</vt:lpstr>
      <vt:lpstr>Wingdings 3</vt:lpstr>
      <vt:lpstr>Facet</vt:lpstr>
      <vt:lpstr>Overview of WWW, Web Pages, Web Sites, Web Application, Web Servers and HTTP</vt:lpstr>
      <vt:lpstr>WORLD WIDE WEB (WWW)</vt:lpstr>
      <vt:lpstr>WWW Structure</vt:lpstr>
      <vt:lpstr>WWW COMPONENTS</vt:lpstr>
      <vt:lpstr>Fundamental concept of the WWW</vt:lpstr>
      <vt:lpstr>Continue….</vt:lpstr>
      <vt:lpstr>Web Pages</vt:lpstr>
      <vt:lpstr>Web Sites</vt:lpstr>
      <vt:lpstr>Web Application</vt:lpstr>
      <vt:lpstr>Web Servers</vt:lpstr>
      <vt:lpstr>HTTP &amp; HTTPS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Overview of WWW, Web Pages, Web Sites, Web Applications, TCP/IP, TCP/IP Application, Services, Web Servers</dc:title>
  <dc:creator>Ch Asad</dc:creator>
  <cp:lastModifiedBy>Ch Asad</cp:lastModifiedBy>
  <cp:revision>13</cp:revision>
  <dcterms:created xsi:type="dcterms:W3CDTF">2020-01-28T22:31:12Z</dcterms:created>
  <dcterms:modified xsi:type="dcterms:W3CDTF">2020-05-02T11:02:09Z</dcterms:modified>
</cp:coreProperties>
</file>