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2" r:id="rId2"/>
    <p:sldId id="396" r:id="rId3"/>
    <p:sldId id="510" r:id="rId4"/>
    <p:sldId id="511" r:id="rId5"/>
    <p:sldId id="512" r:id="rId6"/>
    <p:sldId id="513" r:id="rId7"/>
    <p:sldId id="514" r:id="rId8"/>
    <p:sldId id="515" r:id="rId9"/>
    <p:sldId id="516" r:id="rId10"/>
    <p:sldId id="517" r:id="rId11"/>
    <p:sldId id="518"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7" r:id="rId31"/>
    <p:sldId id="538" r:id="rId32"/>
    <p:sldId id="539" r:id="rId33"/>
    <p:sldId id="540" r:id="rId34"/>
    <p:sldId id="541" r:id="rId35"/>
    <p:sldId id="542" r:id="rId36"/>
    <p:sldId id="543" r:id="rId37"/>
    <p:sldId id="544" r:id="rId38"/>
    <p:sldId id="545" r:id="rId39"/>
    <p:sldId id="546" r:id="rId40"/>
    <p:sldId id="547" r:id="rId41"/>
    <p:sldId id="548" r:id="rId42"/>
    <p:sldId id="549" r:id="rId43"/>
    <p:sldId id="550" r:id="rId44"/>
    <p:sldId id="551" r:id="rId45"/>
    <p:sldId id="553" r:id="rId46"/>
    <p:sldId id="554" r:id="rId47"/>
    <p:sldId id="555" r:id="rId48"/>
    <p:sldId id="556" r:id="rId49"/>
    <p:sldId id="557" r:id="rId50"/>
    <p:sldId id="558" r:id="rId51"/>
    <p:sldId id="559" r:id="rId52"/>
    <p:sldId id="56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a:t>
            </a:fld>
            <a:endParaRPr lang="en-US"/>
          </a:p>
        </p:txBody>
      </p:sp>
    </p:spTree>
    <p:extLst>
      <p:ext uri="{BB962C8B-B14F-4D97-AF65-F5344CB8AC3E}">
        <p14:creationId xmlns:p14="http://schemas.microsoft.com/office/powerpoint/2010/main" val="411378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11</a:t>
            </a:fld>
            <a:endParaRPr lang="en-US"/>
          </a:p>
        </p:txBody>
      </p:sp>
    </p:spTree>
    <p:extLst>
      <p:ext uri="{BB962C8B-B14F-4D97-AF65-F5344CB8AC3E}">
        <p14:creationId xmlns:p14="http://schemas.microsoft.com/office/powerpoint/2010/main" val="390427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12</a:t>
            </a:fld>
            <a:endParaRPr lang="en-US"/>
          </a:p>
        </p:txBody>
      </p:sp>
    </p:spTree>
    <p:extLst>
      <p:ext uri="{BB962C8B-B14F-4D97-AF65-F5344CB8AC3E}">
        <p14:creationId xmlns:p14="http://schemas.microsoft.com/office/powerpoint/2010/main" val="220069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13</a:t>
            </a:fld>
            <a:endParaRPr lang="en-US"/>
          </a:p>
        </p:txBody>
      </p:sp>
    </p:spTree>
    <p:extLst>
      <p:ext uri="{BB962C8B-B14F-4D97-AF65-F5344CB8AC3E}">
        <p14:creationId xmlns:p14="http://schemas.microsoft.com/office/powerpoint/2010/main" val="71060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14</a:t>
            </a:fld>
            <a:endParaRPr lang="en-US"/>
          </a:p>
        </p:txBody>
      </p:sp>
    </p:spTree>
    <p:extLst>
      <p:ext uri="{BB962C8B-B14F-4D97-AF65-F5344CB8AC3E}">
        <p14:creationId xmlns:p14="http://schemas.microsoft.com/office/powerpoint/2010/main" val="327338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15</a:t>
            </a:fld>
            <a:endParaRPr lang="en-US"/>
          </a:p>
        </p:txBody>
      </p:sp>
    </p:spTree>
    <p:extLst>
      <p:ext uri="{BB962C8B-B14F-4D97-AF65-F5344CB8AC3E}">
        <p14:creationId xmlns:p14="http://schemas.microsoft.com/office/powerpoint/2010/main" val="141163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16</a:t>
            </a:fld>
            <a:endParaRPr lang="en-US"/>
          </a:p>
        </p:txBody>
      </p:sp>
    </p:spTree>
    <p:extLst>
      <p:ext uri="{BB962C8B-B14F-4D97-AF65-F5344CB8AC3E}">
        <p14:creationId xmlns:p14="http://schemas.microsoft.com/office/powerpoint/2010/main" val="95721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17</a:t>
            </a:fld>
            <a:endParaRPr lang="en-US"/>
          </a:p>
        </p:txBody>
      </p:sp>
    </p:spTree>
    <p:extLst>
      <p:ext uri="{BB962C8B-B14F-4D97-AF65-F5344CB8AC3E}">
        <p14:creationId xmlns:p14="http://schemas.microsoft.com/office/powerpoint/2010/main" val="401676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18</a:t>
            </a:fld>
            <a:endParaRPr lang="en-US"/>
          </a:p>
        </p:txBody>
      </p:sp>
    </p:spTree>
    <p:extLst>
      <p:ext uri="{BB962C8B-B14F-4D97-AF65-F5344CB8AC3E}">
        <p14:creationId xmlns:p14="http://schemas.microsoft.com/office/powerpoint/2010/main" val="251087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19</a:t>
            </a:fld>
            <a:endParaRPr lang="en-US"/>
          </a:p>
        </p:txBody>
      </p:sp>
    </p:spTree>
    <p:extLst>
      <p:ext uri="{BB962C8B-B14F-4D97-AF65-F5344CB8AC3E}">
        <p14:creationId xmlns:p14="http://schemas.microsoft.com/office/powerpoint/2010/main" val="303077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20</a:t>
            </a:fld>
            <a:endParaRPr lang="en-US"/>
          </a:p>
        </p:txBody>
      </p:sp>
    </p:spTree>
    <p:extLst>
      <p:ext uri="{BB962C8B-B14F-4D97-AF65-F5344CB8AC3E}">
        <p14:creationId xmlns:p14="http://schemas.microsoft.com/office/powerpoint/2010/main" val="327625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a:t>
            </a:fld>
            <a:endParaRPr lang="en-US"/>
          </a:p>
        </p:txBody>
      </p:sp>
    </p:spTree>
    <p:extLst>
      <p:ext uri="{BB962C8B-B14F-4D97-AF65-F5344CB8AC3E}">
        <p14:creationId xmlns:p14="http://schemas.microsoft.com/office/powerpoint/2010/main" val="89677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21</a:t>
            </a:fld>
            <a:endParaRPr lang="en-US"/>
          </a:p>
        </p:txBody>
      </p:sp>
    </p:spTree>
    <p:extLst>
      <p:ext uri="{BB962C8B-B14F-4D97-AF65-F5344CB8AC3E}">
        <p14:creationId xmlns:p14="http://schemas.microsoft.com/office/powerpoint/2010/main" val="9570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22</a:t>
            </a:fld>
            <a:endParaRPr lang="en-US"/>
          </a:p>
        </p:txBody>
      </p:sp>
    </p:spTree>
    <p:extLst>
      <p:ext uri="{BB962C8B-B14F-4D97-AF65-F5344CB8AC3E}">
        <p14:creationId xmlns:p14="http://schemas.microsoft.com/office/powerpoint/2010/main" val="242854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23</a:t>
            </a:fld>
            <a:endParaRPr lang="en-US"/>
          </a:p>
        </p:txBody>
      </p:sp>
    </p:spTree>
    <p:extLst>
      <p:ext uri="{BB962C8B-B14F-4D97-AF65-F5344CB8AC3E}">
        <p14:creationId xmlns:p14="http://schemas.microsoft.com/office/powerpoint/2010/main" val="3171850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24</a:t>
            </a:fld>
            <a:endParaRPr lang="en-US"/>
          </a:p>
        </p:txBody>
      </p:sp>
    </p:spTree>
    <p:extLst>
      <p:ext uri="{BB962C8B-B14F-4D97-AF65-F5344CB8AC3E}">
        <p14:creationId xmlns:p14="http://schemas.microsoft.com/office/powerpoint/2010/main" val="413894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25</a:t>
            </a:fld>
            <a:endParaRPr lang="en-US"/>
          </a:p>
        </p:txBody>
      </p:sp>
    </p:spTree>
    <p:extLst>
      <p:ext uri="{BB962C8B-B14F-4D97-AF65-F5344CB8AC3E}">
        <p14:creationId xmlns:p14="http://schemas.microsoft.com/office/powerpoint/2010/main" val="159150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26</a:t>
            </a:fld>
            <a:endParaRPr lang="en-US"/>
          </a:p>
        </p:txBody>
      </p:sp>
    </p:spTree>
    <p:extLst>
      <p:ext uri="{BB962C8B-B14F-4D97-AF65-F5344CB8AC3E}">
        <p14:creationId xmlns:p14="http://schemas.microsoft.com/office/powerpoint/2010/main" val="4479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27</a:t>
            </a:fld>
            <a:endParaRPr lang="en-US"/>
          </a:p>
        </p:txBody>
      </p:sp>
    </p:spTree>
    <p:extLst>
      <p:ext uri="{BB962C8B-B14F-4D97-AF65-F5344CB8AC3E}">
        <p14:creationId xmlns:p14="http://schemas.microsoft.com/office/powerpoint/2010/main" val="272869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28</a:t>
            </a:fld>
            <a:endParaRPr lang="en-US"/>
          </a:p>
        </p:txBody>
      </p:sp>
    </p:spTree>
    <p:extLst>
      <p:ext uri="{BB962C8B-B14F-4D97-AF65-F5344CB8AC3E}">
        <p14:creationId xmlns:p14="http://schemas.microsoft.com/office/powerpoint/2010/main" val="27638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29</a:t>
            </a:fld>
            <a:endParaRPr lang="en-US"/>
          </a:p>
        </p:txBody>
      </p:sp>
    </p:spTree>
    <p:extLst>
      <p:ext uri="{BB962C8B-B14F-4D97-AF65-F5344CB8AC3E}">
        <p14:creationId xmlns:p14="http://schemas.microsoft.com/office/powerpoint/2010/main" val="2699097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30</a:t>
            </a:fld>
            <a:endParaRPr lang="en-US"/>
          </a:p>
        </p:txBody>
      </p:sp>
    </p:spTree>
    <p:extLst>
      <p:ext uri="{BB962C8B-B14F-4D97-AF65-F5344CB8AC3E}">
        <p14:creationId xmlns:p14="http://schemas.microsoft.com/office/powerpoint/2010/main" val="96559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a:t>
            </a:fld>
            <a:endParaRPr lang="en-US"/>
          </a:p>
        </p:txBody>
      </p:sp>
    </p:spTree>
    <p:extLst>
      <p:ext uri="{BB962C8B-B14F-4D97-AF65-F5344CB8AC3E}">
        <p14:creationId xmlns:p14="http://schemas.microsoft.com/office/powerpoint/2010/main" val="1106687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31</a:t>
            </a:fld>
            <a:endParaRPr lang="en-US"/>
          </a:p>
        </p:txBody>
      </p:sp>
    </p:spTree>
    <p:extLst>
      <p:ext uri="{BB962C8B-B14F-4D97-AF65-F5344CB8AC3E}">
        <p14:creationId xmlns:p14="http://schemas.microsoft.com/office/powerpoint/2010/main" val="47260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32</a:t>
            </a:fld>
            <a:endParaRPr lang="en-US"/>
          </a:p>
        </p:txBody>
      </p:sp>
    </p:spTree>
    <p:extLst>
      <p:ext uri="{BB962C8B-B14F-4D97-AF65-F5344CB8AC3E}">
        <p14:creationId xmlns:p14="http://schemas.microsoft.com/office/powerpoint/2010/main" val="104654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33</a:t>
            </a:fld>
            <a:endParaRPr lang="en-US"/>
          </a:p>
        </p:txBody>
      </p:sp>
    </p:spTree>
    <p:extLst>
      <p:ext uri="{BB962C8B-B14F-4D97-AF65-F5344CB8AC3E}">
        <p14:creationId xmlns:p14="http://schemas.microsoft.com/office/powerpoint/2010/main" val="4230115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34</a:t>
            </a:fld>
            <a:endParaRPr lang="en-US"/>
          </a:p>
        </p:txBody>
      </p:sp>
    </p:spTree>
    <p:extLst>
      <p:ext uri="{BB962C8B-B14F-4D97-AF65-F5344CB8AC3E}">
        <p14:creationId xmlns:p14="http://schemas.microsoft.com/office/powerpoint/2010/main" val="4039609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35</a:t>
            </a:fld>
            <a:endParaRPr lang="en-US"/>
          </a:p>
        </p:txBody>
      </p:sp>
    </p:spTree>
    <p:extLst>
      <p:ext uri="{BB962C8B-B14F-4D97-AF65-F5344CB8AC3E}">
        <p14:creationId xmlns:p14="http://schemas.microsoft.com/office/powerpoint/2010/main" val="1650660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36</a:t>
            </a:fld>
            <a:endParaRPr lang="en-US"/>
          </a:p>
        </p:txBody>
      </p:sp>
    </p:spTree>
    <p:extLst>
      <p:ext uri="{BB962C8B-B14F-4D97-AF65-F5344CB8AC3E}">
        <p14:creationId xmlns:p14="http://schemas.microsoft.com/office/powerpoint/2010/main" val="2064498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37</a:t>
            </a:fld>
            <a:endParaRPr lang="en-US"/>
          </a:p>
        </p:txBody>
      </p:sp>
    </p:spTree>
    <p:extLst>
      <p:ext uri="{BB962C8B-B14F-4D97-AF65-F5344CB8AC3E}">
        <p14:creationId xmlns:p14="http://schemas.microsoft.com/office/powerpoint/2010/main" val="3160762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38</a:t>
            </a:fld>
            <a:endParaRPr lang="en-US"/>
          </a:p>
        </p:txBody>
      </p:sp>
    </p:spTree>
    <p:extLst>
      <p:ext uri="{BB962C8B-B14F-4D97-AF65-F5344CB8AC3E}">
        <p14:creationId xmlns:p14="http://schemas.microsoft.com/office/powerpoint/2010/main" val="1648876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39</a:t>
            </a:fld>
            <a:endParaRPr lang="en-US"/>
          </a:p>
        </p:txBody>
      </p:sp>
    </p:spTree>
    <p:extLst>
      <p:ext uri="{BB962C8B-B14F-4D97-AF65-F5344CB8AC3E}">
        <p14:creationId xmlns:p14="http://schemas.microsoft.com/office/powerpoint/2010/main" val="44714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40</a:t>
            </a:fld>
            <a:endParaRPr lang="en-US"/>
          </a:p>
        </p:txBody>
      </p:sp>
    </p:spTree>
    <p:extLst>
      <p:ext uri="{BB962C8B-B14F-4D97-AF65-F5344CB8AC3E}">
        <p14:creationId xmlns:p14="http://schemas.microsoft.com/office/powerpoint/2010/main" val="181719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a:t>
            </a:fld>
            <a:endParaRPr lang="en-US"/>
          </a:p>
        </p:txBody>
      </p:sp>
    </p:spTree>
    <p:extLst>
      <p:ext uri="{BB962C8B-B14F-4D97-AF65-F5344CB8AC3E}">
        <p14:creationId xmlns:p14="http://schemas.microsoft.com/office/powerpoint/2010/main" val="3433423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41</a:t>
            </a:fld>
            <a:endParaRPr lang="en-US"/>
          </a:p>
        </p:txBody>
      </p:sp>
    </p:spTree>
    <p:extLst>
      <p:ext uri="{BB962C8B-B14F-4D97-AF65-F5344CB8AC3E}">
        <p14:creationId xmlns:p14="http://schemas.microsoft.com/office/powerpoint/2010/main" val="2838222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42</a:t>
            </a:fld>
            <a:endParaRPr lang="en-US"/>
          </a:p>
        </p:txBody>
      </p:sp>
    </p:spTree>
    <p:extLst>
      <p:ext uri="{BB962C8B-B14F-4D97-AF65-F5344CB8AC3E}">
        <p14:creationId xmlns:p14="http://schemas.microsoft.com/office/powerpoint/2010/main" val="831112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43</a:t>
            </a:fld>
            <a:endParaRPr lang="en-US"/>
          </a:p>
        </p:txBody>
      </p:sp>
    </p:spTree>
    <p:extLst>
      <p:ext uri="{BB962C8B-B14F-4D97-AF65-F5344CB8AC3E}">
        <p14:creationId xmlns:p14="http://schemas.microsoft.com/office/powerpoint/2010/main" val="1012462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44</a:t>
            </a:fld>
            <a:endParaRPr lang="en-US"/>
          </a:p>
        </p:txBody>
      </p:sp>
    </p:spTree>
    <p:extLst>
      <p:ext uri="{BB962C8B-B14F-4D97-AF65-F5344CB8AC3E}">
        <p14:creationId xmlns:p14="http://schemas.microsoft.com/office/powerpoint/2010/main" val="298562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45</a:t>
            </a:fld>
            <a:endParaRPr lang="en-US"/>
          </a:p>
        </p:txBody>
      </p:sp>
    </p:spTree>
    <p:extLst>
      <p:ext uri="{BB962C8B-B14F-4D97-AF65-F5344CB8AC3E}">
        <p14:creationId xmlns:p14="http://schemas.microsoft.com/office/powerpoint/2010/main" val="495772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46</a:t>
            </a:fld>
            <a:endParaRPr lang="en-US"/>
          </a:p>
        </p:txBody>
      </p:sp>
    </p:spTree>
    <p:extLst>
      <p:ext uri="{BB962C8B-B14F-4D97-AF65-F5344CB8AC3E}">
        <p14:creationId xmlns:p14="http://schemas.microsoft.com/office/powerpoint/2010/main" val="3793641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47</a:t>
            </a:fld>
            <a:endParaRPr lang="en-US"/>
          </a:p>
        </p:txBody>
      </p:sp>
    </p:spTree>
    <p:extLst>
      <p:ext uri="{BB962C8B-B14F-4D97-AF65-F5344CB8AC3E}">
        <p14:creationId xmlns:p14="http://schemas.microsoft.com/office/powerpoint/2010/main" val="838884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48</a:t>
            </a:fld>
            <a:endParaRPr lang="en-US"/>
          </a:p>
        </p:txBody>
      </p:sp>
    </p:spTree>
    <p:extLst>
      <p:ext uri="{BB962C8B-B14F-4D97-AF65-F5344CB8AC3E}">
        <p14:creationId xmlns:p14="http://schemas.microsoft.com/office/powerpoint/2010/main" val="943844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49</a:t>
            </a:fld>
            <a:endParaRPr lang="en-US"/>
          </a:p>
        </p:txBody>
      </p:sp>
    </p:spTree>
    <p:extLst>
      <p:ext uri="{BB962C8B-B14F-4D97-AF65-F5344CB8AC3E}">
        <p14:creationId xmlns:p14="http://schemas.microsoft.com/office/powerpoint/2010/main" val="3179474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50</a:t>
            </a:fld>
            <a:endParaRPr lang="en-US"/>
          </a:p>
        </p:txBody>
      </p:sp>
    </p:spTree>
    <p:extLst>
      <p:ext uri="{BB962C8B-B14F-4D97-AF65-F5344CB8AC3E}">
        <p14:creationId xmlns:p14="http://schemas.microsoft.com/office/powerpoint/2010/main" val="272657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6</a:t>
            </a:fld>
            <a:endParaRPr lang="en-US"/>
          </a:p>
        </p:txBody>
      </p:sp>
    </p:spTree>
    <p:extLst>
      <p:ext uri="{BB962C8B-B14F-4D97-AF65-F5344CB8AC3E}">
        <p14:creationId xmlns:p14="http://schemas.microsoft.com/office/powerpoint/2010/main" val="1943959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51</a:t>
            </a:fld>
            <a:endParaRPr lang="en-US"/>
          </a:p>
        </p:txBody>
      </p:sp>
    </p:spTree>
    <p:extLst>
      <p:ext uri="{BB962C8B-B14F-4D97-AF65-F5344CB8AC3E}">
        <p14:creationId xmlns:p14="http://schemas.microsoft.com/office/powerpoint/2010/main" val="3853264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52</a:t>
            </a:fld>
            <a:endParaRPr lang="en-US"/>
          </a:p>
        </p:txBody>
      </p:sp>
    </p:spTree>
    <p:extLst>
      <p:ext uri="{BB962C8B-B14F-4D97-AF65-F5344CB8AC3E}">
        <p14:creationId xmlns:p14="http://schemas.microsoft.com/office/powerpoint/2010/main" val="412493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7</a:t>
            </a:fld>
            <a:endParaRPr lang="en-US"/>
          </a:p>
        </p:txBody>
      </p:sp>
    </p:spTree>
    <p:extLst>
      <p:ext uri="{BB962C8B-B14F-4D97-AF65-F5344CB8AC3E}">
        <p14:creationId xmlns:p14="http://schemas.microsoft.com/office/powerpoint/2010/main" val="203920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8</a:t>
            </a:fld>
            <a:endParaRPr lang="en-US"/>
          </a:p>
        </p:txBody>
      </p:sp>
    </p:spTree>
    <p:extLst>
      <p:ext uri="{BB962C8B-B14F-4D97-AF65-F5344CB8AC3E}">
        <p14:creationId xmlns:p14="http://schemas.microsoft.com/office/powerpoint/2010/main" val="370963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9</a:t>
            </a:fld>
            <a:endParaRPr lang="en-US"/>
          </a:p>
        </p:txBody>
      </p:sp>
    </p:spTree>
    <p:extLst>
      <p:ext uri="{BB962C8B-B14F-4D97-AF65-F5344CB8AC3E}">
        <p14:creationId xmlns:p14="http://schemas.microsoft.com/office/powerpoint/2010/main" val="224594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10</a:t>
            </a:fld>
            <a:endParaRPr lang="en-US"/>
          </a:p>
        </p:txBody>
      </p:sp>
    </p:spTree>
    <p:extLst>
      <p:ext uri="{BB962C8B-B14F-4D97-AF65-F5344CB8AC3E}">
        <p14:creationId xmlns:p14="http://schemas.microsoft.com/office/powerpoint/2010/main" val="233034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85000" lnSpcReduction="20000"/>
          </a:bodyPr>
          <a:lstStyle/>
          <a:p>
            <a:pPr algn="just"/>
            <a:r>
              <a:rPr lang="en-US" b="1" dirty="0">
                <a:latin typeface="Bookman Old Style" panose="02050604050505020204" pitchFamily="18" charset="0"/>
              </a:rPr>
              <a:t>                       LECTURE-43, 44 &amp; 45</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FLEXURAL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148407"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u="sng" dirty="0"/>
              <a:t>DEFLECTION………</a:t>
            </a:r>
            <a:r>
              <a:rPr lang="en-US" b="1" dirty="0"/>
              <a:t> </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r>
              <a:rPr lang="en-US" sz="2400" dirty="0"/>
              <a:t>For the common case of a simply supported, uniformly loaded beam such as that in figure-5.22, the maximum vertical deflection is:-</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r>
              <a:rPr lang="en-US" sz="2400" dirty="0"/>
              <a:t>Deflection formulas for a variety of beams and loading conditions can be found in Part-3, “Design of flexural members” of the manual.</a:t>
            </a:r>
          </a:p>
          <a:p>
            <a:pPr algn="just"/>
            <a:r>
              <a:rPr lang="en-US" sz="2400" dirty="0"/>
              <a:t>For more unusual situations, standard analytical methods such as the method of virtual work may be used. </a:t>
            </a:r>
          </a:p>
          <a:p>
            <a:pPr algn="just"/>
            <a:endParaRPr lang="en-US" sz="2400" dirty="0"/>
          </a:p>
          <a:p>
            <a:pPr algn="just"/>
            <a:endParaRPr lang="en-US" sz="2400" dirty="0"/>
          </a:p>
          <a:p>
            <a:pPr algn="just"/>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2481262" y="1888331"/>
            <a:ext cx="7229475" cy="2686050"/>
          </a:xfrm>
          <a:prstGeom prst="rect">
            <a:avLst/>
          </a:prstGeom>
        </p:spPr>
      </p:pic>
    </p:spTree>
    <p:extLst>
      <p:ext uri="{BB962C8B-B14F-4D97-AF65-F5344CB8AC3E}">
        <p14:creationId xmlns:p14="http://schemas.microsoft.com/office/powerpoint/2010/main" val="137672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u="sng" dirty="0"/>
              <a:t>DEFLECTION………</a:t>
            </a:r>
            <a:r>
              <a:rPr lang="en-US" b="1" dirty="0"/>
              <a:t> </a:t>
            </a:r>
            <a:endParaRPr lang="en-US" b="1" u="sng" dirty="0"/>
          </a:p>
        </p:txBody>
      </p:sp>
      <p:sp>
        <p:nvSpPr>
          <p:cNvPr id="3" name="Content Placeholder 2"/>
          <p:cNvSpPr>
            <a:spLocks noGrp="1"/>
          </p:cNvSpPr>
          <p:nvPr>
            <p:ph idx="1"/>
          </p:nvPr>
        </p:nvSpPr>
        <p:spPr>
          <a:xfrm>
            <a:off x="838200" y="1100138"/>
            <a:ext cx="10515600" cy="5091113"/>
          </a:xfrm>
        </p:spPr>
        <p:txBody>
          <a:bodyPr>
            <a:normAutofit lnSpcReduction="10000"/>
          </a:bodyPr>
          <a:lstStyle/>
          <a:p>
            <a:pPr algn="just"/>
            <a:r>
              <a:rPr lang="en-US" sz="2400" dirty="0"/>
              <a:t>Deflection is a serviceability limit state, not one of the strength, so deflections should always be computed with service loads.</a:t>
            </a:r>
          </a:p>
          <a:p>
            <a:pPr algn="just"/>
            <a:r>
              <a:rPr lang="en-US" sz="2400" dirty="0"/>
              <a:t>The appropriate limit for the maximum deflection depends on the function of the beam and likelihood of damage resulting from the deflection.</a:t>
            </a:r>
          </a:p>
          <a:p>
            <a:pPr algn="just"/>
            <a:r>
              <a:rPr lang="en-US" sz="2400" dirty="0"/>
              <a:t>The AISC specification furnishes little guidance other than a statement in chapter L, “Design for Serviceability”, that the deflections should not be excessive.</a:t>
            </a:r>
          </a:p>
          <a:p>
            <a:pPr algn="just"/>
            <a:r>
              <a:rPr lang="en-US" sz="2400" dirty="0"/>
              <a:t>Appropriate limits for deflection can be usually found from the governing building code, expressed as a fraction of span length L, such as L/360. sometimes a numerical limit such as 1 inch is appropriate.</a:t>
            </a:r>
          </a:p>
          <a:p>
            <a:pPr algn="just"/>
            <a:r>
              <a:rPr lang="en-US" sz="2400" dirty="0"/>
              <a:t>The limits given in the International Building code (IBC, 2003) are typical. Table 5.4 shows some of the deflection limits given by that code.</a:t>
            </a:r>
          </a:p>
          <a:p>
            <a:pPr algn="just"/>
            <a:r>
              <a:rPr lang="en-US" sz="2400" dirty="0"/>
              <a:t>The limits shown in table 5.4 for deflection due to dead load plus live load do not apply to steel beams because the dead load deflection is usually compensated for by some means such as cambering. </a:t>
            </a:r>
          </a:p>
          <a:p>
            <a:pPr algn="just"/>
            <a:endParaRPr lang="en-US" sz="2400" dirty="0"/>
          </a:p>
          <a:p>
            <a:pPr algn="just"/>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423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635004"/>
          </a:xfrm>
        </p:spPr>
        <p:txBody>
          <a:bodyPr>
            <a:normAutofit fontScale="90000"/>
          </a:bodyPr>
          <a:lstStyle/>
          <a:p>
            <a:pPr marL="0" indent="0"/>
            <a:r>
              <a:rPr lang="en-US" b="1" u="sng" dirty="0"/>
              <a:t>DEFLECTION………</a:t>
            </a:r>
            <a:r>
              <a:rPr lang="en-US" b="1" dirty="0"/>
              <a:t> </a:t>
            </a:r>
            <a:endParaRPr lang="en-US" b="1" u="sng" dirty="0"/>
          </a:p>
        </p:txBody>
      </p:sp>
      <p:sp>
        <p:nvSpPr>
          <p:cNvPr id="3" name="Content Placeholder 2"/>
          <p:cNvSpPr>
            <a:spLocks noGrp="1"/>
          </p:cNvSpPr>
          <p:nvPr>
            <p:ph idx="1"/>
          </p:nvPr>
        </p:nvSpPr>
        <p:spPr>
          <a:xfrm>
            <a:off x="838200" y="614364"/>
            <a:ext cx="10515600" cy="5576888"/>
          </a:xfrm>
        </p:spPr>
        <p:txBody>
          <a:bodyPr>
            <a:normAutofit/>
          </a:bodyPr>
          <a:lstStyle/>
          <a:p>
            <a:pPr algn="just"/>
            <a:r>
              <a:rPr lang="en-US" sz="2400" dirty="0"/>
              <a:t>Camber is a curvature in the opposite direction of the dead load deflection curve and can be accomplished by bending the beam with or without heating.</a:t>
            </a:r>
          </a:p>
          <a:p>
            <a:pPr algn="just"/>
            <a:r>
              <a:rPr lang="en-US" sz="2400" dirty="0"/>
              <a:t>When the dead load is applied to the beam, the curvature is removed and the beam becomes level.</a:t>
            </a:r>
          </a:p>
          <a:p>
            <a:pPr algn="just"/>
            <a:r>
              <a:rPr lang="en-US" sz="2400" dirty="0"/>
              <a:t>Therefore, only the live load deflection is of concern in the completed structure.</a:t>
            </a:r>
          </a:p>
          <a:p>
            <a:pPr algn="just"/>
            <a:r>
              <a:rPr lang="en-US" sz="2400" dirty="0"/>
              <a:t>Dead load deflection can also be accounted for by pouring a variable depth slab with a level top surface, the variable depth being a consequence of the deflection of the beam (this is referred to as ponding of concrete).</a:t>
            </a:r>
          </a:p>
          <a:p>
            <a:pPr marL="0" indent="0" algn="just">
              <a:buNone/>
            </a:pPr>
            <a:endParaRPr lang="en-US" sz="2400" dirty="0"/>
          </a:p>
          <a:p>
            <a:pPr algn="just"/>
            <a:endParaRPr lang="en-US" sz="2400" dirty="0"/>
          </a:p>
          <a:p>
            <a:pPr algn="just"/>
            <a:endParaRPr lang="en-US" sz="2400" dirty="0"/>
          </a:p>
          <a:p>
            <a:pPr algn="just"/>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881064" y="3686176"/>
            <a:ext cx="11172825" cy="2383632"/>
          </a:xfrm>
          <a:prstGeom prst="rect">
            <a:avLst/>
          </a:prstGeom>
        </p:spPr>
      </p:pic>
    </p:spTree>
    <p:extLst>
      <p:ext uri="{BB962C8B-B14F-4D97-AF65-F5344CB8AC3E}">
        <p14:creationId xmlns:p14="http://schemas.microsoft.com/office/powerpoint/2010/main" val="307791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stretch>
            <a:fillRect/>
          </a:stretch>
        </p:blipFill>
        <p:spPr>
          <a:xfrm>
            <a:off x="1042987" y="285750"/>
            <a:ext cx="10934700" cy="2581275"/>
          </a:xfrm>
          <a:prstGeom prst="rect">
            <a:avLst/>
          </a:prstGeom>
        </p:spPr>
      </p:pic>
      <p:pic>
        <p:nvPicPr>
          <p:cNvPr id="9" name="Picture 8"/>
          <p:cNvPicPr>
            <a:picLocks noChangeAspect="1"/>
          </p:cNvPicPr>
          <p:nvPr/>
        </p:nvPicPr>
        <p:blipFill>
          <a:blip r:embed="rId4"/>
          <a:stretch>
            <a:fillRect/>
          </a:stretch>
        </p:blipFill>
        <p:spPr>
          <a:xfrm>
            <a:off x="1770456" y="3028950"/>
            <a:ext cx="8543925" cy="2814638"/>
          </a:xfrm>
          <a:prstGeom prst="rect">
            <a:avLst/>
          </a:prstGeom>
        </p:spPr>
      </p:pic>
    </p:spTree>
    <p:extLst>
      <p:ext uri="{BB962C8B-B14F-4D97-AF65-F5344CB8AC3E}">
        <p14:creationId xmlns:p14="http://schemas.microsoft.com/office/powerpoint/2010/main" val="85850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2209203" y="2919417"/>
            <a:ext cx="7695008" cy="1890713"/>
          </a:xfrm>
          <a:prstGeom prst="rect">
            <a:avLst/>
          </a:prstGeom>
        </p:spPr>
      </p:pic>
      <p:pic>
        <p:nvPicPr>
          <p:cNvPr id="4" name="Picture 3"/>
          <p:cNvPicPr>
            <a:picLocks noChangeAspect="1"/>
          </p:cNvPicPr>
          <p:nvPr/>
        </p:nvPicPr>
        <p:blipFill>
          <a:blip r:embed="rId4"/>
          <a:stretch>
            <a:fillRect/>
          </a:stretch>
        </p:blipFill>
        <p:spPr>
          <a:xfrm>
            <a:off x="1914524" y="-47621"/>
            <a:ext cx="8043863" cy="2952750"/>
          </a:xfrm>
          <a:prstGeom prst="rect">
            <a:avLst/>
          </a:prstGeom>
        </p:spPr>
      </p:pic>
      <p:sp>
        <p:nvSpPr>
          <p:cNvPr id="5" name="Rectangle 4"/>
          <p:cNvSpPr/>
          <p:nvPr/>
        </p:nvSpPr>
        <p:spPr>
          <a:xfrm>
            <a:off x="2371725" y="3571873"/>
            <a:ext cx="7272338" cy="414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58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09650" y="623887"/>
            <a:ext cx="10963275" cy="5176838"/>
          </a:xfrm>
          <a:prstGeom prst="rect">
            <a:avLst/>
          </a:prstGeom>
        </p:spPr>
      </p:pic>
    </p:spTree>
    <p:extLst>
      <p:ext uri="{BB962C8B-B14F-4D97-AF65-F5344CB8AC3E}">
        <p14:creationId xmlns:p14="http://schemas.microsoft.com/office/powerpoint/2010/main" val="178230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60894" y="285750"/>
            <a:ext cx="10197706" cy="5529263"/>
          </a:xfrm>
          <a:prstGeom prst="rect">
            <a:avLst/>
          </a:prstGeom>
        </p:spPr>
      </p:pic>
    </p:spTree>
    <p:extLst>
      <p:ext uri="{BB962C8B-B14F-4D97-AF65-F5344CB8AC3E}">
        <p14:creationId xmlns:p14="http://schemas.microsoft.com/office/powerpoint/2010/main" val="344268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14438" y="500064"/>
            <a:ext cx="10529887" cy="4814886"/>
          </a:xfrm>
          <a:prstGeom prst="rect">
            <a:avLst/>
          </a:prstGeom>
        </p:spPr>
      </p:pic>
    </p:spTree>
    <p:extLst>
      <p:ext uri="{BB962C8B-B14F-4D97-AF65-F5344CB8AC3E}">
        <p14:creationId xmlns:p14="http://schemas.microsoft.com/office/powerpoint/2010/main" val="341313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171575" y="545306"/>
            <a:ext cx="10820400" cy="5372100"/>
          </a:xfrm>
          <a:prstGeom prst="rect">
            <a:avLst/>
          </a:prstGeom>
        </p:spPr>
      </p:pic>
    </p:spTree>
    <p:extLst>
      <p:ext uri="{BB962C8B-B14F-4D97-AF65-F5344CB8AC3E}">
        <p14:creationId xmlns:p14="http://schemas.microsoft.com/office/powerpoint/2010/main" val="283073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79906" y="466724"/>
            <a:ext cx="9725025" cy="5267325"/>
          </a:xfrm>
          <a:prstGeom prst="rect">
            <a:avLst/>
          </a:prstGeom>
        </p:spPr>
      </p:pic>
    </p:spTree>
    <p:extLst>
      <p:ext uri="{BB962C8B-B14F-4D97-AF65-F5344CB8AC3E}">
        <p14:creationId xmlns:p14="http://schemas.microsoft.com/office/powerpoint/2010/main" val="234330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sp>
        <p:nvSpPr>
          <p:cNvPr id="3" name="Content Placeholder 2"/>
          <p:cNvSpPr>
            <a:spLocks noGrp="1"/>
          </p:cNvSpPr>
          <p:nvPr>
            <p:ph idx="1"/>
          </p:nvPr>
        </p:nvSpPr>
        <p:spPr>
          <a:xfrm>
            <a:off x="838200" y="885826"/>
            <a:ext cx="10515600" cy="5305425"/>
          </a:xfrm>
        </p:spPr>
        <p:txBody>
          <a:bodyPr>
            <a:normAutofit/>
          </a:bodyPr>
          <a:lstStyle/>
          <a:p>
            <a:pPr algn="just"/>
            <a:r>
              <a:rPr lang="en-US" sz="2400" dirty="0"/>
              <a:t>Before covering the AISC provisions for shear strength, we will first review some basic concepts from mechanics of material.</a:t>
            </a:r>
          </a:p>
          <a:p>
            <a:pPr algn="just"/>
            <a:r>
              <a:rPr lang="en-US" sz="2400" dirty="0"/>
              <a:t>Consider the simple beam of figure-5.17, at a distance x from left and at neutral axis the state of cross-section, the state of stress is as shown in figure-5.17d. </a:t>
            </a:r>
          </a:p>
          <a:p>
            <a:pPr algn="just"/>
            <a:r>
              <a:rPr lang="en-US" sz="2400" dirty="0"/>
              <a:t>Because this element is located at neutral axis, it is not subjected to flexural stress. From elementary mechanics of materials, the shear stress is given by:</a:t>
            </a:r>
          </a:p>
          <a:p>
            <a:pPr algn="just"/>
            <a:endParaRPr lang="en-US" sz="2400" dirty="0"/>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271588" y="3214689"/>
            <a:ext cx="9744075" cy="2762246"/>
          </a:xfrm>
          <a:prstGeom prst="rect">
            <a:avLst/>
          </a:prstGeom>
        </p:spPr>
      </p:pic>
    </p:spTree>
    <p:extLst>
      <p:ext uri="{BB962C8B-B14F-4D97-AF65-F5344CB8AC3E}">
        <p14:creationId xmlns:p14="http://schemas.microsoft.com/office/powerpoint/2010/main" val="142116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402554" y="502443"/>
            <a:ext cx="10258424" cy="5098258"/>
          </a:xfrm>
          <a:prstGeom prst="rect">
            <a:avLst/>
          </a:prstGeom>
        </p:spPr>
      </p:pic>
      <p:sp>
        <p:nvSpPr>
          <p:cNvPr id="11" name="Rectangle 10"/>
          <p:cNvSpPr/>
          <p:nvPr/>
        </p:nvSpPr>
        <p:spPr>
          <a:xfrm>
            <a:off x="1402553" y="3471861"/>
            <a:ext cx="10070309" cy="271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81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85875" y="442913"/>
            <a:ext cx="9829799" cy="5481637"/>
          </a:xfrm>
          <a:prstGeom prst="rect">
            <a:avLst/>
          </a:prstGeom>
        </p:spPr>
      </p:pic>
    </p:spTree>
    <p:extLst>
      <p:ext uri="{BB962C8B-B14F-4D97-AF65-F5344CB8AC3E}">
        <p14:creationId xmlns:p14="http://schemas.microsoft.com/office/powerpoint/2010/main" val="379272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08494" y="659606"/>
            <a:ext cx="10009584" cy="5143500"/>
          </a:xfrm>
          <a:prstGeom prst="rect">
            <a:avLst/>
          </a:prstGeom>
        </p:spPr>
      </p:pic>
    </p:spTree>
    <p:extLst>
      <p:ext uri="{BB962C8B-B14F-4D97-AF65-F5344CB8AC3E}">
        <p14:creationId xmlns:p14="http://schemas.microsoft.com/office/powerpoint/2010/main" val="61794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90626" y="671513"/>
            <a:ext cx="10739438" cy="5143500"/>
          </a:xfrm>
          <a:prstGeom prst="rect">
            <a:avLst/>
          </a:prstGeom>
        </p:spPr>
      </p:pic>
    </p:spTree>
    <p:extLst>
      <p:ext uri="{BB962C8B-B14F-4D97-AF65-F5344CB8AC3E}">
        <p14:creationId xmlns:p14="http://schemas.microsoft.com/office/powerpoint/2010/main" val="106331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22769" y="538162"/>
            <a:ext cx="9639300" cy="5124450"/>
          </a:xfrm>
          <a:prstGeom prst="rect">
            <a:avLst/>
          </a:prstGeom>
        </p:spPr>
      </p:pic>
    </p:spTree>
    <p:extLst>
      <p:ext uri="{BB962C8B-B14F-4D97-AF65-F5344CB8AC3E}">
        <p14:creationId xmlns:p14="http://schemas.microsoft.com/office/powerpoint/2010/main" val="294197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71588" y="511968"/>
            <a:ext cx="9872661" cy="5438775"/>
          </a:xfrm>
          <a:prstGeom prst="rect">
            <a:avLst/>
          </a:prstGeom>
        </p:spPr>
      </p:pic>
    </p:spTree>
    <p:extLst>
      <p:ext uri="{BB962C8B-B14F-4D97-AF65-F5344CB8AC3E}">
        <p14:creationId xmlns:p14="http://schemas.microsoft.com/office/powerpoint/2010/main" val="121026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19237" y="757237"/>
            <a:ext cx="9153525" cy="4872037"/>
          </a:xfrm>
          <a:prstGeom prst="rect">
            <a:avLst/>
          </a:prstGeom>
        </p:spPr>
      </p:pic>
    </p:spTree>
    <p:extLst>
      <p:ext uri="{BB962C8B-B14F-4D97-AF65-F5344CB8AC3E}">
        <p14:creationId xmlns:p14="http://schemas.microsoft.com/office/powerpoint/2010/main" val="1578377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076325" y="485776"/>
            <a:ext cx="9953625" cy="5026818"/>
          </a:xfrm>
          <a:prstGeom prst="rect">
            <a:avLst/>
          </a:prstGeom>
        </p:spPr>
      </p:pic>
    </p:spTree>
    <p:extLst>
      <p:ext uri="{BB962C8B-B14F-4D97-AF65-F5344CB8AC3E}">
        <p14:creationId xmlns:p14="http://schemas.microsoft.com/office/powerpoint/2010/main" val="127269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23975" y="909637"/>
            <a:ext cx="10344150" cy="3895725"/>
          </a:xfrm>
          <a:prstGeom prst="rect">
            <a:avLst/>
          </a:prstGeom>
        </p:spPr>
      </p:pic>
    </p:spTree>
    <p:extLst>
      <p:ext uri="{BB962C8B-B14F-4D97-AF65-F5344CB8AC3E}">
        <p14:creationId xmlns:p14="http://schemas.microsoft.com/office/powerpoint/2010/main" val="384488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19187" y="621506"/>
            <a:ext cx="10582275" cy="5219700"/>
          </a:xfrm>
          <a:prstGeom prst="rect">
            <a:avLst/>
          </a:prstGeom>
        </p:spPr>
      </p:pic>
    </p:spTree>
    <p:extLst>
      <p:ext uri="{BB962C8B-B14F-4D97-AF65-F5344CB8AC3E}">
        <p14:creationId xmlns:p14="http://schemas.microsoft.com/office/powerpoint/2010/main" val="209759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sp>
        <p:nvSpPr>
          <p:cNvPr id="3" name="Content Placeholder 2"/>
          <p:cNvSpPr>
            <a:spLocks noGrp="1"/>
          </p:cNvSpPr>
          <p:nvPr>
            <p:ph idx="1"/>
          </p:nvPr>
        </p:nvSpPr>
        <p:spPr>
          <a:xfrm>
            <a:off x="838200" y="885826"/>
            <a:ext cx="10515600" cy="5305425"/>
          </a:xfrm>
        </p:spPr>
        <p:txBody>
          <a:bodyPr>
            <a:normAutofit/>
          </a:bodyPr>
          <a:lstStyle/>
          <a:p>
            <a:pPr algn="just"/>
            <a:r>
              <a:rPr lang="en-US" sz="2400" dirty="0"/>
              <a:t>Before covering the AISC provisions for shear strength, we will first review some basic concepts from mechanics of material.</a:t>
            </a:r>
          </a:p>
          <a:p>
            <a:pPr algn="just"/>
            <a:r>
              <a:rPr lang="en-US" sz="2400" dirty="0"/>
              <a:t>Consider the simple beam of figure-5.17, at a distance x from left and at neutral axis the state of cross-section, the state of stress is as shown in figure-5.17d. </a:t>
            </a:r>
          </a:p>
          <a:p>
            <a:pPr algn="just"/>
            <a:r>
              <a:rPr lang="en-US" sz="2400" dirty="0"/>
              <a:t>Because this element is located at neutral axis, it is not subjected to flexural stress. From elementary mechanics of materials, the shear stress is given by:</a:t>
            </a:r>
          </a:p>
          <a:p>
            <a:pPr algn="just"/>
            <a:endParaRPr lang="en-US" sz="2400" dirty="0"/>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271588" y="3214689"/>
            <a:ext cx="9744075" cy="2762246"/>
          </a:xfrm>
          <a:prstGeom prst="rect">
            <a:avLst/>
          </a:prstGeom>
        </p:spPr>
      </p:pic>
    </p:spTree>
    <p:extLst>
      <p:ext uri="{BB962C8B-B14F-4D97-AF65-F5344CB8AC3E}">
        <p14:creationId xmlns:p14="http://schemas.microsoft.com/office/powerpoint/2010/main" val="311815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47749" y="633412"/>
            <a:ext cx="9570128" cy="4967288"/>
          </a:xfrm>
          <a:prstGeom prst="rect">
            <a:avLst/>
          </a:prstGeom>
        </p:spPr>
      </p:pic>
    </p:spTree>
    <p:extLst>
      <p:ext uri="{BB962C8B-B14F-4D97-AF65-F5344CB8AC3E}">
        <p14:creationId xmlns:p14="http://schemas.microsoft.com/office/powerpoint/2010/main" val="3259707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381125" y="128587"/>
            <a:ext cx="10072435" cy="4929188"/>
          </a:xfrm>
          <a:prstGeom prst="rect">
            <a:avLst/>
          </a:prstGeom>
        </p:spPr>
      </p:pic>
    </p:spTree>
    <p:extLst>
      <p:ext uri="{BB962C8B-B14F-4D97-AF65-F5344CB8AC3E}">
        <p14:creationId xmlns:p14="http://schemas.microsoft.com/office/powerpoint/2010/main" val="10253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37094" y="85720"/>
            <a:ext cx="8603192" cy="3457575"/>
          </a:xfrm>
          <a:prstGeom prst="rect">
            <a:avLst/>
          </a:prstGeom>
        </p:spPr>
      </p:pic>
      <p:pic>
        <p:nvPicPr>
          <p:cNvPr id="4" name="Picture 3"/>
          <p:cNvPicPr>
            <a:picLocks noChangeAspect="1"/>
          </p:cNvPicPr>
          <p:nvPr/>
        </p:nvPicPr>
        <p:blipFill>
          <a:blip r:embed="rId4"/>
          <a:stretch>
            <a:fillRect/>
          </a:stretch>
        </p:blipFill>
        <p:spPr>
          <a:xfrm>
            <a:off x="1642465" y="3542878"/>
            <a:ext cx="8497821" cy="2448756"/>
          </a:xfrm>
          <a:prstGeom prst="rect">
            <a:avLst/>
          </a:prstGeom>
        </p:spPr>
      </p:pic>
      <p:sp>
        <p:nvSpPr>
          <p:cNvPr id="9" name="Rectangle 8"/>
          <p:cNvSpPr/>
          <p:nvPr/>
        </p:nvSpPr>
        <p:spPr>
          <a:xfrm>
            <a:off x="1007264" y="4129086"/>
            <a:ext cx="10070309" cy="271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661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62087" y="819150"/>
            <a:ext cx="9267825" cy="5219700"/>
          </a:xfrm>
          <a:prstGeom prst="rect">
            <a:avLst/>
          </a:prstGeom>
        </p:spPr>
      </p:pic>
    </p:spTree>
    <p:extLst>
      <p:ext uri="{BB962C8B-B14F-4D97-AF65-F5344CB8AC3E}">
        <p14:creationId xmlns:p14="http://schemas.microsoft.com/office/powerpoint/2010/main" val="270008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641869" y="573881"/>
            <a:ext cx="8801100" cy="5314950"/>
          </a:xfrm>
          <a:prstGeom prst="rect">
            <a:avLst/>
          </a:prstGeom>
        </p:spPr>
      </p:pic>
    </p:spTree>
    <p:extLst>
      <p:ext uri="{BB962C8B-B14F-4D97-AF65-F5344CB8AC3E}">
        <p14:creationId xmlns:p14="http://schemas.microsoft.com/office/powerpoint/2010/main" val="157689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78703" y="461963"/>
            <a:ext cx="10239375" cy="3333750"/>
          </a:xfrm>
          <a:prstGeom prst="rect">
            <a:avLst/>
          </a:prstGeom>
        </p:spPr>
      </p:pic>
      <p:pic>
        <p:nvPicPr>
          <p:cNvPr id="4" name="Picture 3"/>
          <p:cNvPicPr>
            <a:picLocks noChangeAspect="1"/>
          </p:cNvPicPr>
          <p:nvPr/>
        </p:nvPicPr>
        <p:blipFill rotWithShape="1">
          <a:blip r:embed="rId4"/>
          <a:srcRect t="12500"/>
          <a:stretch/>
        </p:blipFill>
        <p:spPr>
          <a:xfrm>
            <a:off x="2012152" y="4214812"/>
            <a:ext cx="8372475" cy="1433513"/>
          </a:xfrm>
          <a:prstGeom prst="rect">
            <a:avLst/>
          </a:prstGeom>
        </p:spPr>
      </p:pic>
    </p:spTree>
    <p:extLst>
      <p:ext uri="{BB962C8B-B14F-4D97-AF65-F5344CB8AC3E}">
        <p14:creationId xmlns:p14="http://schemas.microsoft.com/office/powerpoint/2010/main" val="141687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32306" y="714375"/>
            <a:ext cx="9420225" cy="3086100"/>
          </a:xfrm>
          <a:prstGeom prst="rect">
            <a:avLst/>
          </a:prstGeom>
        </p:spPr>
      </p:pic>
    </p:spTree>
    <p:extLst>
      <p:ext uri="{BB962C8B-B14F-4D97-AF65-F5344CB8AC3E}">
        <p14:creationId xmlns:p14="http://schemas.microsoft.com/office/powerpoint/2010/main" val="2267666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2365769" y="595314"/>
            <a:ext cx="7353300" cy="4838700"/>
          </a:xfrm>
          <a:prstGeom prst="rect">
            <a:avLst/>
          </a:prstGeom>
        </p:spPr>
      </p:pic>
    </p:spTree>
    <p:extLst>
      <p:ext uri="{BB962C8B-B14F-4D97-AF65-F5344CB8AC3E}">
        <p14:creationId xmlns:p14="http://schemas.microsoft.com/office/powerpoint/2010/main" val="2958357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956068" y="504827"/>
            <a:ext cx="9754303" cy="5267323"/>
          </a:xfrm>
          <a:prstGeom prst="rect">
            <a:avLst/>
          </a:prstGeom>
        </p:spPr>
      </p:pic>
    </p:spTree>
    <p:extLst>
      <p:ext uri="{BB962C8B-B14F-4D97-AF65-F5344CB8AC3E}">
        <p14:creationId xmlns:p14="http://schemas.microsoft.com/office/powerpoint/2010/main" val="32307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900237" y="557213"/>
            <a:ext cx="8238473" cy="4686300"/>
          </a:xfrm>
          <a:prstGeom prst="rect">
            <a:avLst/>
          </a:prstGeom>
        </p:spPr>
      </p:pic>
    </p:spTree>
    <p:extLst>
      <p:ext uri="{BB962C8B-B14F-4D97-AF65-F5344CB8AC3E}">
        <p14:creationId xmlns:p14="http://schemas.microsoft.com/office/powerpoint/2010/main" val="115428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2143125" y="285750"/>
            <a:ext cx="7943849" cy="5567509"/>
          </a:xfrm>
          <a:prstGeom prst="rect">
            <a:avLst/>
          </a:prstGeom>
        </p:spPr>
      </p:pic>
    </p:spTree>
    <p:extLst>
      <p:ext uri="{BB962C8B-B14F-4D97-AF65-F5344CB8AC3E}">
        <p14:creationId xmlns:p14="http://schemas.microsoft.com/office/powerpoint/2010/main" val="136630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300163" y="285750"/>
            <a:ext cx="9686925" cy="5686425"/>
          </a:xfrm>
          <a:prstGeom prst="rect">
            <a:avLst/>
          </a:prstGeom>
        </p:spPr>
      </p:pic>
      <p:sp>
        <p:nvSpPr>
          <p:cNvPr id="6" name="Rectangle 5"/>
          <p:cNvSpPr/>
          <p:nvPr/>
        </p:nvSpPr>
        <p:spPr>
          <a:xfrm>
            <a:off x="1108470" y="5486401"/>
            <a:ext cx="10070309" cy="271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71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347787" y="790573"/>
            <a:ext cx="10190134" cy="4510089"/>
          </a:xfrm>
          <a:prstGeom prst="rect">
            <a:avLst/>
          </a:prstGeom>
        </p:spPr>
      </p:pic>
    </p:spTree>
    <p:extLst>
      <p:ext uri="{BB962C8B-B14F-4D97-AF65-F5344CB8AC3E}">
        <p14:creationId xmlns:p14="http://schemas.microsoft.com/office/powerpoint/2010/main" val="3624023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685924" y="571499"/>
            <a:ext cx="8829675" cy="5393548"/>
          </a:xfrm>
          <a:prstGeom prst="rect">
            <a:avLst/>
          </a:prstGeom>
        </p:spPr>
      </p:pic>
    </p:spTree>
    <p:extLst>
      <p:ext uri="{BB962C8B-B14F-4D97-AF65-F5344CB8AC3E}">
        <p14:creationId xmlns:p14="http://schemas.microsoft.com/office/powerpoint/2010/main" val="2774620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808556" y="0"/>
            <a:ext cx="8064107" cy="5288385"/>
          </a:xfrm>
          <a:prstGeom prst="rect">
            <a:avLst/>
          </a:prstGeom>
        </p:spPr>
      </p:pic>
      <p:pic>
        <p:nvPicPr>
          <p:cNvPr id="4" name="Picture 3"/>
          <p:cNvPicPr>
            <a:picLocks noChangeAspect="1"/>
          </p:cNvPicPr>
          <p:nvPr/>
        </p:nvPicPr>
        <p:blipFill>
          <a:blip r:embed="rId4"/>
          <a:stretch>
            <a:fillRect/>
          </a:stretch>
        </p:blipFill>
        <p:spPr>
          <a:xfrm>
            <a:off x="1808556" y="5302673"/>
            <a:ext cx="6157913" cy="735067"/>
          </a:xfrm>
          <a:prstGeom prst="rect">
            <a:avLst/>
          </a:prstGeom>
        </p:spPr>
      </p:pic>
    </p:spTree>
    <p:extLst>
      <p:ext uri="{BB962C8B-B14F-4D97-AF65-F5344CB8AC3E}">
        <p14:creationId xmlns:p14="http://schemas.microsoft.com/office/powerpoint/2010/main" val="4147271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2620562" y="-73988"/>
            <a:ext cx="6843714" cy="6250951"/>
          </a:xfrm>
          <a:prstGeom prst="rect">
            <a:avLst/>
          </a:prstGeom>
        </p:spPr>
      </p:pic>
      <p:sp>
        <p:nvSpPr>
          <p:cNvPr id="9" name="Rectangle 8"/>
          <p:cNvSpPr/>
          <p:nvPr/>
        </p:nvSpPr>
        <p:spPr>
          <a:xfrm>
            <a:off x="1247769" y="5905500"/>
            <a:ext cx="10070309" cy="271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17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04900" y="442912"/>
            <a:ext cx="10244099" cy="4057651"/>
          </a:xfrm>
          <a:prstGeom prst="rect">
            <a:avLst/>
          </a:prstGeom>
        </p:spPr>
      </p:pic>
    </p:spTree>
    <p:extLst>
      <p:ext uri="{BB962C8B-B14F-4D97-AF65-F5344CB8AC3E}">
        <p14:creationId xmlns:p14="http://schemas.microsoft.com/office/powerpoint/2010/main" val="1880968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04900" y="442912"/>
            <a:ext cx="10244099" cy="4057651"/>
          </a:xfrm>
          <a:prstGeom prst="rect">
            <a:avLst/>
          </a:prstGeom>
        </p:spPr>
      </p:pic>
    </p:spTree>
    <p:extLst>
      <p:ext uri="{BB962C8B-B14F-4D97-AF65-F5344CB8AC3E}">
        <p14:creationId xmlns:p14="http://schemas.microsoft.com/office/powerpoint/2010/main" val="1471866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784744" y="464343"/>
            <a:ext cx="8515350" cy="5534025"/>
          </a:xfrm>
          <a:prstGeom prst="rect">
            <a:avLst/>
          </a:prstGeom>
        </p:spPr>
      </p:pic>
    </p:spTree>
    <p:extLst>
      <p:ext uri="{BB962C8B-B14F-4D97-AF65-F5344CB8AC3E}">
        <p14:creationId xmlns:p14="http://schemas.microsoft.com/office/powerpoint/2010/main" val="4244005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666874" y="442912"/>
            <a:ext cx="8162926" cy="5431836"/>
          </a:xfrm>
          <a:prstGeom prst="rect">
            <a:avLst/>
          </a:prstGeom>
        </p:spPr>
      </p:pic>
    </p:spTree>
    <p:extLst>
      <p:ext uri="{BB962C8B-B14F-4D97-AF65-F5344CB8AC3E}">
        <p14:creationId xmlns:p14="http://schemas.microsoft.com/office/powerpoint/2010/main" val="315915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76374" y="285750"/>
            <a:ext cx="8548577" cy="5486400"/>
          </a:xfrm>
          <a:prstGeom prst="rect">
            <a:avLst/>
          </a:prstGeom>
        </p:spPr>
      </p:pic>
    </p:spTree>
    <p:extLst>
      <p:ext uri="{BB962C8B-B14F-4D97-AF65-F5344CB8AC3E}">
        <p14:creationId xmlns:p14="http://schemas.microsoft.com/office/powerpoint/2010/main" val="410542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sp>
        <p:nvSpPr>
          <p:cNvPr id="3" name="Content Placeholder 2"/>
          <p:cNvSpPr>
            <a:spLocks noGrp="1"/>
          </p:cNvSpPr>
          <p:nvPr>
            <p:ph idx="1"/>
          </p:nvPr>
        </p:nvSpPr>
        <p:spPr>
          <a:xfrm>
            <a:off x="838200" y="885826"/>
            <a:ext cx="10515600" cy="5305425"/>
          </a:xfrm>
        </p:spPr>
        <p:txBody>
          <a:bodyPr>
            <a:normAutofit/>
          </a:bodyPr>
          <a:lstStyle/>
          <a:p>
            <a:pPr algn="just"/>
            <a:r>
              <a:rPr lang="en-US" sz="2400" dirty="0"/>
              <a:t>Figure 5.18 shows the shearing stress distribution for a W-shape</a:t>
            </a:r>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1590675" y="1677992"/>
            <a:ext cx="9010650" cy="3979858"/>
          </a:xfrm>
          <a:prstGeom prst="rect">
            <a:avLst/>
          </a:prstGeom>
        </p:spPr>
      </p:pic>
    </p:spTree>
    <p:extLst>
      <p:ext uri="{BB962C8B-B14F-4D97-AF65-F5344CB8AC3E}">
        <p14:creationId xmlns:p14="http://schemas.microsoft.com/office/powerpoint/2010/main" val="268098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824037" y="404812"/>
            <a:ext cx="8507064" cy="5281613"/>
          </a:xfrm>
          <a:prstGeom prst="rect">
            <a:avLst/>
          </a:prstGeom>
        </p:spPr>
      </p:pic>
    </p:spTree>
    <p:extLst>
      <p:ext uri="{BB962C8B-B14F-4D97-AF65-F5344CB8AC3E}">
        <p14:creationId xmlns:p14="http://schemas.microsoft.com/office/powerpoint/2010/main" val="2191192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766887" y="390525"/>
            <a:ext cx="7629525" cy="5305425"/>
          </a:xfrm>
          <a:prstGeom prst="rect">
            <a:avLst/>
          </a:prstGeom>
        </p:spPr>
      </p:pic>
    </p:spTree>
    <p:extLst>
      <p:ext uri="{BB962C8B-B14F-4D97-AF65-F5344CB8AC3E}">
        <p14:creationId xmlns:p14="http://schemas.microsoft.com/office/powerpoint/2010/main" val="3775723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47798" y="638174"/>
            <a:ext cx="10073039" cy="4919663"/>
          </a:xfrm>
          <a:prstGeom prst="rect">
            <a:avLst/>
          </a:prstGeom>
        </p:spPr>
      </p:pic>
    </p:spTree>
    <p:extLst>
      <p:ext uri="{BB962C8B-B14F-4D97-AF65-F5344CB8AC3E}">
        <p14:creationId xmlns:p14="http://schemas.microsoft.com/office/powerpoint/2010/main" val="108603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stretch>
            <a:fillRect/>
          </a:stretch>
        </p:blipFill>
        <p:spPr>
          <a:xfrm>
            <a:off x="1171575" y="885825"/>
            <a:ext cx="10015537" cy="5000625"/>
          </a:xfrm>
          <a:prstGeom prst="rect">
            <a:avLst/>
          </a:prstGeom>
        </p:spPr>
      </p:pic>
    </p:spTree>
    <p:extLst>
      <p:ext uri="{BB962C8B-B14F-4D97-AF65-F5344CB8AC3E}">
        <p14:creationId xmlns:p14="http://schemas.microsoft.com/office/powerpoint/2010/main" val="169359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57300" y="885826"/>
            <a:ext cx="9715500" cy="5014912"/>
          </a:xfrm>
          <a:prstGeom prst="rect">
            <a:avLst/>
          </a:prstGeom>
        </p:spPr>
      </p:pic>
    </p:spTree>
    <p:extLst>
      <p:ext uri="{BB962C8B-B14F-4D97-AF65-F5344CB8AC3E}">
        <p14:creationId xmlns:p14="http://schemas.microsoft.com/office/powerpoint/2010/main" val="174786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0"/>
            <a:ext cx="10515600" cy="792166"/>
          </a:xfrm>
        </p:spPr>
        <p:txBody>
          <a:bodyPr/>
          <a:lstStyle/>
          <a:p>
            <a:pPr marL="0" indent="0"/>
            <a:r>
              <a:rPr lang="en-US" b="1" dirty="0"/>
              <a:t> SHEAR STRENGTH…….. </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471614" y="728663"/>
            <a:ext cx="9501186" cy="5243512"/>
          </a:xfrm>
          <a:prstGeom prst="rect">
            <a:avLst/>
          </a:prstGeom>
        </p:spPr>
      </p:pic>
    </p:spTree>
    <p:extLst>
      <p:ext uri="{BB962C8B-B14F-4D97-AF65-F5344CB8AC3E}">
        <p14:creationId xmlns:p14="http://schemas.microsoft.com/office/powerpoint/2010/main" val="358389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u="sng" dirty="0"/>
              <a:t>DEFLECTION</a:t>
            </a:r>
            <a:r>
              <a:rPr lang="en-US" b="1" dirty="0"/>
              <a:t> </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r>
              <a:rPr lang="en-US" sz="2400" dirty="0"/>
              <a:t>In addition to being safe, a structure must be serviceable.</a:t>
            </a:r>
          </a:p>
          <a:p>
            <a:pPr algn="just"/>
            <a:r>
              <a:rPr lang="en-US" sz="2400" dirty="0"/>
              <a:t>A serviceable structure is one that performs satisfactorily, not causing any discomfort or perceptions of unsafety for the occupants for the occupants or users of structure.</a:t>
            </a:r>
          </a:p>
          <a:p>
            <a:pPr algn="just"/>
            <a:r>
              <a:rPr lang="en-US" sz="2400" dirty="0"/>
              <a:t>For a beam, being serviceable usually means that the deformations, primarily the vertical sag or deflection must be limited.</a:t>
            </a:r>
          </a:p>
          <a:p>
            <a:pPr algn="just"/>
            <a:r>
              <a:rPr lang="en-US" sz="2400" dirty="0"/>
              <a:t>Excessive deflection is usually an indication of a very flexible beam, which can lead to problems with vibrations.</a:t>
            </a:r>
          </a:p>
          <a:p>
            <a:pPr algn="just"/>
            <a:r>
              <a:rPr lang="en-US" sz="2400" dirty="0"/>
              <a:t>The deflection itself can cause problems if elements attached to the beam can be damaged by small distortions.</a:t>
            </a:r>
          </a:p>
          <a:p>
            <a:pPr algn="just"/>
            <a:r>
              <a:rPr lang="en-US" sz="2400" dirty="0"/>
              <a:t>In addition, users of the structure may view large deflections negatively and wrongly assume that the structure is unsafe.</a:t>
            </a:r>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8912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778</Words>
  <Application>Microsoft Office PowerPoint</Application>
  <PresentationFormat>Widescreen</PresentationFormat>
  <Paragraphs>123</Paragraphs>
  <Slides>52</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 SHEAR STRENGTH </vt:lpstr>
      <vt:lpstr> SHEAR STRENGTH </vt:lpstr>
      <vt:lpstr>PowerPoint Presentation</vt:lpstr>
      <vt:lpstr> SHEAR STRENGTH…….. </vt:lpstr>
      <vt:lpstr> SHEAR STRENGTH…….. </vt:lpstr>
      <vt:lpstr> SHEAR STRENGTH…….. </vt:lpstr>
      <vt:lpstr> SHEAR STRENGTH…….. </vt:lpstr>
      <vt:lpstr>DEFLECTION </vt:lpstr>
      <vt:lpstr>DEFLECTION……… </vt:lpstr>
      <vt:lpstr>DEFLECTION……… </vt:lpstr>
      <vt:lpstr>DEFLECTION………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1807</cp:revision>
  <dcterms:created xsi:type="dcterms:W3CDTF">2018-08-27T04:07:34Z</dcterms:created>
  <dcterms:modified xsi:type="dcterms:W3CDTF">2021-01-28T09:25:52Z</dcterms:modified>
</cp:coreProperties>
</file>