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72" r:id="rId2"/>
    <p:sldId id="256" r:id="rId3"/>
    <p:sldId id="257" r:id="rId4"/>
    <p:sldId id="258" r:id="rId5"/>
    <p:sldId id="269" r:id="rId6"/>
    <p:sldId id="259" r:id="rId7"/>
    <p:sldId id="277" r:id="rId8"/>
    <p:sldId id="278" r:id="rId9"/>
    <p:sldId id="279" r:id="rId10"/>
    <p:sldId id="270" r:id="rId11"/>
    <p:sldId id="274" r:id="rId12"/>
    <p:sldId id="282" r:id="rId13"/>
    <p:sldId id="283" r:id="rId14"/>
    <p:sldId id="287" r:id="rId15"/>
    <p:sldId id="262" r:id="rId16"/>
    <p:sldId id="290" r:id="rId17"/>
    <p:sldId id="289" r:id="rId18"/>
    <p:sldId id="291" r:id="rId19"/>
    <p:sldId id="292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B86E-6BD5-4F0A-B8EE-8BCB6BFEEC1F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1C5F7-46FE-4FD9-89B9-5659528C8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37BA5-7855-40AF-B06C-05B92C2A8FFF}" type="datetimeFigureOut">
              <a:rPr lang="en-US" smtClean="0"/>
              <a:t>10-Apr-20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5869B-93D0-41C1-B289-D07EB69474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Scanning electron micrographs of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Cisthene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martini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Thorax with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tymbal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ECX: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eucoxae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metathorax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CX1: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coxa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prothorax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TYM: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tymbal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SCT: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scutum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HEAD: head.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Projected surface areas of the thorax (THSA)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tymbal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(TYSA) highlighted in lighter and darker yellow regions, respectively.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Magnified image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tymbal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inset: further magnified view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microtymbals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(MT),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scale sockets,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major grooves, min: minor grooves.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Magnified image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tymbal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highlighted in yellow with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microtymbals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numbered in order from anterior to posterior. Scale bars in each image.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a–d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oriented with the dorsal side towards the bottom and the ventral side towards the top.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oriented with the anterior side towards the right and the posterior towards the left.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oriented with the posterior towards the right and the anterior towards the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5869B-93D0-41C1-B289-D07EB694743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156D-D698-45E2-9A72-010426A3F9C8}" type="datetimeFigureOut">
              <a:rPr lang="en-US" smtClean="0"/>
              <a:pPr/>
              <a:t>10-Apr-20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BA10-A2D1-4FA2-95BF-48F14CD4D6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"/>
            <a:ext cx="73914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Ent-502    3(2-1)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Insect Physiology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4800" b="1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Sound production in insects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l"/>
            <a:r>
              <a:rPr lang="en-US" sz="3600" b="1" dirty="0" err="1" smtClean="0"/>
              <a:t>Stridulation</a:t>
            </a:r>
            <a:r>
              <a:rPr lang="en-US" sz="3600" b="1" dirty="0" smtClean="0"/>
              <a:t> in </a:t>
            </a:r>
            <a:r>
              <a:rPr lang="en-US" sz="3600" b="1" dirty="0" err="1" smtClean="0"/>
              <a:t>Acrididae</a:t>
            </a:r>
            <a:endParaRPr lang="en-US" sz="3600" b="1" dirty="0"/>
          </a:p>
        </p:txBody>
      </p:sp>
      <p:pic>
        <p:nvPicPr>
          <p:cNvPr id="2053" name="Picture 5" descr="C:\Users\BILAL RAO\Desktop\ESCI319LANGUA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828800"/>
            <a:ext cx="8763000" cy="39624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506" y="0"/>
            <a:ext cx="2770494" cy="261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Stridulation</a:t>
            </a:r>
            <a:r>
              <a:rPr lang="en-US" dirty="0" smtClean="0"/>
              <a:t> in crickets-</a:t>
            </a:r>
            <a:r>
              <a:rPr lang="en-US" dirty="0" err="1" smtClean="0"/>
              <a:t>Tettigonidae</a:t>
            </a:r>
            <a:r>
              <a:rPr lang="en-US" dirty="0" smtClean="0"/>
              <a:t> and </a:t>
            </a:r>
            <a:r>
              <a:rPr lang="en-US" dirty="0" err="1" smtClean="0"/>
              <a:t>Gryllidae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of teeth on </a:t>
            </a:r>
            <a:r>
              <a:rPr lang="en-US" dirty="0" err="1" smtClean="0"/>
              <a:t>tegminal</a:t>
            </a:r>
            <a:r>
              <a:rPr lang="en-US" dirty="0" smtClean="0"/>
              <a:t> vein Cu2 (the file) is scraped by opposite </a:t>
            </a:r>
            <a:r>
              <a:rPr lang="en-US" dirty="0" err="1" smtClean="0"/>
              <a:t>tegmen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05100"/>
            <a:ext cx="2924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Stridulation</a:t>
            </a:r>
            <a:r>
              <a:rPr lang="en-US" b="1" dirty="0" smtClean="0"/>
              <a:t> in </a:t>
            </a:r>
            <a:r>
              <a:rPr lang="en-US" b="1" dirty="0" err="1" smtClean="0"/>
              <a:t>Gryllacrididae</a:t>
            </a:r>
            <a:endParaRPr lang="en-US" b="1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abdominal segments are rubbed by posterior femora</a:t>
            </a:r>
          </a:p>
          <a:p>
            <a:pPr>
              <a:buNone/>
            </a:pPr>
            <a:r>
              <a:rPr lang="en-US" b="1" dirty="0" err="1" smtClean="0"/>
              <a:t>Stridulation</a:t>
            </a:r>
            <a:r>
              <a:rPr lang="en-US" b="1" dirty="0" smtClean="0"/>
              <a:t> in Hymenoptera</a:t>
            </a:r>
          </a:p>
          <a:p>
            <a:r>
              <a:rPr lang="en-US" dirty="0" smtClean="0"/>
              <a:t>File on the first </a:t>
            </a:r>
            <a:r>
              <a:rPr lang="en-US" dirty="0" err="1" smtClean="0"/>
              <a:t>gastral</a:t>
            </a:r>
            <a:r>
              <a:rPr lang="en-US" dirty="0" smtClean="0"/>
              <a:t> </a:t>
            </a:r>
            <a:r>
              <a:rPr lang="en-US" dirty="0" err="1" smtClean="0"/>
              <a:t>tergum</a:t>
            </a:r>
            <a:r>
              <a:rPr lang="en-US" dirty="0" smtClean="0"/>
              <a:t> is scraped by the posterior edge of preceding </a:t>
            </a:r>
            <a:r>
              <a:rPr lang="en-US" dirty="0" err="1" smtClean="0"/>
              <a:t>tergum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Rhinoceros beetle</a:t>
            </a:r>
          </a:p>
          <a:p>
            <a:r>
              <a:rPr lang="en-US" dirty="0" smtClean="0"/>
              <a:t>rubbing of a </a:t>
            </a:r>
            <a:r>
              <a:rPr lang="en-US" dirty="0" err="1" smtClean="0"/>
              <a:t>specialised</a:t>
            </a:r>
            <a:r>
              <a:rPr lang="en-US" dirty="0" smtClean="0"/>
              <a:t> region along the margin of the apex of the </a:t>
            </a:r>
            <a:r>
              <a:rPr lang="en-US" dirty="0" err="1" smtClean="0"/>
              <a:t>elytron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3-By vibration of wings or thoracic wall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Humming or buzzing sound during flight</a:t>
            </a:r>
          </a:p>
          <a:p>
            <a:r>
              <a:rPr lang="en-US" dirty="0" smtClean="0"/>
              <a:t>In bees, </a:t>
            </a:r>
          </a:p>
          <a:p>
            <a:pPr lvl="1"/>
            <a:r>
              <a:rPr lang="en-US" dirty="0" smtClean="0"/>
              <a:t>Food source 300-800 Hz</a:t>
            </a:r>
          </a:p>
          <a:p>
            <a:pPr lvl="1"/>
            <a:r>
              <a:rPr lang="en-US" dirty="0" smtClean="0"/>
              <a:t>Normal flight 200Hz</a:t>
            </a:r>
          </a:p>
          <a:p>
            <a:r>
              <a:rPr lang="en-US" dirty="0" smtClean="0"/>
              <a:t>Drosophila courtship song by wing vibration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010" r="52065" b="22499"/>
          <a:stretch>
            <a:fillRect/>
          </a:stretch>
        </p:blipFill>
        <p:spPr bwMode="auto">
          <a:xfrm>
            <a:off x="609600" y="179459"/>
            <a:ext cx="6324600" cy="647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384048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2390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err="1" smtClean="0"/>
              <a:t>Timbal</a:t>
            </a:r>
            <a:r>
              <a:rPr lang="en-US" b="1" dirty="0" smtClean="0"/>
              <a:t> mechanism:</a:t>
            </a:r>
          </a:p>
          <a:p>
            <a:pPr marL="514350" indent="-514350"/>
            <a:r>
              <a:rPr lang="en-US" dirty="0" smtClean="0"/>
              <a:t>Sound </a:t>
            </a:r>
            <a:r>
              <a:rPr lang="en-US" dirty="0" smtClean="0"/>
              <a:t>is produced by the </a:t>
            </a:r>
            <a:r>
              <a:rPr lang="en-US" b="1" dirty="0" smtClean="0">
                <a:solidFill>
                  <a:srgbClr val="FF0000"/>
                </a:solidFill>
              </a:rPr>
              <a:t>contraction &amp; relaxation of timbal</a:t>
            </a:r>
          </a:p>
          <a:p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smtClean="0"/>
              <a:t>is an area of thin cuticle, surrounded by a rigid </a:t>
            </a:r>
            <a:r>
              <a:rPr lang="en-US" dirty="0" smtClean="0"/>
              <a:t>frame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tymbal</a:t>
            </a:r>
            <a:r>
              <a:rPr lang="en-US" b="1" dirty="0" smtClean="0">
                <a:solidFill>
                  <a:srgbClr val="FF0000"/>
                </a:solidFill>
              </a:rPr>
              <a:t> (or </a:t>
            </a:r>
            <a:r>
              <a:rPr lang="en-US" b="1" dirty="0" err="1" smtClean="0">
                <a:solidFill>
                  <a:srgbClr val="FF0000"/>
                </a:solidFill>
              </a:rPr>
              <a:t>timbal</a:t>
            </a:r>
            <a:r>
              <a:rPr lang="en-US" b="1" dirty="0" smtClean="0">
                <a:solidFill>
                  <a:srgbClr val="FF0000"/>
                </a:solidFill>
              </a:rPr>
              <a:t>) is the corrugated </a:t>
            </a:r>
            <a:r>
              <a:rPr lang="en-US" b="1" dirty="0" err="1" smtClean="0">
                <a:solidFill>
                  <a:srgbClr val="FF0000"/>
                </a:solidFill>
              </a:rPr>
              <a:t>exoskeletal</a:t>
            </a:r>
            <a:r>
              <a:rPr lang="en-US" b="1" dirty="0" smtClean="0">
                <a:solidFill>
                  <a:srgbClr val="FF0000"/>
                </a:solidFill>
              </a:rPr>
              <a:t> structure used to produce sounds in insects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Some cicadas produce sounds louder than 106 dB (SPL), among the loudest of all insect-produced sounds.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4-By vibration of special membrane through muscular action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</a:t>
            </a:r>
            <a:r>
              <a:rPr lang="en-US" b="1" dirty="0" smtClean="0">
                <a:solidFill>
                  <a:srgbClr val="FF0000"/>
                </a:solidFill>
              </a:rPr>
              <a:t>Cicada</a:t>
            </a:r>
            <a:r>
              <a:rPr lang="en-US" dirty="0" smtClean="0"/>
              <a:t>, Members of </a:t>
            </a:r>
            <a:r>
              <a:rPr lang="en-US" dirty="0" err="1" smtClean="0"/>
              <a:t>Homoptera</a:t>
            </a:r>
            <a:r>
              <a:rPr lang="en-US" dirty="0" smtClean="0"/>
              <a:t> and </a:t>
            </a:r>
            <a:r>
              <a:rPr lang="en-US" dirty="0" err="1" smtClean="0"/>
              <a:t>Hemiptera</a:t>
            </a:r>
            <a:r>
              <a:rPr lang="en-US" dirty="0" smtClean="0"/>
              <a:t>, some </a:t>
            </a:r>
            <a:r>
              <a:rPr lang="en-US" dirty="0" err="1" smtClean="0"/>
              <a:t>Lepidopterous</a:t>
            </a:r>
            <a:r>
              <a:rPr lang="en-US" dirty="0" smtClean="0"/>
              <a:t> adults specially of </a:t>
            </a:r>
            <a:r>
              <a:rPr lang="en-US" dirty="0" err="1" smtClean="0"/>
              <a:t>Arctiidae</a:t>
            </a:r>
            <a:r>
              <a:rPr lang="en-US" dirty="0" smtClean="0"/>
              <a:t> family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913584" y="1524000"/>
            <a:ext cx="540161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524000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a, Body of male Cicada from below, showing cover-plates of sound-producing organs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82927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b, From above showing </a:t>
            </a:r>
            <a:r>
              <a:rPr lang="en-US" b="1" dirty="0" err="1" smtClean="0">
                <a:solidFill>
                  <a:srgbClr val="FF0000"/>
                </a:solidFill>
              </a:rPr>
              <a:t>tymbals</a:t>
            </a:r>
            <a:r>
              <a:rPr lang="en-US" b="1" dirty="0" smtClean="0">
                <a:solidFill>
                  <a:srgbClr val="FF0000"/>
                </a:solidFill>
              </a:rPr>
              <a:t> (drums), natural size;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198120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c, Section showing muscles which vibrate </a:t>
            </a:r>
            <a:r>
              <a:rPr lang="en-US" dirty="0" err="1" smtClean="0">
                <a:solidFill>
                  <a:prstClr val="black"/>
                </a:solidFill>
              </a:rPr>
              <a:t>tymbals</a:t>
            </a:r>
            <a:r>
              <a:rPr lang="en-US" dirty="0" smtClean="0">
                <a:solidFill>
                  <a:prstClr val="black"/>
                </a:solidFill>
              </a:rPr>
              <a:t> (magnified);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206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d, A </a:t>
            </a:r>
            <a:r>
              <a:rPr lang="en-US" b="1" dirty="0" err="1" smtClean="0">
                <a:solidFill>
                  <a:srgbClr val="FF0000"/>
                </a:solidFill>
              </a:rPr>
              <a:t>tymbal</a:t>
            </a:r>
            <a:r>
              <a:rPr lang="en-US" b="1" dirty="0" smtClean="0">
                <a:solidFill>
                  <a:srgbClr val="FF0000"/>
                </a:solidFill>
              </a:rPr>
              <a:t> at rest;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4648200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e, Thrown into vibration (as when cicada is singing), more highly magnified.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onotype Corsiva" pitchFamily="66" charset="0"/>
              </a:rPr>
              <a:t>d</a:t>
            </a:r>
            <a:endParaRPr lang="en-US" sz="2800" b="1" i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onotype Corsiva" pitchFamily="66" charset="0"/>
              </a:rPr>
              <a:t>e</a:t>
            </a:r>
            <a:endParaRPr lang="en-US" sz="2800" b="1" i="1" dirty="0">
              <a:latin typeface="Monotype Corsiva" pitchFamily="66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Sound production in Cicada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858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tymbals</a:t>
            </a:r>
            <a:r>
              <a:rPr lang="en-US" dirty="0" smtClean="0"/>
              <a:t> of a </a:t>
            </a:r>
            <a:r>
              <a:rPr lang="en-US" b="1" dirty="0" smtClean="0">
                <a:solidFill>
                  <a:srgbClr val="FF0000"/>
                </a:solidFill>
              </a:rPr>
              <a:t>tiger moth </a:t>
            </a:r>
            <a:r>
              <a:rPr lang="en-US" dirty="0" smtClean="0"/>
              <a:t>are specialized regions on the </a:t>
            </a:r>
            <a:r>
              <a:rPr lang="en-US" b="1" dirty="0" err="1" smtClean="0">
                <a:solidFill>
                  <a:srgbClr val="FF0000"/>
                </a:solidFill>
              </a:rPr>
              <a:t>metathoracic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episterna</a:t>
            </a:r>
            <a:r>
              <a:rPr lang="en-US" dirty="0" smtClean="0"/>
              <a:t>, (normally </a:t>
            </a:r>
            <a:r>
              <a:rPr lang="en-US" dirty="0" smtClean="0"/>
              <a:t>corrugated 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sound </a:t>
            </a:r>
            <a:r>
              <a:rPr lang="en-US" dirty="0" smtClean="0"/>
              <a:t>is produced when the entire </a:t>
            </a:r>
            <a:r>
              <a:rPr lang="en-US" dirty="0" err="1" smtClean="0"/>
              <a:t>tymbal</a:t>
            </a:r>
            <a:r>
              <a:rPr lang="en-US" dirty="0" smtClean="0"/>
              <a:t> surface is buckled by muscular contraction and then released, producing a series of extremely </a:t>
            </a:r>
            <a:r>
              <a:rPr lang="en-US" b="1" dirty="0" smtClean="0">
                <a:solidFill>
                  <a:srgbClr val="FF0000"/>
                </a:solidFill>
              </a:rPr>
              <a:t>rapid "clicks" </a:t>
            </a:r>
            <a:r>
              <a:rPr lang="en-US" dirty="0" smtClean="0"/>
              <a:t>as the corrugations flex back into </a:t>
            </a:r>
            <a:r>
              <a:rPr lang="en-US" dirty="0" smtClean="0"/>
              <a:t>place</a:t>
            </a:r>
          </a:p>
          <a:p>
            <a:r>
              <a:rPr lang="en-US" b="1" dirty="0" smtClean="0"/>
              <a:t>These </a:t>
            </a:r>
            <a:r>
              <a:rPr lang="en-US" b="1" dirty="0" smtClean="0"/>
              <a:t>sounds are </a:t>
            </a:r>
            <a:r>
              <a:rPr lang="en-US" b="1" dirty="0" smtClean="0"/>
              <a:t>used as </a:t>
            </a:r>
            <a:r>
              <a:rPr lang="en-US" b="1" dirty="0" smtClean="0">
                <a:solidFill>
                  <a:srgbClr val="FF0000"/>
                </a:solidFill>
              </a:rPr>
              <a:t>warning signal </a:t>
            </a:r>
            <a:r>
              <a:rPr lang="en-US" b="1" dirty="0" smtClean="0"/>
              <a:t>to </a:t>
            </a:r>
            <a:r>
              <a:rPr lang="en-US" b="1" dirty="0" smtClean="0"/>
              <a:t>bats </a:t>
            </a:r>
            <a:r>
              <a:rPr lang="en-US" b="1" dirty="0" smtClean="0"/>
              <a:t>and </a:t>
            </a:r>
            <a:r>
              <a:rPr lang="en-US" b="1" dirty="0" smtClean="0"/>
              <a:t>as </a:t>
            </a:r>
            <a:r>
              <a:rPr lang="en-US" b="1" dirty="0" smtClean="0">
                <a:solidFill>
                  <a:srgbClr val="FF0000"/>
                </a:solidFill>
              </a:rPr>
              <a:t>mating signals.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sounds </a:t>
            </a:r>
            <a:r>
              <a:rPr lang="en-US" dirty="0" smtClean="0"/>
              <a:t>are used by some moths to </a:t>
            </a:r>
            <a:r>
              <a:rPr lang="en-US" b="1" dirty="0" smtClean="0">
                <a:solidFill>
                  <a:srgbClr val="FF0000"/>
                </a:solidFill>
              </a:rPr>
              <a:t>"jam" </a:t>
            </a:r>
            <a:r>
              <a:rPr lang="en-US" dirty="0" smtClean="0"/>
              <a:t>the sonar of moth-eating bats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production in Tiger moth</a:t>
            </a:r>
            <a:endParaRPr lang="en-US" dirty="0"/>
          </a:p>
        </p:txBody>
      </p:sp>
      <p:pic>
        <p:nvPicPr>
          <p:cNvPr id="5" name="Picture 2" descr="https://www.wired.com/images_blogs/wiredscience/2010/08/tigermoth.png"/>
          <p:cNvPicPr>
            <a:picLocks noChangeAspect="1" noChangeArrowheads="1"/>
          </p:cNvPicPr>
          <p:nvPr/>
        </p:nvPicPr>
        <p:blipFill>
          <a:blip r:embed="rId2" cstate="print"/>
          <a:srcRect l="32301" r="5416"/>
          <a:stretch>
            <a:fillRect/>
          </a:stretch>
        </p:blipFill>
        <p:spPr bwMode="auto">
          <a:xfrm>
            <a:off x="6639608" y="1600201"/>
            <a:ext cx="250439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010400" cy="52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2600" y="3581400"/>
            <a:ext cx="212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Microtymbals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(MT),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038600"/>
            <a:ext cx="88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Tymbal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 Thorax with </a:t>
            </a:r>
            <a:r>
              <a:rPr lang="en-US" dirty="0" err="1" smtClean="0"/>
              <a:t>tymbal</a:t>
            </a:r>
            <a:r>
              <a:rPr lang="en-US" dirty="0" smtClean="0"/>
              <a:t>; ECX: </a:t>
            </a:r>
            <a:r>
              <a:rPr lang="en-US" dirty="0" err="1" smtClean="0"/>
              <a:t>eucoxae</a:t>
            </a:r>
            <a:r>
              <a:rPr lang="en-US" dirty="0" smtClean="0"/>
              <a:t> of </a:t>
            </a:r>
            <a:r>
              <a:rPr lang="en-US" dirty="0" err="1" smtClean="0"/>
              <a:t>meso</a:t>
            </a:r>
            <a:r>
              <a:rPr lang="en-US" dirty="0" smtClean="0"/>
              <a:t>- and </a:t>
            </a:r>
            <a:r>
              <a:rPr lang="en-US" dirty="0" err="1" smtClean="0"/>
              <a:t>metathorax</a:t>
            </a:r>
            <a:r>
              <a:rPr lang="en-US" dirty="0" smtClean="0"/>
              <a:t>, CX1: </a:t>
            </a:r>
            <a:r>
              <a:rPr lang="en-US" dirty="0" err="1" smtClean="0"/>
              <a:t>coxa</a:t>
            </a:r>
            <a:r>
              <a:rPr lang="en-US" dirty="0" smtClean="0"/>
              <a:t> of </a:t>
            </a:r>
            <a:r>
              <a:rPr lang="en-US" dirty="0" err="1" smtClean="0"/>
              <a:t>prothorax</a:t>
            </a:r>
            <a:r>
              <a:rPr lang="en-US" dirty="0" smtClean="0"/>
              <a:t>, TYM: </a:t>
            </a:r>
            <a:r>
              <a:rPr lang="en-US" dirty="0" err="1" smtClean="0"/>
              <a:t>tymbal</a:t>
            </a:r>
            <a:r>
              <a:rPr lang="en-US" dirty="0" smtClean="0"/>
              <a:t>, SCT: </a:t>
            </a:r>
            <a:r>
              <a:rPr lang="en-US" dirty="0" err="1" smtClean="0"/>
              <a:t>scutum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12954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TYM: </a:t>
            </a:r>
            <a:r>
              <a:rPr lang="en-US" dirty="0" err="1" smtClean="0">
                <a:solidFill>
                  <a:schemeClr val="bg1"/>
                </a:solidFill>
              </a:rPr>
              <a:t>tymbal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Dowdy, N.J., Conner, W.E. Characteristics of tiger moth (</a:t>
            </a:r>
            <a:r>
              <a:rPr lang="en-US" sz="1200" dirty="0" err="1" smtClean="0"/>
              <a:t>Erebidae</a:t>
            </a:r>
            <a:r>
              <a:rPr lang="en-US" sz="1200" dirty="0" smtClean="0"/>
              <a:t>: </a:t>
            </a:r>
            <a:r>
              <a:rPr lang="en-US" sz="1200" dirty="0" err="1" smtClean="0"/>
              <a:t>Arctiinae</a:t>
            </a:r>
            <a:r>
              <a:rPr lang="en-US" sz="1200" dirty="0" smtClean="0"/>
              <a:t>) anti-bat sounds can be predicted from </a:t>
            </a:r>
            <a:r>
              <a:rPr lang="en-US" sz="1200" dirty="0" err="1" smtClean="0"/>
              <a:t>tymbal</a:t>
            </a:r>
            <a:r>
              <a:rPr lang="en-US" sz="1200" dirty="0" smtClean="0"/>
              <a:t> morphology. </a:t>
            </a:r>
            <a:r>
              <a:rPr lang="en-US" sz="1200" i="1" dirty="0" smtClean="0"/>
              <a:t>Front </a:t>
            </a:r>
            <a:r>
              <a:rPr lang="en-US" sz="1200" i="1" dirty="0" err="1" smtClean="0"/>
              <a:t>Zool</a:t>
            </a:r>
            <a:r>
              <a:rPr lang="en-US" sz="1200" dirty="0" smtClean="0"/>
              <a:t> </a:t>
            </a:r>
            <a:r>
              <a:rPr lang="en-US" sz="1200" b="1" dirty="0" smtClean="0"/>
              <a:t>16, </a:t>
            </a:r>
            <a:r>
              <a:rPr lang="en-US" sz="1200" dirty="0" smtClean="0"/>
              <a:t>45 (2019). https://doi.org/10.1186/s12983-019-0345-6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Sound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Sound is produced by vibrations, </a:t>
            </a:r>
            <a:r>
              <a:rPr lang="en-US" dirty="0"/>
              <a:t>travel through </a:t>
            </a:r>
            <a:r>
              <a:rPr lang="en-US" dirty="0" smtClean="0"/>
              <a:t>any </a:t>
            </a:r>
            <a:r>
              <a:rPr lang="en-US" dirty="0"/>
              <a:t>medium and can be heard </a:t>
            </a:r>
            <a:r>
              <a:rPr lang="en-US" dirty="0" smtClean="0"/>
              <a:t>through ears</a:t>
            </a:r>
          </a:p>
          <a:p>
            <a:endParaRPr lang="en-US" dirty="0" smtClean="0"/>
          </a:p>
          <a:p>
            <a:r>
              <a:rPr lang="en-US" dirty="0" smtClean="0"/>
              <a:t>Both living &amp; non-living objects produce sound but only living objects use it for communication</a:t>
            </a:r>
          </a:p>
          <a:p>
            <a:endParaRPr lang="en-US" dirty="0" smtClean="0"/>
          </a:p>
          <a:p>
            <a:r>
              <a:rPr lang="en-US" dirty="0" smtClean="0"/>
              <a:t>Communication is the exchange of information b/w individuals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5-By emission of air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 of air from pharynx near the base of proboscis 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, death’s head </a:t>
            </a:r>
            <a:r>
              <a:rPr lang="en-US" dirty="0" err="1" smtClean="0"/>
              <a:t>hawkmoth</a:t>
            </a:r>
            <a:r>
              <a:rPr lang="en-US" dirty="0" smtClean="0"/>
              <a:t> (</a:t>
            </a:r>
            <a:r>
              <a:rPr lang="en-US" i="1" dirty="0" err="1" smtClean="0"/>
              <a:t>Acherontia</a:t>
            </a:r>
            <a:r>
              <a:rPr lang="en-US" i="1" dirty="0" smtClean="0"/>
              <a:t> </a:t>
            </a:r>
            <a:r>
              <a:rPr lang="en-US" i="1" dirty="0" err="1" smtClean="0"/>
              <a:t>atropos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267200"/>
            <a:ext cx="28670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94360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Sound production in insects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insects, sound is a very effective communication tool.</a:t>
            </a:r>
          </a:p>
          <a:p>
            <a:r>
              <a:rPr lang="en-US" dirty="0" smtClean="0"/>
              <a:t> It can be made to vary in frequency, amplitude and periodicity.</a:t>
            </a:r>
          </a:p>
          <a:p>
            <a:r>
              <a:rPr lang="en-US" dirty="0" smtClean="0"/>
              <a:t>Acoustic communication is rapid source of information transfer as speed of air is 331m/sec</a:t>
            </a:r>
          </a:p>
          <a:p>
            <a:r>
              <a:rPr lang="en-US" dirty="0" smtClean="0"/>
              <a:t>Insects use acoustic signals for both inter and intra-specific communication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638800"/>
          </a:xfrm>
        </p:spPr>
        <p:txBody>
          <a:bodyPr/>
          <a:lstStyle/>
          <a:p>
            <a:r>
              <a:rPr lang="en-US" dirty="0" smtClean="0"/>
              <a:t>Humans can hear the sound within the range of 20-20,000 Hz.</a:t>
            </a:r>
          </a:p>
          <a:p>
            <a:r>
              <a:rPr lang="en-US" dirty="0" smtClean="0"/>
              <a:t>Some insects can produce ultrasonic sounds, not hearable for humans</a:t>
            </a:r>
          </a:p>
          <a:p>
            <a:r>
              <a:rPr lang="en-US" dirty="0" smtClean="0"/>
              <a:t>E.g. Some grasshoppers and moths produce sounds of 80,000 Hz.</a:t>
            </a:r>
          </a:p>
          <a:p>
            <a:r>
              <a:rPr lang="en-US" dirty="0" smtClean="0"/>
              <a:t>These high-pitch sounds are studied by an electronic device called “</a:t>
            </a:r>
            <a:r>
              <a:rPr lang="en-US" b="1" dirty="0" smtClean="0"/>
              <a:t>Audio transducer”</a:t>
            </a:r>
          </a:p>
          <a:p>
            <a:r>
              <a:rPr lang="en-US" dirty="0" smtClean="0"/>
              <a:t>It converts inaudible high frequency sounds into audible low frequency sounds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/>
          <a:lstStyle/>
          <a:p>
            <a:r>
              <a:rPr lang="en-US" sz="3600" b="1" dirty="0" smtClean="0"/>
              <a:t>Audio transducer</a:t>
            </a:r>
            <a:endParaRPr lang="en-US" sz="3600" b="1" dirty="0"/>
          </a:p>
        </p:txBody>
      </p:sp>
      <p:pic>
        <p:nvPicPr>
          <p:cNvPr id="4" name="Picture 2" descr="C:\Users\BILAL RAO\Desktop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219200"/>
            <a:ext cx="4419600" cy="4419600"/>
          </a:xfrm>
          <a:prstGeom prst="rect">
            <a:avLst/>
          </a:prstGeom>
          <a:noFill/>
        </p:spPr>
      </p:pic>
      <p:pic>
        <p:nvPicPr>
          <p:cNvPr id="5" name="Picture 3" descr="C:\Users\BILAL RAO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182" y="4724400"/>
            <a:ext cx="598681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6172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300" b="1" dirty="0" smtClean="0"/>
              <a:t>Purpose of sound production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Recognition of kin or nest-mates</a:t>
            </a:r>
          </a:p>
          <a:p>
            <a:pPr>
              <a:buNone/>
            </a:pPr>
            <a:r>
              <a:rPr lang="en-US" dirty="0" smtClean="0"/>
              <a:t>2. Locating or identifying a member of the opposite sex </a:t>
            </a:r>
          </a:p>
          <a:p>
            <a:pPr>
              <a:buNone/>
            </a:pPr>
            <a:r>
              <a:rPr lang="en-US" dirty="0" smtClean="0"/>
              <a:t>3. Facilitation of courtship and mating </a:t>
            </a:r>
          </a:p>
          <a:p>
            <a:pPr>
              <a:buNone/>
            </a:pPr>
            <a:r>
              <a:rPr lang="en-US" dirty="0" smtClean="0"/>
              <a:t>4. Giving directions for location of food or other resources </a:t>
            </a:r>
          </a:p>
          <a:p>
            <a:pPr>
              <a:buNone/>
            </a:pPr>
            <a:r>
              <a:rPr lang="en-US" dirty="0" smtClean="0"/>
              <a:t>5. Establishing and maintaining a territory</a:t>
            </a:r>
          </a:p>
          <a:p>
            <a:pPr>
              <a:buNone/>
            </a:pPr>
            <a:r>
              <a:rPr lang="en-US" dirty="0" smtClean="0"/>
              <a:t>6. Warning of danger; setting off an alarm </a:t>
            </a:r>
          </a:p>
          <a:p>
            <a:pPr>
              <a:buNone/>
            </a:pPr>
            <a:r>
              <a:rPr lang="en-US" dirty="0" smtClean="0"/>
              <a:t>7. Advertising one's presence or location </a:t>
            </a:r>
          </a:p>
          <a:p>
            <a:pPr>
              <a:buNone/>
            </a:pPr>
            <a:r>
              <a:rPr lang="en-US" dirty="0" smtClean="0"/>
              <a:t>8. Expressing threat or submission </a:t>
            </a:r>
          </a:p>
          <a:p>
            <a:pPr>
              <a:buNone/>
            </a:pPr>
            <a:r>
              <a:rPr lang="en-US" dirty="0" smtClean="0"/>
              <a:t>9. Deception / mimicry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Mechanism of sound production in insects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tapping part of body against external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friction of one part of body against 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vibration of wings or thoracic wall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vibration of special membrane through muscular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By emission of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1-By tapping part of body against external object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3152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Tapping the head against wall of burrow as a sexual call by male </a:t>
            </a:r>
            <a:r>
              <a:rPr lang="en-US" dirty="0" err="1" smtClean="0"/>
              <a:t>e.g.,Death</a:t>
            </a:r>
            <a:r>
              <a:rPr lang="en-US" dirty="0" smtClean="0"/>
              <a:t>-watch beetle and allied </a:t>
            </a:r>
            <a:r>
              <a:rPr lang="en-US" dirty="0" err="1" smtClean="0"/>
              <a:t>Anobiidae</a:t>
            </a:r>
            <a:endParaRPr lang="en-US" dirty="0" smtClean="0"/>
          </a:p>
          <a:p>
            <a:r>
              <a:rPr lang="en-US" dirty="0" smtClean="0"/>
              <a:t>Male </a:t>
            </a:r>
            <a:r>
              <a:rPr lang="en-US" dirty="0" err="1" smtClean="0"/>
              <a:t>plecoptera</a:t>
            </a:r>
            <a:r>
              <a:rPr lang="en-US" dirty="0" smtClean="0"/>
              <a:t> and </a:t>
            </a:r>
            <a:r>
              <a:rPr lang="en-US" dirty="0" err="1" smtClean="0"/>
              <a:t>Psocopteran</a:t>
            </a:r>
            <a:r>
              <a:rPr lang="en-US" dirty="0" smtClean="0"/>
              <a:t> (less Death-watch)rap the end of abdomen against substrate.</a:t>
            </a:r>
          </a:p>
          <a:p>
            <a:r>
              <a:rPr lang="en-US" dirty="0" smtClean="0"/>
              <a:t>Pupae of </a:t>
            </a:r>
            <a:r>
              <a:rPr lang="en-US" dirty="0" err="1" smtClean="0"/>
              <a:t>Hesperidae</a:t>
            </a:r>
            <a:r>
              <a:rPr lang="en-US" dirty="0" smtClean="0"/>
              <a:t> and </a:t>
            </a:r>
            <a:r>
              <a:rPr lang="en-US" dirty="0" err="1" smtClean="0"/>
              <a:t>Lycaenidae</a:t>
            </a:r>
            <a:r>
              <a:rPr lang="en-US" dirty="0" smtClean="0"/>
              <a:t> knock the body against wall of their cells or substrate as defensive sound.</a:t>
            </a:r>
          </a:p>
          <a:p>
            <a:r>
              <a:rPr lang="en-US" dirty="0" smtClean="0"/>
              <a:t>Soldiers of termites hammering their heads against the nest-structure as warning signal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50" y="1295400"/>
            <a:ext cx="2114550" cy="131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friction of one part of body against another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b="1" dirty="0" err="1" smtClean="0"/>
              <a:t>Stridulation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Sound production by rubbing one part of body against another part </a:t>
            </a:r>
          </a:p>
          <a:p>
            <a:r>
              <a:rPr lang="en-US" dirty="0" smtClean="0"/>
              <a:t>e.g. field cricket, mole cricket, tree cricket, Bess beetle, rhinoceros beetle, longhorn beetle </a:t>
            </a:r>
          </a:p>
          <a:p>
            <a:endParaRPr lang="en-US" dirty="0" smtClean="0"/>
          </a:p>
          <a:p>
            <a:r>
              <a:rPr lang="en-US" dirty="0" err="1" smtClean="0"/>
              <a:t>Stridulatory</a:t>
            </a:r>
            <a:r>
              <a:rPr lang="en-US" dirty="0" smtClean="0"/>
              <a:t> organs are present on insects body parts including wings, legs, antennae, mouthparts and segmental joints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1021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Audio transducer</vt:lpstr>
      <vt:lpstr>Slide 6</vt:lpstr>
      <vt:lpstr>Mechanism of sound production in insects </vt:lpstr>
      <vt:lpstr>1-By tapping part of body against external object </vt:lpstr>
      <vt:lpstr>By friction of one part of body against another </vt:lpstr>
      <vt:lpstr>Stridulation in Acrididae</vt:lpstr>
      <vt:lpstr>Stridulation in crickets-Tettigonidae and Gryllidae</vt:lpstr>
      <vt:lpstr>Slide 12</vt:lpstr>
      <vt:lpstr>3-By vibration of wings or thoracic wall </vt:lpstr>
      <vt:lpstr>Slide 14</vt:lpstr>
      <vt:lpstr>4-By vibration of special membrane through muscular action </vt:lpstr>
      <vt:lpstr>Slide 16</vt:lpstr>
      <vt:lpstr>Sound production in Cicada</vt:lpstr>
      <vt:lpstr>Sound production in Tiger moth</vt:lpstr>
      <vt:lpstr>Slide 19</vt:lpstr>
      <vt:lpstr>5-By emission of air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BILAL RAO</dc:creator>
  <cp:lastModifiedBy>Asam Riaz</cp:lastModifiedBy>
  <cp:revision>62</cp:revision>
  <dcterms:created xsi:type="dcterms:W3CDTF">2016-05-16T17:08:52Z</dcterms:created>
  <dcterms:modified xsi:type="dcterms:W3CDTF">2020-04-09T20:50:30Z</dcterms:modified>
</cp:coreProperties>
</file>