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665715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90481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28624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196555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4012226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368368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339AB5-9F00-4913-9A2E-12E7D76ED1C1}"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3814913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339AB5-9F00-4913-9A2E-12E7D76ED1C1}"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19870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39AB5-9F00-4913-9A2E-12E7D76ED1C1}"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35653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346459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275054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9AB5-9F00-4913-9A2E-12E7D76ED1C1}" type="datetimeFigureOut">
              <a:rPr lang="en-US" smtClean="0"/>
              <a:t>4/8/2020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377A7-7C11-4B40-8E9F-1645A643C669}" type="slidenum">
              <a:rPr lang="en-US" smtClean="0"/>
              <a:t>‹#›</a:t>
            </a:fld>
            <a:endParaRPr lang="en-US"/>
          </a:p>
        </p:txBody>
      </p:sp>
    </p:spTree>
    <p:extLst>
      <p:ext uri="{BB962C8B-B14F-4D97-AF65-F5344CB8AC3E}">
        <p14:creationId xmlns:p14="http://schemas.microsoft.com/office/powerpoint/2010/main" val="2350445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smtClean="0"/>
              <a:t>Exercise # </a:t>
            </a:r>
            <a:r>
              <a:rPr lang="en-US" b="1" u="sng" dirty="0" smtClean="0"/>
              <a:t>14</a:t>
            </a:r>
            <a:r>
              <a:rPr lang="en-US" b="1" u="sng" dirty="0" smtClean="0"/>
              <a:t/>
            </a:r>
            <a:br>
              <a:rPr lang="en-US" b="1" u="sng" dirty="0" smtClean="0"/>
            </a:br>
            <a:r>
              <a:rPr lang="en-US" b="1" dirty="0" smtClean="0"/>
              <a:t>NEMATODE </a:t>
            </a:r>
            <a:r>
              <a:rPr lang="en-US" b="1" dirty="0"/>
              <a:t>DISEASES IN PLANTS</a:t>
            </a:r>
            <a:endParaRPr lang="en-US" dirty="0"/>
          </a:p>
        </p:txBody>
      </p:sp>
      <p:sp>
        <p:nvSpPr>
          <p:cNvPr id="3" name="Subtitle 2"/>
          <p:cNvSpPr>
            <a:spLocks noGrp="1"/>
          </p:cNvSpPr>
          <p:nvPr>
            <p:ph type="subTitle" idx="1"/>
          </p:nvPr>
        </p:nvSpPr>
        <p:spPr/>
        <p:txBody>
          <a:bodyPr/>
          <a:lstStyle/>
          <a:p>
            <a:r>
              <a:rPr lang="en-US" dirty="0" smtClean="0"/>
              <a:t>Dr. Salman Ahmad</a:t>
            </a:r>
          </a:p>
          <a:p>
            <a:r>
              <a:rPr lang="en-US" dirty="0" smtClean="0"/>
              <a:t>April 09, 2020</a:t>
            </a:r>
            <a:endParaRPr lang="en-US" dirty="0"/>
          </a:p>
        </p:txBody>
      </p:sp>
    </p:spTree>
    <p:extLst>
      <p:ext uri="{BB962C8B-B14F-4D97-AF65-F5344CB8AC3E}">
        <p14:creationId xmlns:p14="http://schemas.microsoft.com/office/powerpoint/2010/main" val="392518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t>Plant parasitic nematodes are microscopic, multi-cellular, eel-shaped, un-segmented worms, ranging from 0.25 mm to &gt; 1.0 mm in length (with some up to 4.0 mm). They may be </a:t>
            </a:r>
            <a:r>
              <a:rPr lang="en-US" dirty="0" err="1"/>
              <a:t>endoparasites</a:t>
            </a:r>
            <a:r>
              <a:rPr lang="en-US" dirty="0"/>
              <a:t> as well as </a:t>
            </a:r>
            <a:r>
              <a:rPr lang="en-US" dirty="0" err="1"/>
              <a:t>ectoparasites</a:t>
            </a:r>
            <a:r>
              <a:rPr lang="en-US" dirty="0"/>
              <a:t>.  At maturity, females of some species lose their worm-like shape, enlarge, and may become pear, lemon or kidney-shaped. Plant parasitic nematodes (PPN) have a specialized feeding structure, the stylet or spear, which is used for injecting enzymes into plant cells and tissues, and then for the extraction of contents from the tissues.  </a:t>
            </a:r>
          </a:p>
          <a:p>
            <a:r>
              <a:rPr lang="en-US" dirty="0"/>
              <a:t>The major PPN are: root knot nematode (</a:t>
            </a:r>
            <a:r>
              <a:rPr lang="en-US" i="1" dirty="0" err="1"/>
              <a:t>Meloidogyne</a:t>
            </a:r>
            <a:r>
              <a:rPr lang="en-US" dirty="0"/>
              <a:t> spp.), cyst-forming nematode (</a:t>
            </a:r>
            <a:r>
              <a:rPr lang="en-US" i="1" dirty="0" err="1"/>
              <a:t>Heterodera</a:t>
            </a:r>
            <a:r>
              <a:rPr lang="en-US" dirty="0"/>
              <a:t> spp., </a:t>
            </a:r>
            <a:r>
              <a:rPr lang="en-US" i="1" dirty="0" err="1"/>
              <a:t>Globodera</a:t>
            </a:r>
            <a:r>
              <a:rPr lang="en-US" dirty="0"/>
              <a:t> spp.), citrus nematode (</a:t>
            </a:r>
            <a:r>
              <a:rPr lang="en-US" i="1" dirty="0" err="1"/>
              <a:t>Tylenchulus</a:t>
            </a:r>
            <a:r>
              <a:rPr lang="en-US" i="1" dirty="0"/>
              <a:t> </a:t>
            </a:r>
            <a:r>
              <a:rPr lang="en-US" i="1" dirty="0" err="1"/>
              <a:t>semipenetrans</a:t>
            </a:r>
            <a:r>
              <a:rPr lang="en-US" dirty="0"/>
              <a:t>), gall-forming nematodes (</a:t>
            </a:r>
            <a:r>
              <a:rPr lang="en-US" i="1" dirty="0" err="1"/>
              <a:t>Anguina</a:t>
            </a:r>
            <a:r>
              <a:rPr lang="en-US" dirty="0"/>
              <a:t> spp.), root-lesion nematodes (</a:t>
            </a:r>
            <a:r>
              <a:rPr lang="en-US" i="1" dirty="0" err="1"/>
              <a:t>Pratylenchus</a:t>
            </a:r>
            <a:r>
              <a:rPr lang="en-US" dirty="0"/>
              <a:t> spp.) and bulb and stem nematodes (</a:t>
            </a:r>
            <a:r>
              <a:rPr lang="en-US" i="1" dirty="0" err="1"/>
              <a:t>Ditylenchus</a:t>
            </a:r>
            <a:r>
              <a:rPr lang="en-US" dirty="0"/>
              <a:t> spp</a:t>
            </a:r>
            <a:r>
              <a:rPr lang="en-US" dirty="0" smtClean="0"/>
              <a:t>.). </a:t>
            </a:r>
            <a:endParaRPr lang="en-US" dirty="0"/>
          </a:p>
          <a:p>
            <a:endParaRPr lang="en-US" dirty="0"/>
          </a:p>
        </p:txBody>
      </p:sp>
    </p:spTree>
    <p:extLst>
      <p:ext uri="{BB962C8B-B14F-4D97-AF65-F5344CB8AC3E}">
        <p14:creationId xmlns:p14="http://schemas.microsoft.com/office/powerpoint/2010/main" val="1253901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Materials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a:t>Spade </a:t>
            </a:r>
          </a:p>
          <a:p>
            <a:pPr lvl="0"/>
            <a:r>
              <a:rPr lang="en-US" dirty="0"/>
              <a:t>Hand towel </a:t>
            </a:r>
          </a:p>
          <a:p>
            <a:pPr lvl="0"/>
            <a:r>
              <a:rPr lang="en-US" dirty="0"/>
              <a:t>Soil digger </a:t>
            </a:r>
          </a:p>
          <a:p>
            <a:pPr lvl="0"/>
            <a:r>
              <a:rPr lang="en-US" dirty="0"/>
              <a:t>Knives (for cutting roots), scissors, polythene sample bags, tags, extraction trays and sieving sets.</a:t>
            </a:r>
          </a:p>
          <a:p>
            <a:pPr marL="0" indent="0">
              <a:buNone/>
            </a:pPr>
            <a:endParaRPr lang="en-US" dirty="0"/>
          </a:p>
        </p:txBody>
      </p:sp>
    </p:spTree>
    <p:extLst>
      <p:ext uri="{BB962C8B-B14F-4D97-AF65-F5344CB8AC3E}">
        <p14:creationId xmlns:p14="http://schemas.microsoft.com/office/powerpoint/2010/main" val="1780543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Procedure</a:t>
            </a:r>
            <a:endParaRPr lang="en-US" b="1" dirty="0"/>
          </a:p>
        </p:txBody>
      </p:sp>
      <p:sp>
        <p:nvSpPr>
          <p:cNvPr id="3" name="Content Placeholder 2"/>
          <p:cNvSpPr>
            <a:spLocks noGrp="1"/>
          </p:cNvSpPr>
          <p:nvPr>
            <p:ph idx="1"/>
          </p:nvPr>
        </p:nvSpPr>
        <p:spPr/>
        <p:txBody>
          <a:bodyPr>
            <a:normAutofit fontScale="70000" lnSpcReduction="20000"/>
          </a:bodyPr>
          <a:lstStyle/>
          <a:p>
            <a:r>
              <a:rPr lang="en-US" b="1" dirty="0"/>
              <a:t> </a:t>
            </a:r>
            <a:r>
              <a:rPr lang="en-US" b="1" dirty="0" smtClean="0"/>
              <a:t>The </a:t>
            </a:r>
            <a:r>
              <a:rPr lang="en-US" b="1" dirty="0"/>
              <a:t>stages in nematode assessment</a:t>
            </a:r>
            <a:endParaRPr lang="en-US" dirty="0"/>
          </a:p>
          <a:p>
            <a:r>
              <a:rPr lang="en-US" b="1" dirty="0"/>
              <a:t>Stage 1:</a:t>
            </a:r>
            <a:r>
              <a:rPr lang="en-US" dirty="0"/>
              <a:t> Visit the nearby fields, look for nematode symptoms and assess the damage.</a:t>
            </a:r>
          </a:p>
          <a:p>
            <a:r>
              <a:rPr lang="en-US" b="1" dirty="0"/>
              <a:t>Stage 2:</a:t>
            </a:r>
            <a:r>
              <a:rPr lang="en-US" dirty="0"/>
              <a:t> Collect soil and plant tissue samples.</a:t>
            </a:r>
          </a:p>
          <a:p>
            <a:r>
              <a:rPr lang="en-US" b="1" dirty="0"/>
              <a:t>Stage 3:</a:t>
            </a:r>
            <a:r>
              <a:rPr lang="en-US" dirty="0"/>
              <a:t> Extract nematodes from soil or root samples using modified </a:t>
            </a:r>
            <a:r>
              <a:rPr lang="en-US" dirty="0" err="1"/>
              <a:t>Baermann</a:t>
            </a:r>
            <a:r>
              <a:rPr lang="en-US" dirty="0"/>
              <a:t> technique or Whitehead tray method.</a:t>
            </a:r>
          </a:p>
          <a:p>
            <a:r>
              <a:rPr lang="en-US" b="1" dirty="0"/>
              <a:t>Stage 4:</a:t>
            </a:r>
            <a:r>
              <a:rPr lang="en-US" dirty="0"/>
              <a:t> Identification of nematodes. </a:t>
            </a:r>
          </a:p>
          <a:p>
            <a:r>
              <a:rPr lang="en-US" b="1" dirty="0"/>
              <a:t>Stage 5:</a:t>
            </a:r>
            <a:r>
              <a:rPr lang="en-US" dirty="0"/>
              <a:t> Assessment of nematode density.</a:t>
            </a:r>
          </a:p>
          <a:p>
            <a:pPr lvl="0"/>
            <a:r>
              <a:rPr lang="en-US" b="1" dirty="0"/>
              <a:t>Major symptoms of Nematodes </a:t>
            </a:r>
            <a:endParaRPr lang="en-US" dirty="0"/>
          </a:p>
          <a:p>
            <a:r>
              <a:rPr lang="en-US" b="1" dirty="0"/>
              <a:t>Root knot: </a:t>
            </a:r>
            <a:r>
              <a:rPr lang="en-US" dirty="0"/>
              <a:t>Characterized by galls on the roots. e.g. </a:t>
            </a:r>
            <a:r>
              <a:rPr lang="en-US" i="1" dirty="0" err="1"/>
              <a:t>Meloidogyne</a:t>
            </a:r>
            <a:r>
              <a:rPr lang="en-US" dirty="0"/>
              <a:t> spp. </a:t>
            </a:r>
          </a:p>
          <a:p>
            <a:r>
              <a:rPr lang="en-US" b="1" dirty="0"/>
              <a:t>Nurse cells:</a:t>
            </a:r>
            <a:r>
              <a:rPr lang="en-US" dirty="0"/>
              <a:t> These are multinucleate syncytium upon which nematodes feed. These are formed in </a:t>
            </a:r>
            <a:r>
              <a:rPr lang="en-US" dirty="0" err="1"/>
              <a:t>pericycle</a:t>
            </a:r>
            <a:r>
              <a:rPr lang="en-US" dirty="0"/>
              <a:t> and endodermal cells of the plant. e.g. </a:t>
            </a:r>
            <a:r>
              <a:rPr lang="en-US" i="1" dirty="0" err="1"/>
              <a:t>Tylenchulus</a:t>
            </a:r>
            <a:r>
              <a:rPr lang="en-US" i="1" dirty="0"/>
              <a:t> </a:t>
            </a:r>
            <a:r>
              <a:rPr lang="en-US" i="1" dirty="0" err="1"/>
              <a:t>semipenetrans</a:t>
            </a:r>
            <a:r>
              <a:rPr lang="en-US" dirty="0"/>
              <a:t>. </a:t>
            </a:r>
          </a:p>
          <a:p>
            <a:r>
              <a:rPr lang="en-US" b="1" dirty="0"/>
              <a:t>Cyst formation:</a:t>
            </a:r>
            <a:r>
              <a:rPr lang="en-US" dirty="0"/>
              <a:t> In cyst nematodes, the female lays 200 to 400 eggs in a yellow gelatinous matrix forming an egg sac which remains inside the tissues. After that, female dies and egg sac gets hardened forming a cyst. Example of cyst forming nematode is </a:t>
            </a:r>
            <a:r>
              <a:rPr lang="en-US" i="1" dirty="0" err="1"/>
              <a:t>Heterodera</a:t>
            </a:r>
            <a:r>
              <a:rPr lang="en-US" i="1" dirty="0"/>
              <a:t> </a:t>
            </a:r>
            <a:r>
              <a:rPr lang="en-US" i="1" dirty="0" err="1"/>
              <a:t>glycines</a:t>
            </a:r>
            <a:r>
              <a:rPr lang="en-US" dirty="0"/>
              <a:t>.</a:t>
            </a:r>
            <a:endParaRPr lang="en-US" dirty="0"/>
          </a:p>
        </p:txBody>
      </p:sp>
    </p:spTree>
    <p:extLst>
      <p:ext uri="{BB962C8B-B14F-4D97-AF65-F5344CB8AC3E}">
        <p14:creationId xmlns:p14="http://schemas.microsoft.com/office/powerpoint/2010/main" val="724262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and Answers</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Q. No. </a:t>
            </a:r>
            <a:r>
              <a:rPr lang="en-US" dirty="0"/>
              <a:t>What is stylet?</a:t>
            </a:r>
          </a:p>
          <a:p>
            <a:pPr marL="0" lvl="0" indent="0">
              <a:buNone/>
            </a:pPr>
            <a:r>
              <a:rPr lang="en-US" dirty="0" smtClean="0"/>
              <a:t>Answer: It is the piercing structure of the nematodes through which nematodes cause injury in the tissues of the plant. All parasitic nematodes have stylet.</a:t>
            </a:r>
            <a:endParaRPr lang="en-US" dirty="0" smtClean="0"/>
          </a:p>
          <a:p>
            <a:pPr marL="0" indent="0">
              <a:buNone/>
            </a:pPr>
            <a:r>
              <a:rPr lang="en-US" dirty="0" smtClean="0"/>
              <a:t>Q. No. </a:t>
            </a:r>
            <a:r>
              <a:rPr lang="en-US" dirty="0"/>
              <a:t>What is mode of spread of ear cockle disease of wheat</a:t>
            </a:r>
            <a:r>
              <a:rPr lang="en-US" dirty="0" smtClean="0"/>
              <a:t>??</a:t>
            </a:r>
            <a:endParaRPr lang="en-US" dirty="0" smtClean="0"/>
          </a:p>
          <a:p>
            <a:pPr marL="0" lvl="0" indent="0">
              <a:buNone/>
            </a:pPr>
            <a:r>
              <a:rPr lang="en-US" dirty="0" smtClean="0"/>
              <a:t>Answer: </a:t>
            </a:r>
            <a:r>
              <a:rPr lang="en-US" dirty="0"/>
              <a:t> </a:t>
            </a:r>
            <a:r>
              <a:rPr lang="en-US" dirty="0" smtClean="0"/>
              <a:t>Infected grains present in the infected spikes is the real cause of the spread of this disease</a:t>
            </a:r>
            <a:r>
              <a:rPr lang="en-US" dirty="0" smtClean="0"/>
              <a:t>. </a:t>
            </a:r>
            <a:endParaRPr lang="en-US" dirty="0"/>
          </a:p>
          <a:p>
            <a:pPr marL="0" lvl="0" indent="0">
              <a:buNone/>
            </a:pPr>
            <a:r>
              <a:rPr lang="en-US" dirty="0" smtClean="0"/>
              <a:t>Q. No. </a:t>
            </a:r>
            <a:r>
              <a:rPr lang="en-US" dirty="0"/>
              <a:t>Can nematodes be cultured on artificial medium</a:t>
            </a:r>
            <a:r>
              <a:rPr lang="en-US" dirty="0" smtClean="0"/>
              <a:t>?</a:t>
            </a:r>
            <a:endParaRPr lang="en-US" dirty="0" smtClean="0"/>
          </a:p>
          <a:p>
            <a:pPr marL="0" lvl="0" indent="0">
              <a:buNone/>
            </a:pPr>
            <a:r>
              <a:rPr lang="en-US" dirty="0" smtClean="0"/>
              <a:t>Answer: </a:t>
            </a:r>
            <a:r>
              <a:rPr lang="en-US" dirty="0" smtClean="0"/>
              <a:t>No</a:t>
            </a:r>
            <a:endParaRPr lang="en-US" dirty="0" smtClean="0"/>
          </a:p>
          <a:p>
            <a:pPr marL="0" indent="0">
              <a:buNone/>
            </a:pPr>
            <a:r>
              <a:rPr lang="en-US" dirty="0" smtClean="0"/>
              <a:t>Q. No. </a:t>
            </a:r>
            <a:r>
              <a:rPr lang="en-US" dirty="0"/>
              <a:t>How will you differentiate between galls and nodules?</a:t>
            </a:r>
            <a:r>
              <a:rPr lang="en-US" dirty="0" smtClean="0"/>
              <a:t> </a:t>
            </a:r>
          </a:p>
          <a:p>
            <a:pPr marL="0" indent="0">
              <a:buNone/>
            </a:pPr>
            <a:r>
              <a:rPr lang="en-US" dirty="0" smtClean="0"/>
              <a:t>Answer: Galls are formed from the infection of bacteria and nematodes, and are produced because of infection of the pathogen while nodule are produced by beneficial bacteria and help the legumes plants to convert nitrogen into nitrates and in this soil fertility increases.     </a:t>
            </a:r>
            <a:endParaRPr lang="en-US" dirty="0" smtClean="0"/>
          </a:p>
          <a:p>
            <a:pPr lvl="0"/>
            <a:endParaRPr lang="en-US" dirty="0"/>
          </a:p>
          <a:p>
            <a:endParaRPr lang="en-US" dirty="0"/>
          </a:p>
        </p:txBody>
      </p:sp>
    </p:spTree>
    <p:extLst>
      <p:ext uri="{BB962C8B-B14F-4D97-AF65-F5344CB8AC3E}">
        <p14:creationId xmlns:p14="http://schemas.microsoft.com/office/powerpoint/2010/main" val="2975071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429</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Exercise # 14 NEMATODE DISEASES IN PLANTS</vt:lpstr>
      <vt:lpstr>Introduction</vt:lpstr>
      <vt:lpstr>Materials </vt:lpstr>
      <vt:lpstr>Procedure</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34</cp:revision>
  <dcterms:created xsi:type="dcterms:W3CDTF">2020-04-08T05:20:50Z</dcterms:created>
  <dcterms:modified xsi:type="dcterms:W3CDTF">2020-04-08T06:49:42Z</dcterms:modified>
</cp:coreProperties>
</file>