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6" autoAdjust="0"/>
  </p:normalViewPr>
  <p:slideViewPr>
    <p:cSldViewPr>
      <p:cViewPr>
        <p:scale>
          <a:sx n="76" d="100"/>
          <a:sy n="76" d="100"/>
        </p:scale>
        <p:origin x="-1170"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D3933DE-4771-40A7-94E4-CD32FB1806ED}" type="datetimeFigureOut">
              <a:rPr lang="en-US" smtClean="0"/>
              <a:t>2/4/2021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A71864E-2C58-4C24-9E9F-380751EA2A0D}" type="slidenum">
              <a:rPr lang="en-US" smtClean="0"/>
              <a:t>‹#›</a:t>
            </a:fld>
            <a:endParaRPr lang="en-US"/>
          </a:p>
        </p:txBody>
      </p:sp>
    </p:spTree>
    <p:extLst>
      <p:ext uri="{BB962C8B-B14F-4D97-AF65-F5344CB8AC3E}">
        <p14:creationId xmlns:p14="http://schemas.microsoft.com/office/powerpoint/2010/main" val="389098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Technical Support</a:t>
            </a:r>
            <a:r>
              <a:rPr lang="en-US" sz="1200" b="0" i="0" kern="1200" dirty="0" smtClean="0">
                <a:solidFill>
                  <a:schemeClr val="tx1"/>
                </a:solidFill>
                <a:effectLst/>
                <a:latin typeface="+mn-lt"/>
                <a:ea typeface="+mn-ea"/>
                <a:cs typeface="+mn-cs"/>
              </a:rPr>
              <a:t> is a position hired by a company to oversee and maintain their computer hardware and software systems. Their skills are an asset to the company, as they assist in resolving </a:t>
            </a:r>
            <a:r>
              <a:rPr lang="en-US" sz="1200" b="1" i="0" kern="1200" dirty="0" smtClean="0">
                <a:solidFill>
                  <a:schemeClr val="tx1"/>
                </a:solidFill>
                <a:effectLst/>
                <a:latin typeface="+mn-lt"/>
                <a:ea typeface="+mn-ea"/>
                <a:cs typeface="+mn-cs"/>
              </a:rPr>
              <a:t>technical</a:t>
            </a:r>
            <a:r>
              <a:rPr lang="en-US" sz="1200" b="0" i="0" kern="1200" dirty="0" smtClean="0">
                <a:solidFill>
                  <a:schemeClr val="tx1"/>
                </a:solidFill>
                <a:effectLst/>
                <a:latin typeface="+mn-lt"/>
                <a:ea typeface="+mn-ea"/>
                <a:cs typeface="+mn-cs"/>
              </a:rPr>
              <a:t> issues concerning customer's accounts or company software infrastructure.</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4</a:t>
            </a:fld>
            <a:endParaRPr lang="en-US"/>
          </a:p>
        </p:txBody>
      </p:sp>
    </p:spTree>
    <p:extLst>
      <p:ext uri="{BB962C8B-B14F-4D97-AF65-F5344CB8AC3E}">
        <p14:creationId xmlns:p14="http://schemas.microsoft.com/office/powerpoint/2010/main" val="238326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failing to take proper care over something.</a:t>
            </a:r>
          </a:p>
          <a:p>
            <a:r>
              <a:rPr lang="en-US" sz="1200" b="0" i="0" kern="1200" dirty="0" smtClean="0">
                <a:solidFill>
                  <a:schemeClr val="tx1"/>
                </a:solidFill>
                <a:effectLst/>
                <a:latin typeface="+mn-lt"/>
                <a:ea typeface="+mn-ea"/>
                <a:cs typeface="+mn-cs"/>
              </a:rPr>
              <a:t>A failure to behave with the level of care that someone of ordinary prudence would have exercised under the same circumstances. The behavior usually consists of actions, but can also consist of omissions when there is some duty to act (e.g., a duty to help victims of one's previous conduct</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22</a:t>
            </a:fld>
            <a:endParaRPr lang="en-US"/>
          </a:p>
        </p:txBody>
      </p:sp>
    </p:spTree>
    <p:extLst>
      <p:ext uri="{BB962C8B-B14F-4D97-AF65-F5344CB8AC3E}">
        <p14:creationId xmlns:p14="http://schemas.microsoft.com/office/powerpoint/2010/main" val="143112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 </a:t>
            </a:r>
            <a:r>
              <a:rPr lang="en-US" sz="1200" b="1" i="0" kern="1200" dirty="0" smtClean="0">
                <a:solidFill>
                  <a:schemeClr val="tx1"/>
                </a:solidFill>
                <a:effectLst/>
                <a:latin typeface="+mn-lt"/>
                <a:ea typeface="+mn-ea"/>
                <a:cs typeface="+mn-cs"/>
              </a:rPr>
              <a:t>shareholder</a:t>
            </a:r>
            <a:r>
              <a:rPr lang="en-US" sz="1200" b="0" i="0" kern="1200" dirty="0" smtClean="0">
                <a:solidFill>
                  <a:schemeClr val="tx1"/>
                </a:solidFill>
                <a:effectLst/>
                <a:latin typeface="+mn-lt"/>
                <a:ea typeface="+mn-ea"/>
                <a:cs typeface="+mn-cs"/>
              </a:rPr>
              <a:t> owns part of a public company through shares of stock, while a </a:t>
            </a:r>
            <a:r>
              <a:rPr lang="en-US" sz="1200" b="1" i="0" kern="1200" dirty="0" smtClean="0">
                <a:solidFill>
                  <a:schemeClr val="tx1"/>
                </a:solidFill>
                <a:effectLst/>
                <a:latin typeface="+mn-lt"/>
                <a:ea typeface="+mn-ea"/>
                <a:cs typeface="+mn-cs"/>
              </a:rPr>
              <a:t>stakeholder</a:t>
            </a:r>
            <a:r>
              <a:rPr lang="en-US" sz="1200" b="0" i="0" kern="1200" dirty="0" smtClean="0">
                <a:solidFill>
                  <a:schemeClr val="tx1"/>
                </a:solidFill>
                <a:effectLst/>
                <a:latin typeface="+mn-lt"/>
                <a:ea typeface="+mn-ea"/>
                <a:cs typeface="+mn-cs"/>
              </a:rPr>
              <a:t> has an interest in the performance of a company for reasons other than stock performance or appreciation. </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25</a:t>
            </a:fld>
            <a:endParaRPr lang="en-US"/>
          </a:p>
        </p:txBody>
      </p:sp>
    </p:spTree>
    <p:extLst>
      <p:ext uri="{BB962C8B-B14F-4D97-AF65-F5344CB8AC3E}">
        <p14:creationId xmlns:p14="http://schemas.microsoft.com/office/powerpoint/2010/main" val="3817385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chief information officer</a:t>
            </a:r>
            <a:r>
              <a:rPr lang="en-US" sz="1200" b="0" i="0" kern="1200" dirty="0" smtClean="0">
                <a:solidFill>
                  <a:schemeClr val="tx1"/>
                </a:solidFill>
                <a:effectLst/>
                <a:latin typeface="+mn-lt"/>
                <a:ea typeface="+mn-ea"/>
                <a:cs typeface="+mn-cs"/>
              </a:rPr>
              <a:t> (CIO) is the company executive responsible for the management, implementation, and usability of information and computer technologies. Because technology is increasing and reshaping industries globally, the role of the CIO has increased in popularity and importance.</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26</a:t>
            </a:fld>
            <a:endParaRPr lang="en-US"/>
          </a:p>
        </p:txBody>
      </p:sp>
    </p:spTree>
    <p:extLst>
      <p:ext uri="{BB962C8B-B14F-4D97-AF65-F5344CB8AC3E}">
        <p14:creationId xmlns:p14="http://schemas.microsoft.com/office/powerpoint/2010/main" val="388589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Virtualization</a:t>
            </a:r>
            <a:r>
              <a:rPr lang="en-US" sz="1200" b="0" i="0" kern="1200" dirty="0" smtClean="0">
                <a:solidFill>
                  <a:schemeClr val="tx1"/>
                </a:solidFill>
                <a:effectLst/>
                <a:latin typeface="+mn-lt"/>
                <a:ea typeface="+mn-ea"/>
                <a:cs typeface="+mn-cs"/>
              </a:rPr>
              <a:t> is the process of running a virtual instance of a computer system in a layer abstracted from the actual hardware. Most commonly, it refers to running multiple operating systems on a computer system simultaneously</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28</a:t>
            </a:fld>
            <a:endParaRPr lang="en-US"/>
          </a:p>
        </p:txBody>
      </p:sp>
    </p:spTree>
    <p:extLst>
      <p:ext uri="{BB962C8B-B14F-4D97-AF65-F5344CB8AC3E}">
        <p14:creationId xmlns:p14="http://schemas.microsoft.com/office/powerpoint/2010/main" val="287733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amount of </a:t>
            </a:r>
            <a:r>
              <a:rPr lang="en-US" sz="1200" b="1" i="0" kern="1200" dirty="0" smtClean="0">
                <a:solidFill>
                  <a:schemeClr val="tx1"/>
                </a:solidFill>
                <a:effectLst/>
                <a:latin typeface="+mn-lt"/>
                <a:ea typeface="+mn-ea"/>
                <a:cs typeface="+mn-cs"/>
              </a:rPr>
              <a:t>carbon emissions</a:t>
            </a:r>
            <a:r>
              <a:rPr lang="en-US" sz="1200" b="0" i="0" kern="1200" dirty="0" smtClean="0">
                <a:solidFill>
                  <a:schemeClr val="tx1"/>
                </a:solidFill>
                <a:effectLst/>
                <a:latin typeface="+mn-lt"/>
                <a:ea typeface="+mn-ea"/>
                <a:cs typeface="+mn-cs"/>
              </a:rPr>
              <a:t> trapped in our atmosphere causes global warming, which causes climate change, symptoms of which include melting of the polar ice caps, the rising of sea levels, the disturbance of animals' natural habitats, extreme weather events, and so many more negative side effects that are dangerous</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29</a:t>
            </a:fld>
            <a:endParaRPr lang="en-US"/>
          </a:p>
        </p:txBody>
      </p:sp>
    </p:spTree>
    <p:extLst>
      <p:ext uri="{BB962C8B-B14F-4D97-AF65-F5344CB8AC3E}">
        <p14:creationId xmlns:p14="http://schemas.microsoft.com/office/powerpoint/2010/main" val="101361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An </a:t>
            </a:r>
            <a:r>
              <a:rPr lang="en-US" sz="1200" b="1" i="0" kern="1200" dirty="0" smtClean="0">
                <a:solidFill>
                  <a:schemeClr val="tx1"/>
                </a:solidFill>
                <a:effectLst/>
                <a:latin typeface="+mn-lt"/>
                <a:ea typeface="+mn-ea"/>
                <a:cs typeface="+mn-cs"/>
              </a:rPr>
              <a:t>auditor</a:t>
            </a:r>
            <a:r>
              <a:rPr lang="en-US" sz="1200" b="0" i="0" kern="1200" dirty="0" smtClean="0">
                <a:solidFill>
                  <a:schemeClr val="tx1"/>
                </a:solidFill>
                <a:effectLst/>
                <a:latin typeface="+mn-lt"/>
                <a:ea typeface="+mn-ea"/>
                <a:cs typeface="+mn-cs"/>
              </a:rPr>
              <a:t> is a person authorized to review and verify the accuracy of financial records and ensure that companies comply with tax laws.</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32</a:t>
            </a:fld>
            <a:endParaRPr lang="en-US"/>
          </a:p>
        </p:txBody>
      </p:sp>
    </p:spTree>
    <p:extLst>
      <p:ext uri="{BB962C8B-B14F-4D97-AF65-F5344CB8AC3E}">
        <p14:creationId xmlns:p14="http://schemas.microsoft.com/office/powerpoint/2010/main" val="4175485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mission critical system</a:t>
            </a:r>
            <a:r>
              <a:rPr lang="en-US" sz="1200" b="0" i="0" kern="1200" dirty="0" smtClean="0">
                <a:solidFill>
                  <a:schemeClr val="tx1"/>
                </a:solidFill>
                <a:effectLst/>
                <a:latin typeface="+mn-lt"/>
                <a:ea typeface="+mn-ea"/>
                <a:cs typeface="+mn-cs"/>
              </a:rPr>
              <a:t> is a </a:t>
            </a:r>
            <a:r>
              <a:rPr lang="en-US" sz="1200" b="1" i="0" kern="1200" dirty="0" smtClean="0">
                <a:solidFill>
                  <a:schemeClr val="tx1"/>
                </a:solidFill>
                <a:effectLst/>
                <a:latin typeface="+mn-lt"/>
                <a:ea typeface="+mn-ea"/>
                <a:cs typeface="+mn-cs"/>
              </a:rPr>
              <a:t>system</a:t>
            </a:r>
            <a:r>
              <a:rPr lang="en-US" sz="1200" b="0" i="0" kern="1200" dirty="0" smtClean="0">
                <a:solidFill>
                  <a:schemeClr val="tx1"/>
                </a:solidFill>
                <a:effectLst/>
                <a:latin typeface="+mn-lt"/>
                <a:ea typeface="+mn-ea"/>
                <a:cs typeface="+mn-cs"/>
              </a:rPr>
              <a:t> that is essential to the survival of a business or organization. When a </a:t>
            </a:r>
            <a:r>
              <a:rPr lang="en-US" sz="1200" b="1" i="0" kern="1200" dirty="0" smtClean="0">
                <a:solidFill>
                  <a:schemeClr val="tx1"/>
                </a:solidFill>
                <a:effectLst/>
                <a:latin typeface="+mn-lt"/>
                <a:ea typeface="+mn-ea"/>
                <a:cs typeface="+mn-cs"/>
              </a:rPr>
              <a:t>mission critical system</a:t>
            </a:r>
            <a:r>
              <a:rPr lang="en-US" sz="1200" b="0" i="0" kern="1200" dirty="0" smtClean="0">
                <a:solidFill>
                  <a:schemeClr val="tx1"/>
                </a:solidFill>
                <a:effectLst/>
                <a:latin typeface="+mn-lt"/>
                <a:ea typeface="+mn-ea"/>
                <a:cs typeface="+mn-cs"/>
              </a:rPr>
              <a:t> fails or is interrupted, business operations are significantly impacted. A </a:t>
            </a:r>
            <a:r>
              <a:rPr lang="en-US" sz="1200" b="1" i="0" kern="1200" dirty="0" smtClean="0">
                <a:solidFill>
                  <a:schemeClr val="tx1"/>
                </a:solidFill>
                <a:effectLst/>
                <a:latin typeface="+mn-lt"/>
                <a:ea typeface="+mn-ea"/>
                <a:cs typeface="+mn-cs"/>
              </a:rPr>
              <a:t>mission</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critical system</a:t>
            </a:r>
            <a:r>
              <a:rPr lang="en-US" sz="1200" b="0" i="0" kern="1200" dirty="0" smtClean="0">
                <a:solidFill>
                  <a:schemeClr val="tx1"/>
                </a:solidFill>
                <a:effectLst/>
                <a:latin typeface="+mn-lt"/>
                <a:ea typeface="+mn-ea"/>
                <a:cs typeface="+mn-cs"/>
              </a:rPr>
              <a:t> is also known as </a:t>
            </a:r>
            <a:r>
              <a:rPr lang="en-US" sz="1200" b="1" i="0" kern="1200" dirty="0" smtClean="0">
                <a:solidFill>
                  <a:schemeClr val="tx1"/>
                </a:solidFill>
                <a:effectLst/>
                <a:latin typeface="+mn-lt"/>
                <a:ea typeface="+mn-ea"/>
                <a:cs typeface="+mn-cs"/>
              </a:rPr>
              <a:t>mission</a:t>
            </a:r>
            <a:r>
              <a:rPr lang="en-US" sz="1200" b="0" i="0" kern="1200" dirty="0" smtClean="0">
                <a:solidFill>
                  <a:schemeClr val="tx1"/>
                </a:solidFill>
                <a:effectLst/>
                <a:latin typeface="+mn-lt"/>
                <a:ea typeface="+mn-ea"/>
                <a:cs typeface="+mn-cs"/>
              </a:rPr>
              <a:t> essential equipment and </a:t>
            </a:r>
            <a:r>
              <a:rPr lang="en-US" sz="1200" b="1" i="0" kern="1200" dirty="0" smtClean="0">
                <a:solidFill>
                  <a:schemeClr val="tx1"/>
                </a:solidFill>
                <a:effectLst/>
                <a:latin typeface="+mn-lt"/>
                <a:ea typeface="+mn-ea"/>
                <a:cs typeface="+mn-cs"/>
              </a:rPr>
              <a:t>mission critical</a:t>
            </a:r>
            <a:r>
              <a:rPr lang="en-US" sz="1200" b="0" i="0" kern="1200" dirty="0" smtClean="0">
                <a:solidFill>
                  <a:schemeClr val="tx1"/>
                </a:solidFill>
                <a:effectLst/>
                <a:latin typeface="+mn-lt"/>
                <a:ea typeface="+mn-ea"/>
                <a:cs typeface="+mn-cs"/>
              </a:rPr>
              <a:t> application</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39</a:t>
            </a:fld>
            <a:endParaRPr lang="en-US"/>
          </a:p>
        </p:txBody>
      </p:sp>
    </p:spTree>
    <p:extLst>
      <p:ext uri="{BB962C8B-B14F-4D97-AF65-F5344CB8AC3E}">
        <p14:creationId xmlns:p14="http://schemas.microsoft.com/office/powerpoint/2010/main" val="346897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way of approaching a problem or making progress towards something.</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6</a:t>
            </a:fld>
            <a:endParaRPr lang="en-US"/>
          </a:p>
        </p:txBody>
      </p:sp>
    </p:spTree>
    <p:extLst>
      <p:ext uri="{BB962C8B-B14F-4D97-AF65-F5344CB8AC3E}">
        <p14:creationId xmlns:p14="http://schemas.microsoft.com/office/powerpoint/2010/main" val="10668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ability to do something successfully or efficiently.</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Core competencies</a:t>
            </a:r>
            <a:r>
              <a:rPr lang="en-US" sz="1200" b="0" i="0" kern="1200" dirty="0" smtClean="0">
                <a:solidFill>
                  <a:schemeClr val="tx1"/>
                </a:solidFill>
                <a:effectLst/>
                <a:latin typeface="+mn-lt"/>
                <a:ea typeface="+mn-ea"/>
                <a:cs typeface="+mn-cs"/>
              </a:rPr>
              <a:t> are the resources and capabilities that comprise the strategic advantages of a business. A modern management theory argues that a business must define, cultivate, and exploit its </a:t>
            </a:r>
            <a:r>
              <a:rPr lang="en-US" sz="1200" b="1" i="0" kern="1200" dirty="0" smtClean="0">
                <a:solidFill>
                  <a:schemeClr val="tx1"/>
                </a:solidFill>
                <a:effectLst/>
                <a:latin typeface="+mn-lt"/>
                <a:ea typeface="+mn-ea"/>
                <a:cs typeface="+mn-cs"/>
              </a:rPr>
              <a:t>core competencies</a:t>
            </a:r>
            <a:r>
              <a:rPr lang="en-US" sz="1200" b="0" i="0" kern="1200" dirty="0" smtClean="0">
                <a:solidFill>
                  <a:schemeClr val="tx1"/>
                </a:solidFill>
                <a:effectLst/>
                <a:latin typeface="+mn-lt"/>
                <a:ea typeface="+mn-ea"/>
                <a:cs typeface="+mn-cs"/>
              </a:rPr>
              <a:t> in order to succeed against the competition.</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7</a:t>
            </a:fld>
            <a:endParaRPr lang="en-US"/>
          </a:p>
        </p:txBody>
      </p:sp>
    </p:spTree>
    <p:extLst>
      <p:ext uri="{BB962C8B-B14F-4D97-AF65-F5344CB8AC3E}">
        <p14:creationId xmlns:p14="http://schemas.microsoft.com/office/powerpoint/2010/main" val="30643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Your </a:t>
            </a:r>
            <a:r>
              <a:rPr lang="en-US" sz="1200" b="1" i="0" kern="1200" dirty="0" smtClean="0">
                <a:solidFill>
                  <a:schemeClr val="tx1"/>
                </a:solidFill>
                <a:effectLst/>
                <a:latin typeface="+mn-lt"/>
                <a:ea typeface="+mn-ea"/>
                <a:cs typeface="+mn-cs"/>
              </a:rPr>
              <a:t>turnover</a:t>
            </a:r>
            <a:r>
              <a:rPr lang="en-US" sz="1200" b="0" i="0" kern="1200" dirty="0" smtClean="0">
                <a:solidFill>
                  <a:schemeClr val="tx1"/>
                </a:solidFill>
                <a:effectLst/>
                <a:latin typeface="+mn-lt"/>
                <a:ea typeface="+mn-ea"/>
                <a:cs typeface="+mn-cs"/>
              </a:rPr>
              <a:t> is your total business income during a set period of time – in other words, the net sales figure. ... For </a:t>
            </a:r>
            <a:r>
              <a:rPr lang="en-US" sz="1200" b="1" i="0" kern="1200" dirty="0" smtClean="0">
                <a:solidFill>
                  <a:schemeClr val="tx1"/>
                </a:solidFill>
                <a:effectLst/>
                <a:latin typeface="+mn-lt"/>
                <a:ea typeface="+mn-ea"/>
                <a:cs typeface="+mn-cs"/>
              </a:rPr>
              <a:t>example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turnover</a:t>
            </a:r>
            <a:r>
              <a:rPr lang="en-US" sz="1200" b="0" i="0" kern="1200" dirty="0" smtClean="0">
                <a:solidFill>
                  <a:schemeClr val="tx1"/>
                </a:solidFill>
                <a:effectLst/>
                <a:latin typeface="+mn-lt"/>
                <a:ea typeface="+mn-ea"/>
                <a:cs typeface="+mn-cs"/>
              </a:rPr>
              <a:t>' can also mean the number of employees that leave a business within a specific period, also sometimes known as 'churn'.</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Turnover</a:t>
            </a:r>
            <a:r>
              <a:rPr lang="en-US" sz="1200" b="0" i="0" kern="1200" dirty="0" smtClean="0">
                <a:solidFill>
                  <a:schemeClr val="tx1"/>
                </a:solidFill>
                <a:effectLst/>
                <a:latin typeface="+mn-lt"/>
                <a:ea typeface="+mn-ea"/>
                <a:cs typeface="+mn-cs"/>
              </a:rPr>
              <a:t> ratio is the value of domestic shares traded divided by their </a:t>
            </a:r>
            <a:r>
              <a:rPr lang="en-US" sz="1200" b="1" i="0" kern="1200" dirty="0" smtClean="0">
                <a:solidFill>
                  <a:schemeClr val="tx1"/>
                </a:solidFill>
                <a:effectLst/>
                <a:latin typeface="+mn-lt"/>
                <a:ea typeface="+mn-ea"/>
                <a:cs typeface="+mn-cs"/>
              </a:rPr>
              <a:t>market</a:t>
            </a:r>
            <a:r>
              <a:rPr lang="en-US" sz="1200" b="0" i="0" kern="1200" dirty="0" smtClean="0">
                <a:solidFill>
                  <a:schemeClr val="tx1"/>
                </a:solidFill>
                <a:effectLst/>
                <a:latin typeface="+mn-lt"/>
                <a:ea typeface="+mn-ea"/>
                <a:cs typeface="+mn-cs"/>
              </a:rPr>
              <a:t> capitalization. The value is annualized by multiplying the monthly average by 12.</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9</a:t>
            </a:fld>
            <a:endParaRPr lang="en-US"/>
          </a:p>
        </p:txBody>
      </p:sp>
    </p:spTree>
    <p:extLst>
      <p:ext uri="{BB962C8B-B14F-4D97-AF65-F5344CB8AC3E}">
        <p14:creationId xmlns:p14="http://schemas.microsoft.com/office/powerpoint/2010/main" val="277648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Offshore outsourcing</a:t>
            </a:r>
            <a:r>
              <a:rPr lang="en-US" sz="1200" b="0" i="0" kern="1200" dirty="0" smtClean="0">
                <a:solidFill>
                  <a:schemeClr val="tx1"/>
                </a:solidFill>
                <a:effectLst/>
                <a:latin typeface="+mn-lt"/>
                <a:ea typeface="+mn-ea"/>
                <a:cs typeface="+mn-cs"/>
              </a:rPr>
              <a:t> is the practice of hiring an external organization to perform some business functions (</a:t>
            </a:r>
            <a:r>
              <a:rPr lang="en-US" sz="1200" b="1" i="0" kern="1200" dirty="0" smtClean="0">
                <a:solidFill>
                  <a:schemeClr val="tx1"/>
                </a:solidFill>
                <a:effectLst/>
                <a:latin typeface="+mn-lt"/>
                <a:ea typeface="+mn-ea"/>
                <a:cs typeface="+mn-cs"/>
              </a:rPr>
              <a:t>Outsourcing</a:t>
            </a:r>
            <a:r>
              <a:rPr lang="en-US" sz="1200" b="0" i="0" kern="1200" dirty="0" smtClean="0">
                <a:solidFill>
                  <a:schemeClr val="tx1"/>
                </a:solidFill>
                <a:effectLst/>
                <a:latin typeface="+mn-lt"/>
                <a:ea typeface="+mn-ea"/>
                <a:cs typeface="+mn-cs"/>
              </a:rPr>
              <a:t>) in a country other than where the products or services are actually developed or manufactured (</a:t>
            </a:r>
            <a:r>
              <a:rPr lang="en-US" sz="1200" b="1" i="0" kern="1200" dirty="0" smtClean="0">
                <a:solidFill>
                  <a:schemeClr val="tx1"/>
                </a:solidFill>
                <a:effectLst/>
                <a:latin typeface="+mn-lt"/>
                <a:ea typeface="+mn-ea"/>
                <a:cs typeface="+mn-cs"/>
              </a:rPr>
              <a:t>Offshore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Offshore</a:t>
            </a:r>
            <a:r>
              <a:rPr lang="en-US" sz="1200" b="0" i="0" kern="1200" dirty="0" smtClean="0">
                <a:solidFill>
                  <a:schemeClr val="tx1"/>
                </a:solidFill>
                <a:effectLst/>
                <a:latin typeface="+mn-lt"/>
                <a:ea typeface="+mn-ea"/>
                <a:cs typeface="+mn-cs"/>
              </a:rPr>
              <a:t> refers to outsourcing to far-away countries with considerable time zone differences. An </a:t>
            </a:r>
            <a:r>
              <a:rPr lang="en-US" sz="1200" b="1" i="0" kern="1200" dirty="0" smtClean="0">
                <a:solidFill>
                  <a:schemeClr val="tx1"/>
                </a:solidFill>
                <a:effectLst/>
                <a:latin typeface="+mn-lt"/>
                <a:ea typeface="+mn-ea"/>
                <a:cs typeface="+mn-cs"/>
              </a:rPr>
              <a:t>offshore</a:t>
            </a:r>
            <a:r>
              <a:rPr lang="en-US" sz="1200" b="0" i="0" kern="1200" dirty="0" smtClean="0">
                <a:solidFill>
                  <a:schemeClr val="tx1"/>
                </a:solidFill>
                <a:effectLst/>
                <a:latin typeface="+mn-lt"/>
                <a:ea typeface="+mn-ea"/>
                <a:cs typeface="+mn-cs"/>
              </a:rPr>
              <a:t> location for the United States would be India. </a:t>
            </a:r>
            <a:r>
              <a:rPr lang="en-US" sz="1200" b="1" i="0" kern="1200" dirty="0" smtClean="0">
                <a:solidFill>
                  <a:schemeClr val="tx1"/>
                </a:solidFill>
                <a:effectLst/>
                <a:latin typeface="+mn-lt"/>
                <a:ea typeface="+mn-ea"/>
                <a:cs typeface="+mn-cs"/>
              </a:rPr>
              <a:t>Onshore</a:t>
            </a:r>
            <a:r>
              <a:rPr lang="en-US" sz="1200" b="0" i="0" kern="1200" dirty="0" smtClean="0">
                <a:solidFill>
                  <a:schemeClr val="tx1"/>
                </a:solidFill>
                <a:effectLst/>
                <a:latin typeface="+mn-lt"/>
                <a:ea typeface="+mn-ea"/>
                <a:cs typeface="+mn-cs"/>
              </a:rPr>
              <a:t> refers to outsourcing to service providers located in the same country.</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10</a:t>
            </a:fld>
            <a:endParaRPr lang="en-US"/>
          </a:p>
        </p:txBody>
      </p:sp>
    </p:spTree>
    <p:extLst>
      <p:ext uri="{BB962C8B-B14F-4D97-AF65-F5344CB8AC3E}">
        <p14:creationId xmlns:p14="http://schemas.microsoft.com/office/powerpoint/2010/main" val="363709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delay or hold back in terms of progress or development.</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12</a:t>
            </a:fld>
            <a:endParaRPr lang="en-US"/>
          </a:p>
        </p:txBody>
      </p:sp>
    </p:spTree>
    <p:extLst>
      <p:ext uri="{BB962C8B-B14F-4D97-AF65-F5344CB8AC3E}">
        <p14:creationId xmlns:p14="http://schemas.microsoft.com/office/powerpoint/2010/main" val="388698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Ubiquitous computing</a:t>
            </a:r>
            <a:r>
              <a:rPr lang="en-US" sz="1200" b="0" i="0" kern="1200" dirty="0" smtClean="0">
                <a:solidFill>
                  <a:schemeClr val="tx1"/>
                </a:solidFill>
                <a:effectLst/>
                <a:latin typeface="+mn-lt"/>
                <a:ea typeface="+mn-ea"/>
                <a:cs typeface="+mn-cs"/>
              </a:rPr>
              <a:t> is not a specific technology, but a scenario in which computers become more numerous and fade into the background, providing information to human users and embedding intelligence and computing capabilities in seemingly everyday objects</a:t>
            </a:r>
          </a:p>
          <a:p>
            <a:r>
              <a:rPr lang="en-US" sz="1200" b="1" i="0" kern="1200" dirty="0" smtClean="0">
                <a:solidFill>
                  <a:schemeClr val="tx1"/>
                </a:solidFill>
                <a:effectLst/>
                <a:latin typeface="+mn-lt"/>
                <a:ea typeface="+mn-ea"/>
                <a:cs typeface="+mn-cs"/>
              </a:rPr>
              <a:t>VPN</a:t>
            </a:r>
            <a:r>
              <a:rPr lang="en-US" sz="1200" b="0" i="0" kern="1200" dirty="0" smtClean="0">
                <a:solidFill>
                  <a:schemeClr val="tx1"/>
                </a:solidFill>
                <a:effectLst/>
                <a:latin typeface="+mn-lt"/>
                <a:ea typeface="+mn-ea"/>
                <a:cs typeface="+mn-cs"/>
              </a:rPr>
              <a:t> stands for '</a:t>
            </a:r>
            <a:r>
              <a:rPr lang="en-US" sz="1200" b="1" i="0" kern="1200" dirty="0" smtClean="0">
                <a:solidFill>
                  <a:schemeClr val="tx1"/>
                </a:solidFill>
                <a:effectLst/>
                <a:latin typeface="+mn-lt"/>
                <a:ea typeface="+mn-ea"/>
                <a:cs typeface="+mn-cs"/>
              </a:rPr>
              <a:t>virtual private network</a:t>
            </a:r>
            <a:r>
              <a:rPr lang="en-US" sz="1200" b="0" i="0" kern="1200" dirty="0" smtClean="0">
                <a:solidFill>
                  <a:schemeClr val="tx1"/>
                </a:solidFill>
                <a:effectLst/>
                <a:latin typeface="+mn-lt"/>
                <a:ea typeface="+mn-ea"/>
                <a:cs typeface="+mn-cs"/>
              </a:rPr>
              <a:t>' and is a piece of software that that helps to make you more anonymous online, encrypts your internet use, and lets you effectively trick your laptop or mobile device into thinking it's in another location.</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14</a:t>
            </a:fld>
            <a:endParaRPr lang="en-US"/>
          </a:p>
        </p:txBody>
      </p:sp>
    </p:spTree>
    <p:extLst>
      <p:ext uri="{BB962C8B-B14F-4D97-AF65-F5344CB8AC3E}">
        <p14:creationId xmlns:p14="http://schemas.microsoft.com/office/powerpoint/2010/main" val="278009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application service provider</a:t>
            </a:r>
            <a:r>
              <a:rPr lang="en-US" sz="1200" b="0" i="0" kern="1200" dirty="0" smtClean="0">
                <a:solidFill>
                  <a:schemeClr val="tx1"/>
                </a:solidFill>
                <a:effectLst/>
                <a:latin typeface="+mn-lt"/>
                <a:ea typeface="+mn-ea"/>
                <a:cs typeface="+mn-cs"/>
              </a:rPr>
              <a:t> is a third-party group established to deliver commercial software </a:t>
            </a:r>
            <a:r>
              <a:rPr lang="en-US" sz="1200" b="1" i="0" kern="1200" dirty="0" smtClean="0">
                <a:solidFill>
                  <a:schemeClr val="tx1"/>
                </a:solidFill>
                <a:effectLst/>
                <a:latin typeface="+mn-lt"/>
                <a:ea typeface="+mn-ea"/>
                <a:cs typeface="+mn-cs"/>
              </a:rPr>
              <a:t>applications</a:t>
            </a:r>
            <a:r>
              <a:rPr lang="en-US" sz="1200" b="0" i="0" kern="1200" dirty="0" smtClean="0">
                <a:solidFill>
                  <a:schemeClr val="tx1"/>
                </a:solidFill>
                <a:effectLst/>
                <a:latin typeface="+mn-lt"/>
                <a:ea typeface="+mn-ea"/>
                <a:cs typeface="+mn-cs"/>
              </a:rPr>
              <a:t> and additional </a:t>
            </a:r>
            <a:r>
              <a:rPr lang="en-US" sz="1200" b="1" i="0" kern="1200" dirty="0" smtClean="0">
                <a:solidFill>
                  <a:schemeClr val="tx1"/>
                </a:solidFill>
                <a:effectLst/>
                <a:latin typeface="+mn-lt"/>
                <a:ea typeface="+mn-ea"/>
                <a:cs typeface="+mn-cs"/>
              </a:rPr>
              <a:t>services</a:t>
            </a:r>
            <a:r>
              <a:rPr lang="en-US" sz="1200" b="0" i="0" kern="1200" dirty="0" smtClean="0">
                <a:solidFill>
                  <a:schemeClr val="tx1"/>
                </a:solidFill>
                <a:effectLst/>
                <a:latin typeface="+mn-lt"/>
                <a:ea typeface="+mn-ea"/>
                <a:cs typeface="+mn-cs"/>
              </a:rPr>
              <a:t> related to such software and do so online. ... </a:t>
            </a:r>
            <a:r>
              <a:rPr lang="en-US" sz="1200" b="1" i="0" kern="1200" dirty="0" smtClean="0">
                <a:solidFill>
                  <a:schemeClr val="tx1"/>
                </a:solidFill>
                <a:effectLst/>
                <a:latin typeface="+mn-lt"/>
                <a:ea typeface="+mn-ea"/>
                <a:cs typeface="+mn-cs"/>
              </a:rPr>
              <a:t>Examples</a:t>
            </a:r>
            <a:r>
              <a:rPr lang="en-US" sz="1200" b="0" i="0" kern="1200" dirty="0" smtClean="0">
                <a:solidFill>
                  <a:schemeClr val="tx1"/>
                </a:solidFill>
                <a:effectLst/>
                <a:latin typeface="+mn-lt"/>
                <a:ea typeface="+mn-ea"/>
                <a:cs typeface="+mn-cs"/>
              </a:rPr>
              <a:t> of some of the more well-known ASPs include Qwest, SAP and Hewlett-Packard</a:t>
            </a:r>
          </a:p>
          <a:p>
            <a:r>
              <a:rPr lang="en-US" sz="1200" b="0" i="0" kern="1200" dirty="0" smtClean="0">
                <a:solidFill>
                  <a:schemeClr val="tx1"/>
                </a:solidFill>
                <a:effectLst/>
                <a:latin typeface="+mn-lt"/>
                <a:ea typeface="+mn-ea"/>
                <a:cs typeface="+mn-cs"/>
              </a:rPr>
              <a:t>The On-</a:t>
            </a:r>
            <a:r>
              <a:rPr lang="en-US" sz="1200" b="1" i="0" kern="1200" dirty="0" smtClean="0">
                <a:solidFill>
                  <a:schemeClr val="tx1"/>
                </a:solidFill>
                <a:effectLst/>
                <a:latin typeface="+mn-lt"/>
                <a:ea typeface="+mn-ea"/>
                <a:cs typeface="+mn-cs"/>
              </a:rPr>
              <a:t>Demand</a:t>
            </a:r>
            <a:r>
              <a:rPr lang="en-US" sz="1200" b="0" i="0" kern="1200" dirty="0" smtClean="0">
                <a:solidFill>
                  <a:schemeClr val="tx1"/>
                </a:solidFill>
                <a:effectLst/>
                <a:latin typeface="+mn-lt"/>
                <a:ea typeface="+mn-ea"/>
                <a:cs typeface="+mn-cs"/>
              </a:rPr>
              <a:t> name comes from the fact you license the </a:t>
            </a:r>
            <a:r>
              <a:rPr lang="en-US" sz="1200" b="1" i="0" kern="1200" dirty="0" smtClean="0">
                <a:solidFill>
                  <a:schemeClr val="tx1"/>
                </a:solidFill>
                <a:effectLst/>
                <a:latin typeface="+mn-lt"/>
                <a:ea typeface="+mn-ea"/>
                <a:cs typeface="+mn-cs"/>
              </a:rPr>
              <a:t>software</a:t>
            </a:r>
            <a:r>
              <a:rPr lang="en-US" sz="1200" b="0" i="0" kern="1200" dirty="0" smtClean="0">
                <a:solidFill>
                  <a:schemeClr val="tx1"/>
                </a:solidFill>
                <a:effectLst/>
                <a:latin typeface="+mn-lt"/>
                <a:ea typeface="+mn-ea"/>
                <a:cs typeface="+mn-cs"/>
              </a:rPr>
              <a:t> by subscribing to it and then using it directly from where it is centrally hosted.</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16</a:t>
            </a:fld>
            <a:endParaRPr lang="en-US"/>
          </a:p>
        </p:txBody>
      </p:sp>
    </p:spTree>
    <p:extLst>
      <p:ext uri="{BB962C8B-B14F-4D97-AF65-F5344CB8AC3E}">
        <p14:creationId xmlns:p14="http://schemas.microsoft.com/office/powerpoint/2010/main" val="354808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Hacking</a:t>
            </a:r>
            <a:r>
              <a:rPr lang="en-US" sz="1200" b="0" i="0" kern="1200" dirty="0" smtClean="0">
                <a:solidFill>
                  <a:schemeClr val="tx1"/>
                </a:solidFill>
                <a:effectLst/>
                <a:latin typeface="+mn-lt"/>
                <a:ea typeface="+mn-ea"/>
                <a:cs typeface="+mn-cs"/>
              </a:rPr>
              <a:t> is an attempt to exploit a computer system or a private network inside a computer. Simply put, it is the </a:t>
            </a:r>
            <a:r>
              <a:rPr lang="en-US" sz="1200" b="0" i="0" kern="1200" dirty="0" err="1" smtClean="0">
                <a:solidFill>
                  <a:schemeClr val="tx1"/>
                </a:solidFill>
                <a:effectLst/>
                <a:latin typeface="+mn-lt"/>
                <a:ea typeface="+mn-ea"/>
                <a:cs typeface="+mn-cs"/>
              </a:rPr>
              <a:t>unauthorised</a:t>
            </a:r>
            <a:r>
              <a:rPr lang="en-US" sz="1200" b="0" i="0" kern="1200" dirty="0" smtClean="0">
                <a:solidFill>
                  <a:schemeClr val="tx1"/>
                </a:solidFill>
                <a:effectLst/>
                <a:latin typeface="+mn-lt"/>
                <a:ea typeface="+mn-ea"/>
                <a:cs typeface="+mn-cs"/>
              </a:rPr>
              <a:t> access to or control over computer network security systems for some illicit purpose. ... They can destroy, steal or even prevent authorized users from accessing the system.</a:t>
            </a:r>
          </a:p>
          <a:p>
            <a:r>
              <a:rPr lang="en-US" sz="1200" b="1" i="0" kern="1200" dirty="0" smtClean="0">
                <a:solidFill>
                  <a:schemeClr val="tx1"/>
                </a:solidFill>
                <a:effectLst/>
                <a:latin typeface="+mn-lt"/>
                <a:ea typeface="+mn-ea"/>
                <a:cs typeface="+mn-cs"/>
              </a:rPr>
              <a:t>Data mining</a:t>
            </a:r>
            <a:r>
              <a:rPr lang="en-US" sz="1200" b="0" i="0" kern="1200" dirty="0" smtClean="0">
                <a:solidFill>
                  <a:schemeClr val="tx1"/>
                </a:solidFill>
                <a:effectLst/>
                <a:latin typeface="+mn-lt"/>
                <a:ea typeface="+mn-ea"/>
                <a:cs typeface="+mn-cs"/>
              </a:rPr>
              <a:t> is a process used by companies to turn raw </a:t>
            </a:r>
            <a:r>
              <a:rPr lang="en-US" sz="1200" b="1" i="0" kern="1200" dirty="0" smtClean="0">
                <a:solidFill>
                  <a:schemeClr val="tx1"/>
                </a:solidFill>
                <a:effectLst/>
                <a:latin typeface="+mn-lt"/>
                <a:ea typeface="+mn-ea"/>
                <a:cs typeface="+mn-cs"/>
              </a:rPr>
              <a:t>data</a:t>
            </a:r>
            <a:r>
              <a:rPr lang="en-US" sz="1200" b="0" i="0" kern="1200" dirty="0" smtClean="0">
                <a:solidFill>
                  <a:schemeClr val="tx1"/>
                </a:solidFill>
                <a:effectLst/>
                <a:latin typeface="+mn-lt"/>
                <a:ea typeface="+mn-ea"/>
                <a:cs typeface="+mn-cs"/>
              </a:rPr>
              <a:t> into useful information. By using software to look for patterns in large batches of </a:t>
            </a:r>
            <a:r>
              <a:rPr lang="en-US" sz="1200" b="1" i="0" kern="1200" dirty="0" smtClean="0">
                <a:solidFill>
                  <a:schemeClr val="tx1"/>
                </a:solidFill>
                <a:effectLst/>
                <a:latin typeface="+mn-lt"/>
                <a:ea typeface="+mn-ea"/>
                <a:cs typeface="+mn-cs"/>
              </a:rPr>
              <a:t>data</a:t>
            </a:r>
            <a:r>
              <a:rPr lang="en-US" sz="1200" b="0" i="0" kern="1200" dirty="0" smtClean="0">
                <a:solidFill>
                  <a:schemeClr val="tx1"/>
                </a:solidFill>
                <a:effectLst/>
                <a:latin typeface="+mn-lt"/>
                <a:ea typeface="+mn-ea"/>
                <a:cs typeface="+mn-cs"/>
              </a:rPr>
              <a:t>, businesses can learn more about their customers to develop more effective marketing strategies, increase sales and decrease costs.</a:t>
            </a:r>
            <a:endParaRPr lang="en-US" dirty="0"/>
          </a:p>
        </p:txBody>
      </p:sp>
      <p:sp>
        <p:nvSpPr>
          <p:cNvPr id="4" name="Slide Number Placeholder 3"/>
          <p:cNvSpPr>
            <a:spLocks noGrp="1"/>
          </p:cNvSpPr>
          <p:nvPr>
            <p:ph type="sldNum" sz="quarter" idx="10"/>
          </p:nvPr>
        </p:nvSpPr>
        <p:spPr/>
        <p:txBody>
          <a:bodyPr/>
          <a:lstStyle/>
          <a:p>
            <a:fld id="{AA71864E-2C58-4C24-9E9F-380751EA2A0D}" type="slidenum">
              <a:rPr lang="en-US" smtClean="0"/>
              <a:t>21</a:t>
            </a:fld>
            <a:endParaRPr lang="en-US"/>
          </a:p>
        </p:txBody>
      </p:sp>
    </p:spTree>
    <p:extLst>
      <p:ext uri="{BB962C8B-B14F-4D97-AF65-F5344CB8AC3E}">
        <p14:creationId xmlns:p14="http://schemas.microsoft.com/office/powerpoint/2010/main" val="307938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1">
                <a:solidFill>
                  <a:schemeClr val="tx1"/>
                </a:solidFill>
                <a:latin typeface="Arial"/>
                <a:cs typeface="Arial"/>
              </a:defRPr>
            </a:lvl1p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2/4/2021</a:t>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00" b="0" i="1">
                <a:solidFill>
                  <a:schemeClr val="tx1"/>
                </a:solidFill>
                <a:latin typeface="Arial"/>
                <a:cs typeface="Arial"/>
              </a:defRPr>
            </a:lvl1p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2/4/2021</a:t>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1">
                <a:solidFill>
                  <a:schemeClr val="tx1"/>
                </a:solidFill>
                <a:latin typeface="Arial"/>
                <a:cs typeface="Arial"/>
              </a:defRPr>
            </a:lvl1p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2/4/2021</a:t>
            </a:fld>
            <a:endParaRPr lang="en-US"/>
          </a:p>
        </p:txBody>
      </p:sp>
      <p:sp>
        <p:nvSpPr>
          <p:cNvPr id="7" name="Holder 7"/>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00" b="0" i="1">
                <a:solidFill>
                  <a:schemeClr val="tx1"/>
                </a:solidFill>
                <a:latin typeface="Arial"/>
                <a:cs typeface="Arial"/>
              </a:defRPr>
            </a:lvl1p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2/4/2021</a:t>
            </a:fld>
            <a:endParaRPr lang="en-US"/>
          </a:p>
        </p:txBody>
      </p:sp>
      <p:sp>
        <p:nvSpPr>
          <p:cNvPr id="5" name="Holder 5"/>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143000" cy="6858015"/>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371600" y="971550"/>
            <a:ext cx="7394575" cy="2747962"/>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1">
                <a:solidFill>
                  <a:schemeClr val="tx1"/>
                </a:solidFill>
                <a:latin typeface="Arial"/>
                <a:cs typeface="Arial"/>
              </a:defRPr>
            </a:lvl1p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2/4/2021</a:t>
            </a:fld>
            <a:endParaRPr lang="en-US"/>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143000" cy="685801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403475" y="582612"/>
            <a:ext cx="4490084" cy="452119"/>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a:xfrm>
            <a:off x="581659" y="1088199"/>
            <a:ext cx="7980680" cy="4215765"/>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5273675" y="6440202"/>
            <a:ext cx="3543300" cy="153670"/>
          </a:xfrm>
          <a:prstGeom prst="rect">
            <a:avLst/>
          </a:prstGeom>
        </p:spPr>
        <p:txBody>
          <a:bodyPr wrap="square" lIns="0" tIns="0" rIns="0" bIns="0">
            <a:spAutoFit/>
          </a:bodyPr>
          <a:lstStyle>
            <a:lvl1pPr>
              <a:defRPr sz="900" b="0" i="1">
                <a:solidFill>
                  <a:schemeClr val="tx1"/>
                </a:solidFill>
                <a:latin typeface="Arial"/>
                <a:cs typeface="Arial"/>
              </a:defRPr>
            </a:lvl1p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2/4/2021</a:t>
            </a:fld>
            <a:endParaRPr lang="en-US"/>
          </a:p>
        </p:txBody>
      </p:sp>
      <p:sp>
        <p:nvSpPr>
          <p:cNvPr id="6" name="Holder 6"/>
          <p:cNvSpPr>
            <a:spLocks noGrp="1"/>
          </p:cNvSpPr>
          <p:nvPr>
            <p:ph type="sldNum" sz="quarter" idx="7"/>
          </p:nvPr>
        </p:nvSpPr>
        <p:spPr>
          <a:xfrm>
            <a:off x="4773612" y="6437027"/>
            <a:ext cx="203835" cy="153670"/>
          </a:xfrm>
          <a:prstGeom prst="rect">
            <a:avLst/>
          </a:prstGeom>
        </p:spPr>
        <p:txBody>
          <a:bodyPr wrap="square" lIns="0" tIns="0" rIns="0" bIns="0">
            <a:spAutoFit/>
          </a:bodyPr>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78500" y="2705100"/>
            <a:ext cx="2237740" cy="452120"/>
          </a:xfrm>
          <a:prstGeom prst="rect">
            <a:avLst/>
          </a:prstGeom>
        </p:spPr>
        <p:txBody>
          <a:bodyPr vert="horz" wrap="square" lIns="0" tIns="12700" rIns="0" bIns="0" rtlCol="0">
            <a:spAutoFit/>
          </a:bodyPr>
          <a:lstStyle/>
          <a:p>
            <a:pPr marL="12700">
              <a:lnSpc>
                <a:spcPct val="100000"/>
              </a:lnSpc>
              <a:spcBef>
                <a:spcPts val="100"/>
              </a:spcBef>
            </a:pPr>
            <a:r>
              <a:rPr spc="-5" dirty="0"/>
              <a:t>CHAPTER</a:t>
            </a:r>
            <a:r>
              <a:rPr spc="-90" dirty="0"/>
              <a:t> </a:t>
            </a:r>
            <a:r>
              <a:rPr spc="-5" dirty="0"/>
              <a:t>10</a:t>
            </a:r>
          </a:p>
        </p:txBody>
      </p:sp>
      <p:sp>
        <p:nvSpPr>
          <p:cNvPr id="3" name="object 3"/>
          <p:cNvSpPr txBox="1"/>
          <p:nvPr/>
        </p:nvSpPr>
        <p:spPr>
          <a:xfrm>
            <a:off x="5248275" y="3795712"/>
            <a:ext cx="3117850" cy="1220470"/>
          </a:xfrm>
          <a:prstGeom prst="rect">
            <a:avLst/>
          </a:prstGeom>
        </p:spPr>
        <p:txBody>
          <a:bodyPr vert="horz" wrap="square" lIns="0" tIns="60325" rIns="0" bIns="0" rtlCol="0">
            <a:spAutoFit/>
          </a:bodyPr>
          <a:lstStyle/>
          <a:p>
            <a:pPr marL="12700" marR="5080" algn="ctr">
              <a:lnSpc>
                <a:spcPts val="3030"/>
              </a:lnSpc>
              <a:spcBef>
                <a:spcPts val="475"/>
              </a:spcBef>
            </a:pPr>
            <a:r>
              <a:rPr sz="2800" b="1" spc="-5" dirty="0">
                <a:latin typeface="Arial"/>
                <a:cs typeface="Arial"/>
              </a:rPr>
              <a:t>GLOBAL,</a:t>
            </a:r>
            <a:r>
              <a:rPr sz="2800" b="1" spc="-105" dirty="0">
                <a:latin typeface="Arial"/>
                <a:cs typeface="Arial"/>
              </a:rPr>
              <a:t> </a:t>
            </a:r>
            <a:r>
              <a:rPr sz="2800" b="1" spc="-10" dirty="0">
                <a:latin typeface="Arial"/>
                <a:cs typeface="Arial"/>
              </a:rPr>
              <a:t>ETHICS,  </a:t>
            </a:r>
            <a:r>
              <a:rPr sz="2800" b="1" spc="-5" dirty="0">
                <a:latin typeface="Arial"/>
                <a:cs typeface="Arial"/>
              </a:rPr>
              <a:t>AND </a:t>
            </a:r>
            <a:r>
              <a:rPr sz="2800" b="1" spc="-10" dirty="0">
                <a:latin typeface="Arial"/>
                <a:cs typeface="Arial"/>
              </a:rPr>
              <a:t>SECURITY  </a:t>
            </a:r>
            <a:r>
              <a:rPr sz="2800" b="1" dirty="0">
                <a:latin typeface="Arial"/>
                <a:cs typeface="Arial"/>
              </a:rPr>
              <a:t>MANAGEMENT</a:t>
            </a:r>
            <a:endParaRPr sz="2800">
              <a:latin typeface="Arial"/>
              <a:cs typeface="Arial"/>
            </a:endParaRPr>
          </a:p>
        </p:txBody>
      </p:sp>
      <p:sp>
        <p:nvSpPr>
          <p:cNvPr id="4" name="object 4"/>
          <p:cNvSpPr/>
          <p:nvPr/>
        </p:nvSpPr>
        <p:spPr>
          <a:xfrm>
            <a:off x="0" y="0"/>
            <a:ext cx="4648200" cy="685801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a:t>
            </a:fld>
            <a:endParaRPr dirty="0"/>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6850" y="582612"/>
            <a:ext cx="3708400" cy="452120"/>
          </a:xfrm>
          <a:prstGeom prst="rect">
            <a:avLst/>
          </a:prstGeom>
        </p:spPr>
        <p:txBody>
          <a:bodyPr vert="horz" wrap="square" lIns="0" tIns="12700" rIns="0" bIns="0" rtlCol="0">
            <a:spAutoFit/>
          </a:bodyPr>
          <a:lstStyle/>
          <a:p>
            <a:pPr marL="12700">
              <a:lnSpc>
                <a:spcPct val="100000"/>
              </a:lnSpc>
              <a:spcBef>
                <a:spcPts val="100"/>
              </a:spcBef>
            </a:pPr>
            <a:r>
              <a:rPr spc="-5" dirty="0"/>
              <a:t>Offshore</a:t>
            </a:r>
            <a:r>
              <a:rPr spc="-95" dirty="0"/>
              <a:t> </a:t>
            </a:r>
            <a:r>
              <a:rPr spc="-5" dirty="0"/>
              <a:t>Outsourcing</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10</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211262"/>
            <a:ext cx="7730490" cy="4025265"/>
          </a:xfrm>
          <a:prstGeom prst="rect">
            <a:avLst/>
          </a:prstGeom>
        </p:spPr>
        <p:txBody>
          <a:bodyPr vert="horz" wrap="square" lIns="0" tIns="53975" rIns="0" bIns="0" rtlCol="0">
            <a:spAutoFit/>
          </a:bodyPr>
          <a:lstStyle/>
          <a:p>
            <a:pPr marL="355600" marR="56515" indent="-342900">
              <a:lnSpc>
                <a:spcPts val="2590"/>
              </a:lnSpc>
              <a:spcBef>
                <a:spcPts val="425"/>
              </a:spcBef>
              <a:buChar char="•"/>
              <a:tabLst>
                <a:tab pos="354965" algn="l"/>
                <a:tab pos="355600" algn="l"/>
              </a:tabLst>
            </a:pPr>
            <a:r>
              <a:rPr sz="2400" spc="-5" dirty="0">
                <a:latin typeface="Arial"/>
                <a:cs typeface="Arial"/>
              </a:rPr>
              <a:t>Off-shoring is when </a:t>
            </a:r>
            <a:r>
              <a:rPr sz="2400" dirty="0">
                <a:latin typeface="Arial"/>
                <a:cs typeface="Arial"/>
              </a:rPr>
              <a:t>a company selects </a:t>
            </a:r>
            <a:r>
              <a:rPr sz="2400" spc="-5" dirty="0">
                <a:latin typeface="Arial"/>
                <a:cs typeface="Arial"/>
              </a:rPr>
              <a:t>an outsourcing  partner from another</a:t>
            </a:r>
            <a:r>
              <a:rPr sz="2400" spc="-20" dirty="0">
                <a:latin typeface="Arial"/>
                <a:cs typeface="Arial"/>
              </a:rPr>
              <a:t> </a:t>
            </a:r>
            <a:r>
              <a:rPr sz="2400" dirty="0">
                <a:latin typeface="Arial"/>
                <a:cs typeface="Arial"/>
              </a:rPr>
              <a:t>country.</a:t>
            </a:r>
            <a:endParaRPr sz="2400">
              <a:latin typeface="Arial"/>
              <a:cs typeface="Arial"/>
            </a:endParaRPr>
          </a:p>
          <a:p>
            <a:pPr marL="355600" marR="243840" indent="-342900">
              <a:lnSpc>
                <a:spcPts val="2590"/>
              </a:lnSpc>
              <a:spcBef>
                <a:spcPts val="1770"/>
              </a:spcBef>
              <a:buChar char="•"/>
              <a:tabLst>
                <a:tab pos="354965" algn="l"/>
                <a:tab pos="355600" algn="l"/>
              </a:tabLst>
            </a:pPr>
            <a:r>
              <a:rPr sz="2400" spc="-5" dirty="0">
                <a:latin typeface="Arial"/>
                <a:cs typeface="Arial"/>
              </a:rPr>
              <a:t>Offshore partners are often </a:t>
            </a:r>
            <a:r>
              <a:rPr sz="2400" dirty="0">
                <a:latin typeface="Arial"/>
                <a:cs typeface="Arial"/>
              </a:rPr>
              <a:t>selected </a:t>
            </a:r>
            <a:r>
              <a:rPr sz="2400" spc="-5" dirty="0">
                <a:latin typeface="Arial"/>
                <a:cs typeface="Arial"/>
              </a:rPr>
              <a:t>from developing  </a:t>
            </a:r>
            <a:r>
              <a:rPr sz="2400" dirty="0">
                <a:latin typeface="Arial"/>
                <a:cs typeface="Arial"/>
              </a:rPr>
              <a:t>countries </a:t>
            </a:r>
            <a:r>
              <a:rPr sz="2400" spc="-5" dirty="0">
                <a:latin typeface="Arial"/>
                <a:cs typeface="Arial"/>
              </a:rPr>
              <a:t>to lower the labor</a:t>
            </a:r>
            <a:r>
              <a:rPr sz="2400" spc="-35" dirty="0">
                <a:latin typeface="Arial"/>
                <a:cs typeface="Arial"/>
              </a:rPr>
              <a:t> </a:t>
            </a:r>
            <a:r>
              <a:rPr sz="2400" dirty="0">
                <a:latin typeface="Arial"/>
                <a:cs typeface="Arial"/>
              </a:rPr>
              <a:t>costs.</a:t>
            </a:r>
            <a:endParaRPr sz="2400">
              <a:latin typeface="Arial"/>
              <a:cs typeface="Arial"/>
            </a:endParaRPr>
          </a:p>
          <a:p>
            <a:pPr marL="355600" marR="5080" indent="-342900">
              <a:lnSpc>
                <a:spcPts val="2590"/>
              </a:lnSpc>
              <a:spcBef>
                <a:spcPts val="1770"/>
              </a:spcBef>
              <a:buChar char="•"/>
              <a:tabLst>
                <a:tab pos="354965" algn="l"/>
                <a:tab pos="355600" algn="l"/>
              </a:tabLst>
            </a:pPr>
            <a:r>
              <a:rPr sz="2400" spc="-5" dirty="0">
                <a:latin typeface="Arial"/>
                <a:cs typeface="Arial"/>
              </a:rPr>
              <a:t>The latest trends in IT implementations </a:t>
            </a:r>
            <a:r>
              <a:rPr sz="2400" dirty="0">
                <a:latin typeface="Arial"/>
                <a:cs typeface="Arial"/>
              </a:rPr>
              <a:t>call </a:t>
            </a:r>
            <a:r>
              <a:rPr sz="2400" spc="-5" dirty="0">
                <a:latin typeface="Arial"/>
                <a:cs typeface="Arial"/>
              </a:rPr>
              <a:t>for off-  </a:t>
            </a:r>
            <a:r>
              <a:rPr sz="2400" dirty="0">
                <a:latin typeface="Arial"/>
                <a:cs typeface="Arial"/>
              </a:rPr>
              <a:t>shoring critical </a:t>
            </a:r>
            <a:r>
              <a:rPr sz="2400" spc="-5" dirty="0">
                <a:latin typeface="Arial"/>
                <a:cs typeface="Arial"/>
              </a:rPr>
              <a:t>developmental tasks to improve quality,  </a:t>
            </a:r>
            <a:r>
              <a:rPr sz="2400" dirty="0">
                <a:latin typeface="Arial"/>
                <a:cs typeface="Arial"/>
              </a:rPr>
              <a:t>reduce costs, </a:t>
            </a:r>
            <a:r>
              <a:rPr sz="2400" spc="-5" dirty="0">
                <a:latin typeface="Arial"/>
                <a:cs typeface="Arial"/>
              </a:rPr>
              <a:t>and </a:t>
            </a:r>
            <a:r>
              <a:rPr sz="2400" dirty="0">
                <a:latin typeface="Arial"/>
                <a:cs typeface="Arial"/>
              </a:rPr>
              <a:t>speed</a:t>
            </a:r>
            <a:r>
              <a:rPr sz="2400" spc="-30" dirty="0">
                <a:latin typeface="Arial"/>
                <a:cs typeface="Arial"/>
              </a:rPr>
              <a:t> </a:t>
            </a:r>
            <a:r>
              <a:rPr sz="2400" spc="-5" dirty="0">
                <a:latin typeface="Arial"/>
                <a:cs typeface="Arial"/>
              </a:rPr>
              <a:t>delivery.</a:t>
            </a:r>
            <a:endParaRPr sz="2400">
              <a:latin typeface="Arial"/>
              <a:cs typeface="Arial"/>
            </a:endParaRPr>
          </a:p>
          <a:p>
            <a:pPr marL="355600" marR="176530" indent="-342900">
              <a:lnSpc>
                <a:spcPts val="2590"/>
              </a:lnSpc>
              <a:spcBef>
                <a:spcPts val="1770"/>
              </a:spcBef>
              <a:buChar char="•"/>
              <a:tabLst>
                <a:tab pos="354965" algn="l"/>
                <a:tab pos="355600" algn="l"/>
              </a:tabLst>
            </a:pPr>
            <a:r>
              <a:rPr sz="2400" spc="-5" dirty="0">
                <a:latin typeface="Arial"/>
                <a:cs typeface="Arial"/>
              </a:rPr>
              <a:t>Offshore implementers </a:t>
            </a:r>
            <a:r>
              <a:rPr sz="2400" dirty="0">
                <a:latin typeface="Arial"/>
                <a:cs typeface="Arial"/>
              </a:rPr>
              <a:t>can </a:t>
            </a:r>
            <a:r>
              <a:rPr sz="2400" spc="-5" dirty="0">
                <a:latin typeface="Arial"/>
                <a:cs typeface="Arial"/>
              </a:rPr>
              <a:t>face barriers of language,  </a:t>
            </a:r>
            <a:r>
              <a:rPr sz="2400" dirty="0">
                <a:latin typeface="Arial"/>
                <a:cs typeface="Arial"/>
              </a:rPr>
              <a:t>culture, </a:t>
            </a:r>
            <a:r>
              <a:rPr sz="2400" spc="-5" dirty="0">
                <a:latin typeface="Arial"/>
                <a:cs typeface="Arial"/>
              </a:rPr>
              <a:t>and </a:t>
            </a:r>
            <a:r>
              <a:rPr sz="2400" dirty="0">
                <a:latin typeface="Arial"/>
                <a:cs typeface="Arial"/>
              </a:rPr>
              <a:t>values, making </a:t>
            </a:r>
            <a:r>
              <a:rPr sz="2400" spc="-5" dirty="0">
                <a:latin typeface="Arial"/>
                <a:cs typeface="Arial"/>
              </a:rPr>
              <a:t>the ERP implementation  </a:t>
            </a:r>
            <a:r>
              <a:rPr sz="2400" dirty="0">
                <a:latin typeface="Arial"/>
                <a:cs typeface="Arial"/>
              </a:rPr>
              <a:t>more</a:t>
            </a:r>
            <a:r>
              <a:rPr sz="2400" spc="-10" dirty="0">
                <a:latin typeface="Arial"/>
                <a:cs typeface="Arial"/>
              </a:rPr>
              <a:t> </a:t>
            </a:r>
            <a:r>
              <a:rPr sz="2400" dirty="0">
                <a:latin typeface="Arial"/>
                <a:cs typeface="Arial"/>
              </a:rPr>
              <a:t>challenging.</a:t>
            </a:r>
            <a:endParaRPr sz="240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8937" y="582612"/>
            <a:ext cx="5958840" cy="452120"/>
          </a:xfrm>
          <a:prstGeom prst="rect">
            <a:avLst/>
          </a:prstGeom>
        </p:spPr>
        <p:txBody>
          <a:bodyPr vert="horz" wrap="square" lIns="0" tIns="12700" rIns="0" bIns="0" rtlCol="0">
            <a:spAutoFit/>
          </a:bodyPr>
          <a:lstStyle/>
          <a:p>
            <a:pPr marL="12700">
              <a:lnSpc>
                <a:spcPct val="100000"/>
              </a:lnSpc>
              <a:spcBef>
                <a:spcPts val="100"/>
              </a:spcBef>
              <a:tabLst>
                <a:tab pos="2101850" algn="l"/>
              </a:tabLst>
            </a:pPr>
            <a:r>
              <a:rPr spc="-5" dirty="0"/>
              <a:t>Figure</a:t>
            </a:r>
            <a:r>
              <a:rPr spc="-10" dirty="0"/>
              <a:t> </a:t>
            </a:r>
            <a:r>
              <a:rPr spc="-5" dirty="0"/>
              <a:t>10-2	Off-Shore</a:t>
            </a:r>
            <a:r>
              <a:rPr spc="-90" dirty="0"/>
              <a:t> </a:t>
            </a:r>
            <a:r>
              <a:rPr spc="-5" dirty="0"/>
              <a:t>Outsourcing</a:t>
            </a:r>
          </a:p>
        </p:txBody>
      </p:sp>
      <p:grpSp>
        <p:nvGrpSpPr>
          <p:cNvPr id="3" name="object 3"/>
          <p:cNvGrpSpPr/>
          <p:nvPr/>
        </p:nvGrpSpPr>
        <p:grpSpPr>
          <a:xfrm>
            <a:off x="1284287" y="1444625"/>
            <a:ext cx="6575425" cy="4662805"/>
            <a:chOff x="1284287" y="1444625"/>
            <a:chExt cx="6575425" cy="4662805"/>
          </a:xfrm>
        </p:grpSpPr>
        <p:sp>
          <p:nvSpPr>
            <p:cNvPr id="4" name="object 4"/>
            <p:cNvSpPr/>
            <p:nvPr/>
          </p:nvSpPr>
          <p:spPr>
            <a:xfrm>
              <a:off x="1295400" y="1455737"/>
              <a:ext cx="6553200" cy="464026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90637" y="1450975"/>
              <a:ext cx="6562725" cy="4650105"/>
            </a:xfrm>
            <a:custGeom>
              <a:avLst/>
              <a:gdLst/>
              <a:ahLst/>
              <a:cxnLst/>
              <a:rect l="l" t="t" r="r" b="b"/>
              <a:pathLst>
                <a:path w="6562725" h="4650105">
                  <a:moveTo>
                    <a:pt x="0" y="0"/>
                  </a:moveTo>
                  <a:lnTo>
                    <a:pt x="6562725" y="0"/>
                  </a:lnTo>
                  <a:lnTo>
                    <a:pt x="6562725" y="4649787"/>
                  </a:lnTo>
                  <a:lnTo>
                    <a:pt x="0" y="4649787"/>
                  </a:lnTo>
                  <a:lnTo>
                    <a:pt x="0" y="0"/>
                  </a:lnTo>
                  <a:close/>
                </a:path>
              </a:pathLst>
            </a:custGeom>
            <a:ln w="12700">
              <a:solidFill>
                <a:srgbClr val="000000"/>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11</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5350" y="582612"/>
            <a:ext cx="4951730" cy="452120"/>
          </a:xfrm>
          <a:prstGeom prst="rect">
            <a:avLst/>
          </a:prstGeom>
        </p:spPr>
        <p:txBody>
          <a:bodyPr vert="horz" wrap="square" lIns="0" tIns="12700" rIns="0" bIns="0" rtlCol="0">
            <a:spAutoFit/>
          </a:bodyPr>
          <a:lstStyle/>
          <a:p>
            <a:pPr marL="12700">
              <a:lnSpc>
                <a:spcPct val="100000"/>
              </a:lnSpc>
              <a:spcBef>
                <a:spcPts val="100"/>
              </a:spcBef>
            </a:pPr>
            <a:r>
              <a:rPr spc="-5" dirty="0"/>
              <a:t>Global </a:t>
            </a:r>
            <a:r>
              <a:rPr spc="-10" dirty="0"/>
              <a:t>ERP Vendor</a:t>
            </a:r>
            <a:r>
              <a:rPr spc="-85" dirty="0"/>
              <a:t> </a:t>
            </a:r>
            <a:r>
              <a:rPr spc="-5" dirty="0"/>
              <a:t>Selection</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12</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211262"/>
            <a:ext cx="7955280" cy="4353560"/>
          </a:xfrm>
          <a:prstGeom prst="rect">
            <a:avLst/>
          </a:prstGeom>
        </p:spPr>
        <p:txBody>
          <a:bodyPr vert="horz" wrap="square" lIns="0" tIns="53975" rIns="0" bIns="0" rtlCol="0">
            <a:spAutoFit/>
          </a:bodyPr>
          <a:lstStyle/>
          <a:p>
            <a:pPr marL="355600" marR="110489" indent="-342900">
              <a:lnSpc>
                <a:spcPts val="2590"/>
              </a:lnSpc>
              <a:spcBef>
                <a:spcPts val="425"/>
              </a:spcBef>
              <a:buChar char="•"/>
              <a:tabLst>
                <a:tab pos="354965" algn="l"/>
                <a:tab pos="355600" algn="l"/>
              </a:tabLst>
            </a:pPr>
            <a:r>
              <a:rPr sz="2400" spc="-5" dirty="0">
                <a:latin typeface="Arial"/>
                <a:cs typeface="Arial"/>
              </a:rPr>
              <a:t>When evaluating an outsourcing partner, ERP </a:t>
            </a:r>
            <a:r>
              <a:rPr sz="2400" dirty="0">
                <a:latin typeface="Arial"/>
                <a:cs typeface="Arial"/>
              </a:rPr>
              <a:t>selection  </a:t>
            </a:r>
            <a:r>
              <a:rPr sz="2400" spc="-5" dirty="0">
                <a:latin typeface="Arial"/>
                <a:cs typeface="Arial"/>
              </a:rPr>
              <a:t>teams </a:t>
            </a:r>
            <a:r>
              <a:rPr sz="2400" dirty="0">
                <a:latin typeface="Arial"/>
                <a:cs typeface="Arial"/>
              </a:rPr>
              <a:t>should consider </a:t>
            </a:r>
            <a:r>
              <a:rPr sz="2400" spc="-5" dirty="0">
                <a:latin typeface="Arial"/>
                <a:cs typeface="Arial"/>
              </a:rPr>
              <a:t>financial </a:t>
            </a:r>
            <a:r>
              <a:rPr sz="2400" dirty="0">
                <a:latin typeface="Arial"/>
                <a:cs typeface="Arial"/>
              </a:rPr>
              <a:t>status, </a:t>
            </a:r>
            <a:r>
              <a:rPr sz="2400" spc="-5" dirty="0">
                <a:latin typeface="Arial"/>
                <a:cs typeface="Arial"/>
              </a:rPr>
              <a:t>technical  </a:t>
            </a:r>
            <a:r>
              <a:rPr sz="2400" dirty="0">
                <a:latin typeface="Arial"/>
                <a:cs typeface="Arial"/>
              </a:rPr>
              <a:t>certifications, </a:t>
            </a:r>
            <a:r>
              <a:rPr sz="2400" spc="-5" dirty="0">
                <a:latin typeface="Arial"/>
                <a:cs typeface="Arial"/>
              </a:rPr>
              <a:t>licenses, qualifications, and </a:t>
            </a:r>
            <a:r>
              <a:rPr sz="2400" dirty="0">
                <a:latin typeface="Arial"/>
                <a:cs typeface="Arial"/>
              </a:rPr>
              <a:t>related </a:t>
            </a:r>
            <a:r>
              <a:rPr sz="2400" spc="-5" dirty="0">
                <a:latin typeface="Arial"/>
                <a:cs typeface="Arial"/>
              </a:rPr>
              <a:t>work  experience.</a:t>
            </a:r>
            <a:endParaRPr sz="2400" dirty="0">
              <a:latin typeface="Arial"/>
              <a:cs typeface="Arial"/>
            </a:endParaRPr>
          </a:p>
          <a:p>
            <a:pPr marL="355600" marR="652145" indent="-342900">
              <a:lnSpc>
                <a:spcPts val="2590"/>
              </a:lnSpc>
              <a:spcBef>
                <a:spcPts val="1764"/>
              </a:spcBef>
              <a:buChar char="•"/>
              <a:tabLst>
                <a:tab pos="354965" algn="l"/>
                <a:tab pos="355600" algn="l"/>
              </a:tabLst>
            </a:pPr>
            <a:r>
              <a:rPr sz="2400" spc="-5" dirty="0">
                <a:latin typeface="Arial"/>
                <a:cs typeface="Arial"/>
              </a:rPr>
              <a:t>Companies also need to be prepared if the offshore  experiment is </a:t>
            </a:r>
            <a:r>
              <a:rPr sz="2400" dirty="0">
                <a:latin typeface="Arial"/>
                <a:cs typeface="Arial"/>
              </a:rPr>
              <a:t>a</a:t>
            </a:r>
            <a:r>
              <a:rPr sz="2400" spc="-15" dirty="0">
                <a:latin typeface="Arial"/>
                <a:cs typeface="Arial"/>
              </a:rPr>
              <a:t> </a:t>
            </a:r>
            <a:r>
              <a:rPr sz="2400" spc="-5" dirty="0">
                <a:latin typeface="Arial"/>
                <a:cs typeface="Arial"/>
              </a:rPr>
              <a:t>disaster.</a:t>
            </a:r>
            <a:endParaRPr sz="2400" dirty="0">
              <a:latin typeface="Arial"/>
              <a:cs typeface="Arial"/>
            </a:endParaRPr>
          </a:p>
          <a:p>
            <a:pPr marL="355600" marR="1363980" indent="-342900">
              <a:lnSpc>
                <a:spcPts val="2590"/>
              </a:lnSpc>
              <a:spcBef>
                <a:spcPts val="1770"/>
              </a:spcBef>
              <a:buChar char="•"/>
              <a:tabLst>
                <a:tab pos="354965" algn="l"/>
                <a:tab pos="355600" algn="l"/>
              </a:tabLst>
            </a:pPr>
            <a:r>
              <a:rPr sz="2400" spc="-5" dirty="0">
                <a:latin typeface="Arial"/>
                <a:cs typeface="Arial"/>
              </a:rPr>
              <a:t>Culture is one of the biggest </a:t>
            </a:r>
            <a:r>
              <a:rPr sz="2400" dirty="0">
                <a:latin typeface="Arial"/>
                <a:cs typeface="Arial"/>
              </a:rPr>
              <a:t>challenges </a:t>
            </a:r>
            <a:r>
              <a:rPr sz="2400" spc="-5" dirty="0">
                <a:latin typeface="Arial"/>
                <a:cs typeface="Arial"/>
              </a:rPr>
              <a:t>facing  </a:t>
            </a:r>
            <a:r>
              <a:rPr sz="2400" dirty="0">
                <a:latin typeface="Arial"/>
                <a:cs typeface="Arial"/>
              </a:rPr>
              <a:t>companies </a:t>
            </a:r>
            <a:r>
              <a:rPr sz="2400" spc="-5" dirty="0">
                <a:latin typeface="Arial"/>
                <a:cs typeface="Arial"/>
              </a:rPr>
              <a:t>that offshore their ERP</a:t>
            </a:r>
            <a:r>
              <a:rPr sz="2400" spc="-85" dirty="0">
                <a:latin typeface="Arial"/>
                <a:cs typeface="Arial"/>
              </a:rPr>
              <a:t> </a:t>
            </a:r>
            <a:r>
              <a:rPr sz="2400" spc="-5" dirty="0">
                <a:latin typeface="Arial"/>
                <a:cs typeface="Arial"/>
              </a:rPr>
              <a:t>initiatives.</a:t>
            </a:r>
            <a:endParaRPr sz="2400" dirty="0">
              <a:latin typeface="Arial"/>
              <a:cs typeface="Arial"/>
            </a:endParaRPr>
          </a:p>
          <a:p>
            <a:pPr marL="355600" marR="5080" indent="-342900" algn="just">
              <a:lnSpc>
                <a:spcPts val="2590"/>
              </a:lnSpc>
              <a:spcBef>
                <a:spcPts val="1770"/>
              </a:spcBef>
              <a:buChar char="•"/>
              <a:tabLst>
                <a:tab pos="355600" algn="l"/>
              </a:tabLst>
            </a:pPr>
            <a:r>
              <a:rPr sz="2400" spc="-5" dirty="0">
                <a:latin typeface="Arial"/>
                <a:cs typeface="Arial"/>
              </a:rPr>
              <a:t>Factors like: time differences, travel and </a:t>
            </a:r>
            <a:r>
              <a:rPr sz="2400" dirty="0">
                <a:latin typeface="Arial"/>
                <a:cs typeface="Arial"/>
              </a:rPr>
              <a:t>communication  costs, </a:t>
            </a:r>
            <a:r>
              <a:rPr sz="2400" spc="-5" dirty="0">
                <a:latin typeface="Arial"/>
                <a:cs typeface="Arial"/>
              </a:rPr>
              <a:t>language and </a:t>
            </a:r>
            <a:r>
              <a:rPr sz="2400" dirty="0">
                <a:latin typeface="Arial"/>
                <a:cs typeface="Arial"/>
              </a:rPr>
              <a:t>cultural </a:t>
            </a:r>
            <a:r>
              <a:rPr sz="2400" spc="-5" dirty="0">
                <a:latin typeface="Arial"/>
                <a:cs typeface="Arial"/>
              </a:rPr>
              <a:t>differences </a:t>
            </a:r>
            <a:r>
              <a:rPr sz="2400" dirty="0">
                <a:latin typeface="Arial"/>
                <a:cs typeface="Arial"/>
              </a:rPr>
              <a:t>could retard </a:t>
            </a:r>
            <a:r>
              <a:rPr sz="2400" spc="-5" dirty="0">
                <a:latin typeface="Arial"/>
                <a:cs typeface="Arial"/>
              </a:rPr>
              <a:t>off-  </a:t>
            </a:r>
            <a:r>
              <a:rPr sz="2400" dirty="0">
                <a:latin typeface="Arial"/>
                <a:cs typeface="Arial"/>
              </a:rPr>
              <a:t>shoring</a:t>
            </a:r>
            <a:r>
              <a:rPr sz="2400" spc="-10" dirty="0">
                <a:latin typeface="Arial"/>
                <a:cs typeface="Arial"/>
              </a:rPr>
              <a:t> </a:t>
            </a:r>
            <a:r>
              <a:rPr sz="2400" spc="-5" dirty="0">
                <a:latin typeface="Arial"/>
                <a:cs typeface="Arial"/>
              </a:rPr>
              <a:t>efforts.</a:t>
            </a:r>
            <a:endParaRPr sz="2400"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1862" y="582612"/>
            <a:ext cx="4876165" cy="452120"/>
          </a:xfrm>
          <a:prstGeom prst="rect">
            <a:avLst/>
          </a:prstGeom>
        </p:spPr>
        <p:txBody>
          <a:bodyPr vert="horz" wrap="square" lIns="0" tIns="12700" rIns="0" bIns="0" rtlCol="0">
            <a:spAutoFit/>
          </a:bodyPr>
          <a:lstStyle/>
          <a:p>
            <a:pPr marL="12700">
              <a:lnSpc>
                <a:spcPct val="100000"/>
              </a:lnSpc>
              <a:spcBef>
                <a:spcPts val="100"/>
              </a:spcBef>
            </a:pPr>
            <a:r>
              <a:rPr spc="-10" dirty="0"/>
              <a:t>Software </a:t>
            </a:r>
            <a:r>
              <a:rPr spc="-5" dirty="0"/>
              <a:t>as </a:t>
            </a:r>
            <a:r>
              <a:rPr dirty="0"/>
              <a:t>a </a:t>
            </a:r>
            <a:r>
              <a:rPr spc="-10" dirty="0"/>
              <a:t>Service</a:t>
            </a:r>
            <a:r>
              <a:rPr spc="-90" dirty="0"/>
              <a:t> </a:t>
            </a:r>
            <a:r>
              <a:rPr dirty="0"/>
              <a:t>(SaaS)</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13</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316037"/>
            <a:ext cx="7904480" cy="4128135"/>
          </a:xfrm>
          <a:prstGeom prst="rect">
            <a:avLst/>
          </a:prstGeom>
        </p:spPr>
        <p:txBody>
          <a:bodyPr vert="horz" wrap="square" lIns="0" tIns="12700" rIns="0" bIns="0" rtlCol="0">
            <a:spAutoFit/>
          </a:bodyPr>
          <a:lstStyle/>
          <a:p>
            <a:pPr marL="355600" marR="145415" indent="-342900">
              <a:lnSpc>
                <a:spcPct val="100000"/>
              </a:lnSpc>
              <a:spcBef>
                <a:spcPts val="100"/>
              </a:spcBef>
              <a:buChar char="•"/>
              <a:tabLst>
                <a:tab pos="354965" algn="l"/>
                <a:tab pos="355600" algn="l"/>
              </a:tabLst>
            </a:pPr>
            <a:r>
              <a:rPr sz="2400" spc="-5" dirty="0">
                <a:latin typeface="Arial"/>
                <a:cs typeface="Arial"/>
              </a:rPr>
              <a:t>Saas is </a:t>
            </a:r>
            <a:r>
              <a:rPr sz="2400" dirty="0">
                <a:latin typeface="Arial"/>
                <a:cs typeface="Arial"/>
              </a:rPr>
              <a:t>a model </a:t>
            </a:r>
            <a:r>
              <a:rPr sz="2400" spc="-5" dirty="0">
                <a:latin typeface="Arial"/>
                <a:cs typeface="Arial"/>
              </a:rPr>
              <a:t>of </a:t>
            </a:r>
            <a:r>
              <a:rPr sz="2400" dirty="0">
                <a:latin typeface="Arial"/>
                <a:cs typeface="Arial"/>
              </a:rPr>
              <a:t>software </a:t>
            </a:r>
            <a:r>
              <a:rPr sz="2400" spc="-5" dirty="0">
                <a:latin typeface="Arial"/>
                <a:cs typeface="Arial"/>
              </a:rPr>
              <a:t>that </a:t>
            </a:r>
            <a:r>
              <a:rPr sz="2400" dirty="0">
                <a:latin typeface="Arial"/>
                <a:cs typeface="Arial"/>
              </a:rPr>
              <a:t>can </a:t>
            </a:r>
            <a:r>
              <a:rPr sz="2400" spc="-5" dirty="0">
                <a:latin typeface="Arial"/>
                <a:cs typeface="Arial"/>
              </a:rPr>
              <a:t>be </a:t>
            </a:r>
            <a:r>
              <a:rPr sz="2400" dirty="0">
                <a:latin typeface="Arial"/>
                <a:cs typeface="Arial"/>
              </a:rPr>
              <a:t>rented </a:t>
            </a:r>
            <a:r>
              <a:rPr sz="2400" spc="-5" dirty="0">
                <a:latin typeface="Arial"/>
                <a:cs typeface="Arial"/>
              </a:rPr>
              <a:t>or  leased from </a:t>
            </a:r>
            <a:r>
              <a:rPr sz="2400" dirty="0">
                <a:latin typeface="Arial"/>
                <a:cs typeface="Arial"/>
              </a:rPr>
              <a:t>a software vendor </a:t>
            </a:r>
            <a:r>
              <a:rPr sz="2400" spc="-5" dirty="0">
                <a:latin typeface="Arial"/>
                <a:cs typeface="Arial"/>
              </a:rPr>
              <a:t>who provides  </a:t>
            </a:r>
            <a:r>
              <a:rPr sz="2400" dirty="0">
                <a:latin typeface="Arial"/>
                <a:cs typeface="Arial"/>
              </a:rPr>
              <a:t>maintenance, </a:t>
            </a:r>
            <a:r>
              <a:rPr sz="2400" spc="-5" dirty="0">
                <a:latin typeface="Arial"/>
                <a:cs typeface="Arial"/>
              </a:rPr>
              <a:t>daily technical operation, and </a:t>
            </a:r>
            <a:r>
              <a:rPr sz="2400" dirty="0">
                <a:latin typeface="Arial"/>
                <a:cs typeface="Arial"/>
              </a:rPr>
              <a:t>support </a:t>
            </a:r>
            <a:r>
              <a:rPr sz="2400" spc="-5" dirty="0">
                <a:latin typeface="Arial"/>
                <a:cs typeface="Arial"/>
              </a:rPr>
              <a:t>for  the</a:t>
            </a:r>
            <a:r>
              <a:rPr sz="2400" spc="-15" dirty="0">
                <a:latin typeface="Arial"/>
                <a:cs typeface="Arial"/>
              </a:rPr>
              <a:t> </a:t>
            </a:r>
            <a:r>
              <a:rPr sz="2400" dirty="0">
                <a:latin typeface="Arial"/>
                <a:cs typeface="Arial"/>
              </a:rPr>
              <a:t>software.</a:t>
            </a:r>
            <a:endParaRPr sz="2400">
              <a:latin typeface="Arial"/>
              <a:cs typeface="Arial"/>
            </a:endParaRPr>
          </a:p>
          <a:p>
            <a:pPr marL="355600" marR="5080" indent="-342900">
              <a:lnSpc>
                <a:spcPct val="100000"/>
              </a:lnSpc>
              <a:spcBef>
                <a:spcPts val="1755"/>
              </a:spcBef>
              <a:buChar char="•"/>
              <a:tabLst>
                <a:tab pos="354965" algn="l"/>
                <a:tab pos="355600" algn="l"/>
              </a:tabLst>
            </a:pPr>
            <a:r>
              <a:rPr sz="2400" spc="-5" dirty="0">
                <a:latin typeface="Arial"/>
                <a:cs typeface="Arial"/>
              </a:rPr>
              <a:t>Software </a:t>
            </a:r>
            <a:r>
              <a:rPr sz="2400" dirty="0">
                <a:latin typeface="Arial"/>
                <a:cs typeface="Arial"/>
              </a:rPr>
              <a:t>can </a:t>
            </a:r>
            <a:r>
              <a:rPr sz="2400" spc="-5" dirty="0">
                <a:latin typeface="Arial"/>
                <a:cs typeface="Arial"/>
              </a:rPr>
              <a:t>be accessed from </a:t>
            </a:r>
            <a:r>
              <a:rPr sz="2400" dirty="0">
                <a:latin typeface="Arial"/>
                <a:cs typeface="Arial"/>
              </a:rPr>
              <a:t>a </a:t>
            </a:r>
            <a:r>
              <a:rPr sz="2400" spc="-5" dirty="0">
                <a:latin typeface="Arial"/>
                <a:cs typeface="Arial"/>
              </a:rPr>
              <a:t>browser by any  </a:t>
            </a:r>
            <a:r>
              <a:rPr sz="2400" dirty="0">
                <a:latin typeface="Arial"/>
                <a:cs typeface="Arial"/>
              </a:rPr>
              <a:t>market segment, </a:t>
            </a:r>
            <a:r>
              <a:rPr sz="2400" spc="-5" dirty="0">
                <a:latin typeface="Arial"/>
                <a:cs typeface="Arial"/>
              </a:rPr>
              <a:t>including home </a:t>
            </a:r>
            <a:r>
              <a:rPr sz="2400" dirty="0">
                <a:latin typeface="Arial"/>
                <a:cs typeface="Arial"/>
              </a:rPr>
              <a:t>consumers, </a:t>
            </a:r>
            <a:r>
              <a:rPr sz="2400" spc="-5" dirty="0">
                <a:latin typeface="Arial"/>
                <a:cs typeface="Arial"/>
              </a:rPr>
              <a:t>and</a:t>
            </a:r>
            <a:r>
              <a:rPr sz="2400" spc="-105" dirty="0">
                <a:latin typeface="Arial"/>
                <a:cs typeface="Arial"/>
              </a:rPr>
              <a:t> </a:t>
            </a:r>
            <a:r>
              <a:rPr sz="2400" dirty="0">
                <a:latin typeface="Arial"/>
                <a:cs typeface="Arial"/>
              </a:rPr>
              <a:t>small,  medium, </a:t>
            </a:r>
            <a:r>
              <a:rPr sz="2400" spc="-5" dirty="0">
                <a:latin typeface="Arial"/>
                <a:cs typeface="Arial"/>
              </a:rPr>
              <a:t>and large</a:t>
            </a:r>
            <a:r>
              <a:rPr sz="2400" spc="-20" dirty="0">
                <a:latin typeface="Arial"/>
                <a:cs typeface="Arial"/>
              </a:rPr>
              <a:t> </a:t>
            </a:r>
            <a:r>
              <a:rPr sz="2400" spc="-5" dirty="0">
                <a:latin typeface="Arial"/>
                <a:cs typeface="Arial"/>
              </a:rPr>
              <a:t>businesses.</a:t>
            </a:r>
            <a:endParaRPr sz="2400">
              <a:latin typeface="Arial"/>
              <a:cs typeface="Arial"/>
            </a:endParaRPr>
          </a:p>
          <a:p>
            <a:pPr marL="355600" marR="12065" indent="-342900">
              <a:lnSpc>
                <a:spcPct val="100000"/>
              </a:lnSpc>
              <a:spcBef>
                <a:spcPts val="1760"/>
              </a:spcBef>
              <a:buChar char="•"/>
              <a:tabLst>
                <a:tab pos="354965" algn="l"/>
                <a:tab pos="355600" algn="l"/>
              </a:tabLst>
            </a:pPr>
            <a:r>
              <a:rPr sz="2400" spc="-5" dirty="0">
                <a:latin typeface="Arial"/>
                <a:cs typeface="Arial"/>
              </a:rPr>
              <a:t>The SaaS </a:t>
            </a:r>
            <a:r>
              <a:rPr sz="2400" dirty="0">
                <a:latin typeface="Arial"/>
                <a:cs typeface="Arial"/>
              </a:rPr>
              <a:t>model </a:t>
            </a:r>
            <a:r>
              <a:rPr sz="2400" spc="-5" dirty="0">
                <a:latin typeface="Arial"/>
                <a:cs typeface="Arial"/>
              </a:rPr>
              <a:t>brings lower </a:t>
            </a:r>
            <a:r>
              <a:rPr sz="2400" dirty="0">
                <a:latin typeface="Arial"/>
                <a:cs typeface="Arial"/>
              </a:rPr>
              <a:t>risk </a:t>
            </a:r>
            <a:r>
              <a:rPr sz="2400" spc="-5" dirty="0">
                <a:latin typeface="Arial"/>
                <a:cs typeface="Arial"/>
              </a:rPr>
              <a:t>in the implementation  </a:t>
            </a:r>
            <a:r>
              <a:rPr sz="2400" dirty="0">
                <a:latin typeface="Arial"/>
                <a:cs typeface="Arial"/>
              </a:rPr>
              <a:t>cycle </a:t>
            </a:r>
            <a:r>
              <a:rPr sz="2400" spc="-5" dirty="0">
                <a:latin typeface="Arial"/>
                <a:cs typeface="Arial"/>
              </a:rPr>
              <a:t>and better </a:t>
            </a:r>
            <a:r>
              <a:rPr sz="2400" dirty="0">
                <a:latin typeface="Arial"/>
                <a:cs typeface="Arial"/>
              </a:rPr>
              <a:t>knowledge </a:t>
            </a:r>
            <a:r>
              <a:rPr sz="2400" spc="-5" dirty="0">
                <a:latin typeface="Arial"/>
                <a:cs typeface="Arial"/>
              </a:rPr>
              <a:t>transfer from integrators to  users of</a:t>
            </a:r>
            <a:r>
              <a:rPr sz="2400" spc="-10" dirty="0">
                <a:latin typeface="Arial"/>
                <a:cs typeface="Arial"/>
              </a:rPr>
              <a:t> </a:t>
            </a:r>
            <a:r>
              <a:rPr sz="2400" dirty="0">
                <a:latin typeface="Arial"/>
                <a:cs typeface="Arial"/>
              </a:rPr>
              <a:t>systems.</a:t>
            </a:r>
            <a:endParaRPr sz="24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3937" y="598487"/>
            <a:ext cx="4544695" cy="452120"/>
          </a:xfrm>
          <a:prstGeom prst="rect">
            <a:avLst/>
          </a:prstGeom>
        </p:spPr>
        <p:txBody>
          <a:bodyPr vert="horz" wrap="square" lIns="0" tIns="12700" rIns="0" bIns="0" rtlCol="0">
            <a:spAutoFit/>
          </a:bodyPr>
          <a:lstStyle/>
          <a:p>
            <a:pPr marL="12700">
              <a:lnSpc>
                <a:spcPct val="100000"/>
              </a:lnSpc>
              <a:spcBef>
                <a:spcPts val="100"/>
              </a:spcBef>
            </a:pPr>
            <a:r>
              <a:rPr spc="-5" dirty="0"/>
              <a:t>Benefits of </a:t>
            </a:r>
            <a:r>
              <a:rPr dirty="0"/>
              <a:t>the </a:t>
            </a:r>
            <a:r>
              <a:rPr spc="-10" dirty="0"/>
              <a:t>Saas</a:t>
            </a:r>
            <a:r>
              <a:rPr spc="-100" dirty="0"/>
              <a:t> </a:t>
            </a:r>
            <a:r>
              <a:rPr dirty="0"/>
              <a:t>Model</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14</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946785"/>
            <a:ext cx="7478395" cy="5393055"/>
          </a:xfrm>
          <a:prstGeom prst="rect">
            <a:avLst/>
          </a:prstGeom>
        </p:spPr>
        <p:txBody>
          <a:bodyPr vert="horz" wrap="square" lIns="0" tIns="200660" rIns="0" bIns="0" rtlCol="0">
            <a:spAutoFit/>
          </a:bodyPr>
          <a:lstStyle/>
          <a:p>
            <a:pPr marL="355600" indent="-342900">
              <a:lnSpc>
                <a:spcPct val="100000"/>
              </a:lnSpc>
              <a:spcBef>
                <a:spcPts val="1580"/>
              </a:spcBef>
              <a:buFont typeface="Arial"/>
              <a:buChar char="•"/>
              <a:tabLst>
                <a:tab pos="354965" algn="l"/>
                <a:tab pos="355600" algn="l"/>
              </a:tabLst>
            </a:pPr>
            <a:r>
              <a:rPr sz="2400" b="1" spc="-5" dirty="0">
                <a:latin typeface="Arial"/>
                <a:cs typeface="Arial"/>
              </a:rPr>
              <a:t>Universal </a:t>
            </a:r>
            <a:r>
              <a:rPr sz="2400" b="1" spc="-45" dirty="0" smtClean="0">
                <a:latin typeface="Arial"/>
                <a:cs typeface="Arial"/>
              </a:rPr>
              <a:t>Access</a:t>
            </a:r>
            <a:r>
              <a:rPr lang="en-US" sz="2400" b="1" spc="-45" dirty="0" smtClean="0">
                <a:latin typeface="Arial"/>
                <a:cs typeface="Arial"/>
              </a:rPr>
              <a:t> </a:t>
            </a:r>
            <a:r>
              <a:rPr sz="2400" spc="-45" dirty="0" smtClean="0">
                <a:latin typeface="Arial"/>
                <a:cs typeface="Arial"/>
              </a:rPr>
              <a:t>Lower </a:t>
            </a:r>
            <a:r>
              <a:rPr sz="2400" spc="-5" dirty="0">
                <a:latin typeface="Arial"/>
                <a:cs typeface="Arial"/>
              </a:rPr>
              <a:t>learning </a:t>
            </a:r>
            <a:r>
              <a:rPr sz="2400" dirty="0">
                <a:latin typeface="Arial"/>
                <a:cs typeface="Arial"/>
              </a:rPr>
              <a:t>curve </a:t>
            </a:r>
            <a:r>
              <a:rPr sz="2400" spc="-5" dirty="0">
                <a:latin typeface="Arial"/>
                <a:cs typeface="Arial"/>
              </a:rPr>
              <a:t>for users</a:t>
            </a:r>
            <a:endParaRPr sz="2400" dirty="0">
              <a:latin typeface="Arial"/>
              <a:cs typeface="Arial"/>
            </a:endParaRPr>
          </a:p>
          <a:p>
            <a:pPr marL="355600" marR="13335" indent="-342900">
              <a:lnSpc>
                <a:spcPts val="2590"/>
              </a:lnSpc>
              <a:spcBef>
                <a:spcPts val="1810"/>
              </a:spcBef>
              <a:buFont typeface="Arial"/>
              <a:buChar char="•"/>
              <a:tabLst>
                <a:tab pos="354965" algn="l"/>
                <a:tab pos="355600" algn="l"/>
                <a:tab pos="3939540" algn="l"/>
              </a:tabLst>
            </a:pPr>
            <a:r>
              <a:rPr sz="2400" b="1" spc="-5" dirty="0">
                <a:latin typeface="Arial"/>
                <a:cs typeface="Arial"/>
              </a:rPr>
              <a:t>Ubiquitous</a:t>
            </a:r>
            <a:r>
              <a:rPr sz="2400" b="1" spc="10" dirty="0">
                <a:latin typeface="Arial"/>
                <a:cs typeface="Arial"/>
              </a:rPr>
              <a:t> </a:t>
            </a:r>
            <a:r>
              <a:rPr sz="2400" b="1" spc="-20" dirty="0" smtClean="0">
                <a:latin typeface="Arial"/>
                <a:cs typeface="Arial"/>
              </a:rPr>
              <a:t>Computing</a:t>
            </a:r>
            <a:r>
              <a:rPr sz="2400" b="1" spc="-20" dirty="0">
                <a:latin typeface="Arimo"/>
                <a:cs typeface="Arimo"/>
              </a:rPr>
              <a:t>	</a:t>
            </a:r>
            <a:r>
              <a:rPr sz="2400" spc="-5" dirty="0">
                <a:latin typeface="Arial"/>
                <a:cs typeface="Arial"/>
              </a:rPr>
              <a:t>Suitable for </a:t>
            </a:r>
            <a:r>
              <a:rPr sz="2400" dirty="0">
                <a:latin typeface="Arial"/>
                <a:cs typeface="Arial"/>
              </a:rPr>
              <a:t>cost</a:t>
            </a:r>
            <a:r>
              <a:rPr sz="2400" spc="-100" dirty="0">
                <a:latin typeface="Arial"/>
                <a:cs typeface="Arial"/>
              </a:rPr>
              <a:t> </a:t>
            </a:r>
            <a:r>
              <a:rPr sz="2400" dirty="0">
                <a:latin typeface="Arial"/>
                <a:cs typeface="Arial"/>
              </a:rPr>
              <a:t>reduction  </a:t>
            </a:r>
            <a:r>
              <a:rPr sz="2400" spc="-5" dirty="0">
                <a:latin typeface="Arial"/>
                <a:cs typeface="Arial"/>
              </a:rPr>
              <a:t>and</a:t>
            </a:r>
            <a:r>
              <a:rPr sz="2400" spc="-10" dirty="0">
                <a:latin typeface="Arial"/>
                <a:cs typeface="Arial"/>
              </a:rPr>
              <a:t> </a:t>
            </a:r>
            <a:r>
              <a:rPr sz="2400" spc="-5" dirty="0">
                <a:latin typeface="Arial"/>
                <a:cs typeface="Arial"/>
              </a:rPr>
              <a:t>outsourcing</a:t>
            </a:r>
            <a:endParaRPr sz="2400" dirty="0">
              <a:latin typeface="Arial"/>
              <a:cs typeface="Arial"/>
            </a:endParaRPr>
          </a:p>
          <a:p>
            <a:pPr marL="355600" marR="146050" indent="-342900">
              <a:lnSpc>
                <a:spcPts val="2590"/>
              </a:lnSpc>
              <a:spcBef>
                <a:spcPts val="1770"/>
              </a:spcBef>
              <a:buFont typeface="Arial"/>
              <a:buChar char="•"/>
              <a:tabLst>
                <a:tab pos="354965" algn="l"/>
                <a:tab pos="355600" algn="l"/>
                <a:tab pos="4481195" algn="l"/>
              </a:tabLst>
            </a:pPr>
            <a:r>
              <a:rPr sz="2400" b="1" spc="-5" dirty="0">
                <a:latin typeface="Arial"/>
                <a:cs typeface="Arial"/>
              </a:rPr>
              <a:t>Standardized</a:t>
            </a:r>
            <a:r>
              <a:rPr sz="2400" b="1" spc="15" dirty="0">
                <a:latin typeface="Arial"/>
                <a:cs typeface="Arial"/>
              </a:rPr>
              <a:t> </a:t>
            </a:r>
            <a:r>
              <a:rPr sz="2400" b="1" spc="-15" dirty="0" smtClean="0">
                <a:latin typeface="Arial"/>
                <a:cs typeface="Arial"/>
              </a:rPr>
              <a:t>Applications</a:t>
            </a:r>
            <a:r>
              <a:rPr sz="2400" b="1" spc="-15" dirty="0">
                <a:latin typeface="Arimo"/>
                <a:cs typeface="Arimo"/>
              </a:rPr>
              <a:t>	</a:t>
            </a:r>
            <a:r>
              <a:rPr sz="2400" spc="-5" dirty="0">
                <a:latin typeface="Arial"/>
                <a:cs typeface="Arial"/>
              </a:rPr>
              <a:t>Easy </a:t>
            </a:r>
            <a:r>
              <a:rPr sz="2400" dirty="0">
                <a:latin typeface="Arial"/>
                <a:cs typeface="Arial"/>
              </a:rPr>
              <a:t>switch</a:t>
            </a:r>
            <a:r>
              <a:rPr sz="2400" spc="-105" dirty="0">
                <a:latin typeface="Arial"/>
                <a:cs typeface="Arial"/>
              </a:rPr>
              <a:t> </a:t>
            </a:r>
            <a:r>
              <a:rPr sz="2400" spc="-5" dirty="0">
                <a:latin typeface="Arial"/>
                <a:cs typeface="Arial"/>
              </a:rPr>
              <a:t>between  </a:t>
            </a:r>
            <a:r>
              <a:rPr sz="2400" dirty="0">
                <a:latin typeface="Arial"/>
                <a:cs typeface="Arial"/>
              </a:rPr>
              <a:t>systems</a:t>
            </a:r>
          </a:p>
          <a:p>
            <a:pPr marL="355600" indent="-342900">
              <a:lnSpc>
                <a:spcPct val="100000"/>
              </a:lnSpc>
              <a:spcBef>
                <a:spcPts val="1445"/>
              </a:spcBef>
              <a:buFont typeface="Arial"/>
              <a:buChar char="•"/>
              <a:tabLst>
                <a:tab pos="354965" algn="l"/>
                <a:tab pos="355600" algn="l"/>
                <a:tab pos="4653915" algn="l"/>
              </a:tabLst>
            </a:pPr>
            <a:r>
              <a:rPr sz="2400" b="1" spc="-5" dirty="0">
                <a:latin typeface="Arial"/>
                <a:cs typeface="Arial"/>
              </a:rPr>
              <a:t>Parameterized</a:t>
            </a:r>
            <a:r>
              <a:rPr sz="2400" b="1" dirty="0">
                <a:latin typeface="Arial"/>
                <a:cs typeface="Arial"/>
              </a:rPr>
              <a:t> </a:t>
            </a:r>
            <a:r>
              <a:rPr sz="2400" b="1" spc="-10" dirty="0" smtClean="0">
                <a:latin typeface="Arial"/>
                <a:cs typeface="Arial"/>
              </a:rPr>
              <a:t>Applications</a:t>
            </a:r>
            <a:r>
              <a:rPr sz="2400" b="1" spc="-10" dirty="0">
                <a:latin typeface="Arimo"/>
                <a:cs typeface="Arimo"/>
              </a:rPr>
              <a:t>	</a:t>
            </a:r>
            <a:r>
              <a:rPr sz="2400" spc="-5" dirty="0">
                <a:latin typeface="Arial"/>
                <a:cs typeface="Arial"/>
              </a:rPr>
              <a:t>Allow</a:t>
            </a:r>
            <a:r>
              <a:rPr sz="2400" spc="-45" dirty="0">
                <a:latin typeface="Arial"/>
                <a:cs typeface="Arial"/>
              </a:rPr>
              <a:t> </a:t>
            </a:r>
            <a:r>
              <a:rPr sz="2400" dirty="0">
                <a:latin typeface="Arial"/>
                <a:cs typeface="Arial"/>
              </a:rPr>
              <a:t>customization</a:t>
            </a:r>
          </a:p>
          <a:p>
            <a:pPr marL="355600" marR="70485" indent="-342900">
              <a:lnSpc>
                <a:spcPct val="100000"/>
              </a:lnSpc>
              <a:spcBef>
                <a:spcPts val="1705"/>
              </a:spcBef>
              <a:buFont typeface="Arial"/>
              <a:buChar char="•"/>
              <a:tabLst>
                <a:tab pos="354965" algn="l"/>
                <a:tab pos="355600" algn="l"/>
                <a:tab pos="2675890" algn="l"/>
              </a:tabLst>
            </a:pPr>
            <a:r>
              <a:rPr sz="2400" b="1" spc="-5" dirty="0">
                <a:latin typeface="Arial"/>
                <a:cs typeface="Arial"/>
              </a:rPr>
              <a:t>Global </a:t>
            </a:r>
            <a:r>
              <a:rPr sz="2400" b="1" spc="-10" dirty="0" smtClean="0">
                <a:latin typeface="Arial"/>
                <a:cs typeface="Arial"/>
              </a:rPr>
              <a:t>Market</a:t>
            </a:r>
            <a:r>
              <a:rPr sz="2400" b="1" spc="-10" dirty="0">
                <a:latin typeface="Arimo"/>
                <a:cs typeface="Arimo"/>
              </a:rPr>
              <a:t>	</a:t>
            </a:r>
            <a:r>
              <a:rPr sz="2400" dirty="0">
                <a:latin typeface="Arial"/>
                <a:cs typeface="Arial"/>
              </a:rPr>
              <a:t>A </a:t>
            </a:r>
            <a:r>
              <a:rPr sz="2400" spc="-5" dirty="0">
                <a:latin typeface="Arial"/>
                <a:cs typeface="Arial"/>
              </a:rPr>
              <a:t>hosted application, however, </a:t>
            </a:r>
            <a:r>
              <a:rPr sz="2400" dirty="0">
                <a:latin typeface="Arial"/>
                <a:cs typeface="Arial"/>
              </a:rPr>
              <a:t>can  </a:t>
            </a:r>
            <a:r>
              <a:rPr sz="2400" spc="-5" dirty="0">
                <a:latin typeface="Arial"/>
                <a:cs typeface="Arial"/>
              </a:rPr>
              <a:t>instantly </a:t>
            </a:r>
            <a:r>
              <a:rPr sz="2400" dirty="0">
                <a:latin typeface="Arial"/>
                <a:cs typeface="Arial"/>
              </a:rPr>
              <a:t>reach </a:t>
            </a:r>
            <a:r>
              <a:rPr sz="2400" spc="-5" dirty="0">
                <a:latin typeface="Arial"/>
                <a:cs typeface="Arial"/>
              </a:rPr>
              <a:t>the entire</a:t>
            </a:r>
            <a:r>
              <a:rPr sz="2400" spc="-25" dirty="0">
                <a:latin typeface="Arial"/>
                <a:cs typeface="Arial"/>
              </a:rPr>
              <a:t> </a:t>
            </a:r>
            <a:r>
              <a:rPr sz="2400" dirty="0">
                <a:latin typeface="Arial"/>
                <a:cs typeface="Arial"/>
              </a:rPr>
              <a:t>market.</a:t>
            </a:r>
          </a:p>
          <a:p>
            <a:pPr marL="355600" indent="-342900">
              <a:lnSpc>
                <a:spcPct val="100000"/>
              </a:lnSpc>
              <a:spcBef>
                <a:spcPts val="1764"/>
              </a:spcBef>
              <a:buFont typeface="Arial"/>
              <a:buChar char="•"/>
              <a:tabLst>
                <a:tab pos="354965" algn="l"/>
                <a:tab pos="355600" algn="l"/>
                <a:tab pos="3193415" algn="l"/>
              </a:tabLst>
            </a:pPr>
            <a:r>
              <a:rPr sz="2400" b="1" spc="-5" dirty="0">
                <a:latin typeface="Arial"/>
                <a:cs typeface="Arial"/>
              </a:rPr>
              <a:t>Reliability</a:t>
            </a:r>
            <a:r>
              <a:rPr sz="2400" b="1" dirty="0">
                <a:latin typeface="Arial"/>
                <a:cs typeface="Arial"/>
              </a:rPr>
              <a:t> </a:t>
            </a:r>
            <a:r>
              <a:rPr sz="2400" b="1" spc="-5" dirty="0">
                <a:latin typeface="Arial"/>
                <a:cs typeface="Arial"/>
              </a:rPr>
              <a:t>of </a:t>
            </a:r>
            <a:r>
              <a:rPr sz="2400" b="1" spc="-35" dirty="0" smtClean="0">
                <a:latin typeface="Arial"/>
                <a:cs typeface="Arial"/>
              </a:rPr>
              <a:t>Web</a:t>
            </a:r>
            <a:r>
              <a:rPr sz="2400" b="1" spc="-35" dirty="0">
                <a:latin typeface="Arimo"/>
                <a:cs typeface="Arimo"/>
              </a:rPr>
              <a:t>	</a:t>
            </a:r>
            <a:r>
              <a:rPr sz="2400" spc="-5" dirty="0">
                <a:latin typeface="Arial"/>
                <a:cs typeface="Arial"/>
              </a:rPr>
              <a:t>Web delivery of</a:t>
            </a:r>
            <a:r>
              <a:rPr sz="2400" spc="-30" dirty="0">
                <a:latin typeface="Arial"/>
                <a:cs typeface="Arial"/>
              </a:rPr>
              <a:t> </a:t>
            </a:r>
            <a:r>
              <a:rPr sz="2400" dirty="0">
                <a:latin typeface="Arial"/>
                <a:cs typeface="Arial"/>
              </a:rPr>
              <a:t>software.</a:t>
            </a:r>
          </a:p>
          <a:p>
            <a:pPr marL="355600" marR="5080" indent="-342900">
              <a:lnSpc>
                <a:spcPct val="100000"/>
              </a:lnSpc>
              <a:spcBef>
                <a:spcPts val="1770"/>
              </a:spcBef>
              <a:buFont typeface="Arial"/>
              <a:buChar char="•"/>
              <a:tabLst>
                <a:tab pos="354965" algn="l"/>
                <a:tab pos="355600" algn="l"/>
                <a:tab pos="5179695" algn="l"/>
              </a:tabLst>
            </a:pPr>
            <a:r>
              <a:rPr sz="2400" b="1" spc="-5" dirty="0">
                <a:latin typeface="Arial"/>
                <a:cs typeface="Arial"/>
              </a:rPr>
              <a:t>Transparent Security</a:t>
            </a:r>
            <a:r>
              <a:rPr sz="2400" b="1" dirty="0">
                <a:latin typeface="Arial"/>
                <a:cs typeface="Arial"/>
              </a:rPr>
              <a:t> </a:t>
            </a:r>
            <a:r>
              <a:rPr sz="2400" b="1" spc="-5" dirty="0">
                <a:latin typeface="Arial"/>
                <a:cs typeface="Arial"/>
              </a:rPr>
              <a:t>and</a:t>
            </a:r>
            <a:r>
              <a:rPr sz="2400" b="1" spc="5" dirty="0">
                <a:latin typeface="Arial"/>
                <a:cs typeface="Arial"/>
              </a:rPr>
              <a:t> </a:t>
            </a:r>
            <a:r>
              <a:rPr sz="2400" b="1" spc="-10" dirty="0" smtClean="0">
                <a:latin typeface="Arial"/>
                <a:cs typeface="Arial"/>
              </a:rPr>
              <a:t>Trust</a:t>
            </a:r>
            <a:r>
              <a:rPr sz="2400" b="1" spc="-10" dirty="0">
                <a:latin typeface="Arimo"/>
                <a:cs typeface="Arimo"/>
              </a:rPr>
              <a:t>	</a:t>
            </a:r>
            <a:r>
              <a:rPr sz="2400" spc="-5" dirty="0">
                <a:latin typeface="Arial"/>
                <a:cs typeface="Arial"/>
              </a:rPr>
              <a:t>Lesser burden</a:t>
            </a:r>
            <a:r>
              <a:rPr sz="2400" spc="-90" dirty="0">
                <a:latin typeface="Arial"/>
                <a:cs typeface="Arial"/>
              </a:rPr>
              <a:t> </a:t>
            </a:r>
            <a:r>
              <a:rPr sz="2400" spc="-5" dirty="0">
                <a:latin typeface="Arial"/>
                <a:cs typeface="Arial"/>
              </a:rPr>
              <a:t>of  end-user </a:t>
            </a:r>
            <a:r>
              <a:rPr sz="2400" dirty="0">
                <a:latin typeface="Arial"/>
                <a:cs typeface="Arial"/>
              </a:rPr>
              <a:t>configurations </a:t>
            </a:r>
            <a:r>
              <a:rPr sz="2400" spc="-5" dirty="0">
                <a:latin typeface="Arial"/>
                <a:cs typeface="Arial"/>
              </a:rPr>
              <a:t>or</a:t>
            </a:r>
            <a:r>
              <a:rPr sz="2400" spc="-20" dirty="0">
                <a:latin typeface="Arial"/>
                <a:cs typeface="Arial"/>
              </a:rPr>
              <a:t> </a:t>
            </a:r>
            <a:r>
              <a:rPr sz="2400" spc="-5" dirty="0">
                <a:latin typeface="Arial"/>
                <a:cs typeface="Arial"/>
              </a:rPr>
              <a:t>VPNs.</a:t>
            </a:r>
            <a:endParaRPr sz="24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4075" y="582612"/>
            <a:ext cx="5032375" cy="452120"/>
          </a:xfrm>
          <a:prstGeom prst="rect">
            <a:avLst/>
          </a:prstGeom>
        </p:spPr>
        <p:txBody>
          <a:bodyPr vert="horz" wrap="square" lIns="0" tIns="12700" rIns="0" bIns="0" rtlCol="0">
            <a:spAutoFit/>
          </a:bodyPr>
          <a:lstStyle/>
          <a:p>
            <a:pPr marL="12700">
              <a:lnSpc>
                <a:spcPct val="100000"/>
              </a:lnSpc>
              <a:spcBef>
                <a:spcPts val="100"/>
              </a:spcBef>
            </a:pPr>
            <a:r>
              <a:rPr spc="-5" dirty="0"/>
              <a:t>Limitations of </a:t>
            </a:r>
            <a:r>
              <a:rPr dirty="0"/>
              <a:t>the </a:t>
            </a:r>
            <a:r>
              <a:rPr spc="-10" dirty="0"/>
              <a:t>Saas</a:t>
            </a:r>
            <a:r>
              <a:rPr spc="-105" dirty="0"/>
              <a:t> </a:t>
            </a:r>
            <a:r>
              <a:rPr dirty="0"/>
              <a:t>Model</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15</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316037"/>
            <a:ext cx="7929245" cy="3258185"/>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dirty="0">
                <a:latin typeface="Arial"/>
                <a:cs typeface="Arial"/>
              </a:rPr>
              <a:t>Minimal </a:t>
            </a:r>
            <a:r>
              <a:rPr sz="2400" spc="-5" dirty="0">
                <a:latin typeface="Arial"/>
                <a:cs typeface="Arial"/>
              </a:rPr>
              <a:t>user</a:t>
            </a:r>
            <a:r>
              <a:rPr sz="2400" spc="-15" dirty="0">
                <a:latin typeface="Arial"/>
                <a:cs typeface="Arial"/>
              </a:rPr>
              <a:t> </a:t>
            </a:r>
            <a:r>
              <a:rPr sz="2400" spc="-5" dirty="0">
                <a:latin typeface="Arial"/>
                <a:cs typeface="Arial"/>
              </a:rPr>
              <a:t>privacy.</a:t>
            </a:r>
            <a:endParaRPr sz="2400">
              <a:latin typeface="Arial"/>
              <a:cs typeface="Arial"/>
            </a:endParaRPr>
          </a:p>
          <a:p>
            <a:pPr marL="355600" indent="-342900">
              <a:lnSpc>
                <a:spcPct val="100000"/>
              </a:lnSpc>
              <a:spcBef>
                <a:spcPts val="1770"/>
              </a:spcBef>
              <a:buChar char="•"/>
              <a:tabLst>
                <a:tab pos="354965" algn="l"/>
                <a:tab pos="355600" algn="l"/>
              </a:tabLst>
            </a:pPr>
            <a:r>
              <a:rPr sz="2400" spc="-5" dirty="0">
                <a:latin typeface="Arial"/>
                <a:cs typeface="Arial"/>
              </a:rPr>
              <a:t>Limited flexibility allowed to the individual</a:t>
            </a:r>
            <a:r>
              <a:rPr sz="2400" spc="-40" dirty="0">
                <a:latin typeface="Arial"/>
                <a:cs typeface="Arial"/>
              </a:rPr>
              <a:t> </a:t>
            </a:r>
            <a:r>
              <a:rPr sz="2400" spc="-5" dirty="0">
                <a:latin typeface="Arial"/>
                <a:cs typeface="Arial"/>
              </a:rPr>
              <a:t>user.</a:t>
            </a:r>
            <a:endParaRPr sz="2400">
              <a:latin typeface="Arial"/>
              <a:cs typeface="Arial"/>
            </a:endParaRPr>
          </a:p>
          <a:p>
            <a:pPr marL="355600" marR="137795" indent="-342900">
              <a:lnSpc>
                <a:spcPct val="100000"/>
              </a:lnSpc>
              <a:spcBef>
                <a:spcPts val="1770"/>
              </a:spcBef>
              <a:buChar char="•"/>
              <a:tabLst>
                <a:tab pos="354965" algn="l"/>
                <a:tab pos="355600" algn="l"/>
              </a:tabLst>
            </a:pPr>
            <a:r>
              <a:rPr sz="2400" spc="-5" dirty="0">
                <a:latin typeface="Arial"/>
                <a:cs typeface="Arial"/>
              </a:rPr>
              <a:t>Significant investment in </a:t>
            </a:r>
            <a:r>
              <a:rPr sz="2400" dirty="0">
                <a:latin typeface="Arial"/>
                <a:cs typeface="Arial"/>
              </a:rPr>
              <a:t>resources (and </a:t>
            </a:r>
            <a:r>
              <a:rPr sz="2400" spc="-5" dirty="0">
                <a:latin typeface="Arial"/>
                <a:cs typeface="Arial"/>
              </a:rPr>
              <a:t>possibly third-  party technology) to </a:t>
            </a:r>
            <a:r>
              <a:rPr sz="2400" dirty="0">
                <a:latin typeface="Arial"/>
                <a:cs typeface="Arial"/>
              </a:rPr>
              <a:t>configure </a:t>
            </a:r>
            <a:r>
              <a:rPr sz="2400" spc="-5" dirty="0">
                <a:latin typeface="Arial"/>
                <a:cs typeface="Arial"/>
              </a:rPr>
              <a:t>and </a:t>
            </a:r>
            <a:r>
              <a:rPr sz="2400" dirty="0">
                <a:latin typeface="Arial"/>
                <a:cs typeface="Arial"/>
              </a:rPr>
              <a:t>support </a:t>
            </a:r>
            <a:r>
              <a:rPr sz="2400" spc="-5" dirty="0">
                <a:latin typeface="Arial"/>
                <a:cs typeface="Arial"/>
              </a:rPr>
              <a:t>the</a:t>
            </a:r>
            <a:r>
              <a:rPr sz="2400" spc="-105" dirty="0">
                <a:latin typeface="Arial"/>
                <a:cs typeface="Arial"/>
              </a:rPr>
              <a:t> </a:t>
            </a:r>
            <a:r>
              <a:rPr sz="2400" dirty="0">
                <a:latin typeface="Arial"/>
                <a:cs typeface="Arial"/>
              </a:rPr>
              <a:t>solution.</a:t>
            </a:r>
            <a:endParaRPr sz="2400">
              <a:latin typeface="Arial"/>
              <a:cs typeface="Arial"/>
            </a:endParaRPr>
          </a:p>
          <a:p>
            <a:pPr marL="355600" marR="5080" indent="-342900">
              <a:lnSpc>
                <a:spcPct val="100000"/>
              </a:lnSpc>
              <a:spcBef>
                <a:spcPts val="1765"/>
              </a:spcBef>
              <a:buChar char="•"/>
              <a:tabLst>
                <a:tab pos="354965" algn="l"/>
                <a:tab pos="355600" algn="l"/>
              </a:tabLst>
            </a:pPr>
            <a:r>
              <a:rPr sz="2400" spc="-5" dirty="0">
                <a:latin typeface="Arial"/>
                <a:cs typeface="Arial"/>
              </a:rPr>
              <a:t>It is quite possible that over </a:t>
            </a:r>
            <a:r>
              <a:rPr sz="2400" dirty="0">
                <a:latin typeface="Arial"/>
                <a:cs typeface="Arial"/>
              </a:rPr>
              <a:t>a 3 </a:t>
            </a:r>
            <a:r>
              <a:rPr sz="2400" spc="-5" dirty="0">
                <a:latin typeface="Arial"/>
                <a:cs typeface="Arial"/>
              </a:rPr>
              <a:t>or 5-year period,  traditional ERP architecture </a:t>
            </a:r>
            <a:r>
              <a:rPr sz="2400" dirty="0">
                <a:latin typeface="Arial"/>
                <a:cs typeface="Arial"/>
              </a:rPr>
              <a:t>might </a:t>
            </a:r>
            <a:r>
              <a:rPr sz="2400" spc="-5" dirty="0">
                <a:latin typeface="Arial"/>
                <a:cs typeface="Arial"/>
              </a:rPr>
              <a:t>even be </a:t>
            </a:r>
            <a:r>
              <a:rPr sz="2400" dirty="0">
                <a:latin typeface="Arial"/>
                <a:cs typeface="Arial"/>
              </a:rPr>
              <a:t>cheaper </a:t>
            </a:r>
            <a:r>
              <a:rPr sz="2400" spc="-5" dirty="0">
                <a:latin typeface="Arial"/>
                <a:cs typeface="Arial"/>
              </a:rPr>
              <a:t>than  an SaaS</a:t>
            </a:r>
            <a:r>
              <a:rPr sz="2400" spc="-15" dirty="0">
                <a:latin typeface="Arial"/>
                <a:cs typeface="Arial"/>
              </a:rPr>
              <a:t> </a:t>
            </a:r>
            <a:r>
              <a:rPr sz="2400" dirty="0">
                <a:latin typeface="Arial"/>
                <a:cs typeface="Arial"/>
              </a:rPr>
              <a:t>solution.</a:t>
            </a:r>
            <a:endParaRPr sz="240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2700" y="582612"/>
            <a:ext cx="4184650" cy="452120"/>
          </a:xfrm>
          <a:prstGeom prst="rect">
            <a:avLst/>
          </a:prstGeom>
        </p:spPr>
        <p:txBody>
          <a:bodyPr vert="horz" wrap="square" lIns="0" tIns="12700" rIns="0" bIns="0" rtlCol="0">
            <a:spAutoFit/>
          </a:bodyPr>
          <a:lstStyle/>
          <a:p>
            <a:pPr marL="12700">
              <a:lnSpc>
                <a:spcPct val="100000"/>
              </a:lnSpc>
              <a:spcBef>
                <a:spcPts val="100"/>
              </a:spcBef>
            </a:pPr>
            <a:r>
              <a:rPr spc="-5" dirty="0"/>
              <a:t>Types of </a:t>
            </a:r>
            <a:r>
              <a:rPr spc="-10" dirty="0"/>
              <a:t>SaaS</a:t>
            </a:r>
            <a:r>
              <a:rPr spc="-100" dirty="0"/>
              <a:t> </a:t>
            </a:r>
            <a:r>
              <a:rPr spc="-5" dirty="0"/>
              <a:t>Providers</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16</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316037"/>
            <a:ext cx="7850505" cy="31623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5" dirty="0">
                <a:latin typeface="Arial"/>
                <a:cs typeface="Arial"/>
              </a:rPr>
              <a:t>Application Service Provider</a:t>
            </a:r>
            <a:r>
              <a:rPr sz="2400" spc="-30" dirty="0">
                <a:latin typeface="Arial"/>
                <a:cs typeface="Arial"/>
              </a:rPr>
              <a:t> </a:t>
            </a:r>
            <a:r>
              <a:rPr sz="2400" dirty="0">
                <a:latin typeface="Arial"/>
                <a:cs typeface="Arial"/>
              </a:rPr>
              <a:t>(ASP)</a:t>
            </a:r>
          </a:p>
          <a:p>
            <a:pPr marL="755650" marR="5080" lvl="1" indent="-285750">
              <a:lnSpc>
                <a:spcPct val="100000"/>
              </a:lnSpc>
              <a:spcBef>
                <a:spcPts val="2295"/>
              </a:spcBef>
              <a:buChar char="–"/>
              <a:tabLst>
                <a:tab pos="755015" algn="l"/>
                <a:tab pos="755650" algn="l"/>
              </a:tabLst>
            </a:pPr>
            <a:r>
              <a:rPr sz="2000" dirty="0">
                <a:latin typeface="Arial"/>
                <a:cs typeface="Arial"/>
              </a:rPr>
              <a:t>A customer </a:t>
            </a:r>
            <a:r>
              <a:rPr sz="2000" spc="-5" dirty="0">
                <a:latin typeface="Arial"/>
                <a:cs typeface="Arial"/>
              </a:rPr>
              <a:t>purchases and brings to </a:t>
            </a:r>
            <a:r>
              <a:rPr sz="2000" dirty="0">
                <a:latin typeface="Arial"/>
                <a:cs typeface="Arial"/>
              </a:rPr>
              <a:t>a </a:t>
            </a:r>
            <a:r>
              <a:rPr sz="2000" spc="-5" dirty="0">
                <a:latin typeface="Arial"/>
                <a:cs typeface="Arial"/>
              </a:rPr>
              <a:t>hosting </a:t>
            </a:r>
            <a:r>
              <a:rPr sz="2000" dirty="0">
                <a:latin typeface="Arial"/>
                <a:cs typeface="Arial"/>
              </a:rPr>
              <a:t>company a copy  </a:t>
            </a:r>
            <a:r>
              <a:rPr sz="2000" spc="-5" dirty="0">
                <a:latin typeface="Arial"/>
                <a:cs typeface="Arial"/>
              </a:rPr>
              <a:t>of </a:t>
            </a:r>
            <a:r>
              <a:rPr sz="2000" dirty="0">
                <a:latin typeface="Arial"/>
                <a:cs typeface="Arial"/>
              </a:rPr>
              <a:t>software, </a:t>
            </a:r>
            <a:r>
              <a:rPr sz="2000" spc="-5" dirty="0">
                <a:latin typeface="Arial"/>
                <a:cs typeface="Arial"/>
              </a:rPr>
              <a:t>or the hosting </a:t>
            </a:r>
            <a:r>
              <a:rPr sz="2000" dirty="0">
                <a:latin typeface="Arial"/>
                <a:cs typeface="Arial"/>
              </a:rPr>
              <a:t>company </a:t>
            </a:r>
            <a:r>
              <a:rPr sz="2000" spc="-5" dirty="0">
                <a:latin typeface="Arial"/>
                <a:cs typeface="Arial"/>
              </a:rPr>
              <a:t>offers widely available  </a:t>
            </a:r>
            <a:r>
              <a:rPr sz="2000" dirty="0">
                <a:latin typeface="Arial"/>
                <a:cs typeface="Arial"/>
              </a:rPr>
              <a:t>software </a:t>
            </a:r>
            <a:r>
              <a:rPr sz="2000" spc="-5" dirty="0">
                <a:latin typeface="Arial"/>
                <a:cs typeface="Arial"/>
              </a:rPr>
              <a:t>for use by</a:t>
            </a:r>
            <a:r>
              <a:rPr sz="2000" spc="-20" dirty="0">
                <a:latin typeface="Arial"/>
                <a:cs typeface="Arial"/>
              </a:rPr>
              <a:t> </a:t>
            </a:r>
            <a:r>
              <a:rPr sz="2000" dirty="0">
                <a:latin typeface="Arial"/>
                <a:cs typeface="Arial"/>
              </a:rPr>
              <a:t>customers.</a:t>
            </a:r>
          </a:p>
          <a:p>
            <a:pPr lvl="1">
              <a:lnSpc>
                <a:spcPct val="100000"/>
              </a:lnSpc>
              <a:spcBef>
                <a:spcPts val="50"/>
              </a:spcBef>
              <a:buFont typeface="Arial"/>
              <a:buChar char="–"/>
            </a:pPr>
            <a:endParaRPr sz="2000" dirty="0">
              <a:latin typeface="Arial"/>
              <a:cs typeface="Arial"/>
            </a:endParaRPr>
          </a:p>
          <a:p>
            <a:pPr marL="355600" indent="-342900">
              <a:lnSpc>
                <a:spcPct val="100000"/>
              </a:lnSpc>
              <a:buChar char="•"/>
              <a:tabLst>
                <a:tab pos="354965" algn="l"/>
                <a:tab pos="355600" algn="l"/>
              </a:tabLst>
            </a:pPr>
            <a:r>
              <a:rPr sz="2400" spc="-5" dirty="0">
                <a:latin typeface="Arial"/>
                <a:cs typeface="Arial"/>
              </a:rPr>
              <a:t>Software On-Demand</a:t>
            </a:r>
            <a:r>
              <a:rPr sz="2400" spc="-20" dirty="0">
                <a:latin typeface="Arial"/>
                <a:cs typeface="Arial"/>
              </a:rPr>
              <a:t> </a:t>
            </a:r>
            <a:r>
              <a:rPr sz="2400" dirty="0">
                <a:latin typeface="Arial"/>
                <a:cs typeface="Arial"/>
              </a:rPr>
              <a:t>(SOD)</a:t>
            </a:r>
          </a:p>
          <a:p>
            <a:pPr marL="755650" marR="9525" lvl="1" indent="-285750">
              <a:lnSpc>
                <a:spcPct val="100000"/>
              </a:lnSpc>
              <a:spcBef>
                <a:spcPts val="2295"/>
              </a:spcBef>
              <a:buChar char="–"/>
              <a:tabLst>
                <a:tab pos="755015" algn="l"/>
                <a:tab pos="755650" algn="l"/>
              </a:tabLst>
            </a:pPr>
            <a:r>
              <a:rPr sz="2000" spc="-5" dirty="0">
                <a:latin typeface="Arial"/>
                <a:cs typeface="Arial"/>
              </a:rPr>
              <a:t>This </a:t>
            </a:r>
            <a:r>
              <a:rPr sz="2000" dirty="0">
                <a:latin typeface="Arial"/>
                <a:cs typeface="Arial"/>
              </a:rPr>
              <a:t>means </a:t>
            </a:r>
            <a:r>
              <a:rPr sz="2000" spc="-5" dirty="0">
                <a:latin typeface="Arial"/>
                <a:cs typeface="Arial"/>
              </a:rPr>
              <a:t>that one </a:t>
            </a:r>
            <a:r>
              <a:rPr sz="2000" dirty="0">
                <a:latin typeface="Arial"/>
                <a:cs typeface="Arial"/>
              </a:rPr>
              <a:t>copy </a:t>
            </a:r>
            <a:r>
              <a:rPr sz="2000" spc="-5" dirty="0">
                <a:latin typeface="Arial"/>
                <a:cs typeface="Arial"/>
              </a:rPr>
              <a:t>of the </a:t>
            </a:r>
            <a:r>
              <a:rPr sz="2000" dirty="0">
                <a:latin typeface="Arial"/>
                <a:cs typeface="Arial"/>
              </a:rPr>
              <a:t>software </a:t>
            </a:r>
            <a:r>
              <a:rPr sz="2000" spc="-5" dirty="0">
                <a:latin typeface="Arial"/>
                <a:cs typeface="Arial"/>
              </a:rPr>
              <a:t>is installed for use by  </a:t>
            </a:r>
            <a:r>
              <a:rPr sz="2000" dirty="0">
                <a:latin typeface="Arial"/>
                <a:cs typeface="Arial"/>
              </a:rPr>
              <a:t>many companies </a:t>
            </a:r>
            <a:r>
              <a:rPr sz="2000" spc="-5" dirty="0">
                <a:latin typeface="Arial"/>
                <a:cs typeface="Arial"/>
              </a:rPr>
              <a:t>who access the </a:t>
            </a:r>
            <a:r>
              <a:rPr sz="2000" dirty="0">
                <a:latin typeface="Arial"/>
                <a:cs typeface="Arial"/>
              </a:rPr>
              <a:t>software </a:t>
            </a:r>
            <a:r>
              <a:rPr sz="2000" spc="-5" dirty="0">
                <a:latin typeface="Arial"/>
                <a:cs typeface="Arial"/>
              </a:rPr>
              <a:t>from the</a:t>
            </a:r>
            <a:r>
              <a:rPr sz="2000" spc="-70" dirty="0">
                <a:latin typeface="Arial"/>
                <a:cs typeface="Arial"/>
              </a:rPr>
              <a:t> </a:t>
            </a:r>
            <a:r>
              <a:rPr sz="2000" spc="-5" dirty="0">
                <a:latin typeface="Arial"/>
                <a:cs typeface="Arial"/>
              </a:rPr>
              <a:t>Internet.</a:t>
            </a:r>
            <a:endParaRPr sz="20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0287" y="506412"/>
            <a:ext cx="4678680" cy="452120"/>
          </a:xfrm>
          <a:prstGeom prst="rect">
            <a:avLst/>
          </a:prstGeom>
        </p:spPr>
        <p:txBody>
          <a:bodyPr vert="horz" wrap="square" lIns="0" tIns="12700" rIns="0" bIns="0" rtlCol="0">
            <a:spAutoFit/>
          </a:bodyPr>
          <a:lstStyle/>
          <a:p>
            <a:pPr marL="12700">
              <a:lnSpc>
                <a:spcPct val="100000"/>
              </a:lnSpc>
              <a:spcBef>
                <a:spcPts val="100"/>
              </a:spcBef>
            </a:pPr>
            <a:r>
              <a:rPr spc="-5" dirty="0"/>
              <a:t>Outsourcing Best</a:t>
            </a:r>
            <a:r>
              <a:rPr spc="-95" dirty="0"/>
              <a:t> </a:t>
            </a:r>
            <a:r>
              <a:rPr spc="-5" dirty="0"/>
              <a:t>Practices</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17</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011999"/>
            <a:ext cx="8145780" cy="4733290"/>
          </a:xfrm>
          <a:prstGeom prst="rect">
            <a:avLst/>
          </a:prstGeom>
        </p:spPr>
        <p:txBody>
          <a:bodyPr vert="horz" wrap="square" lIns="0" tIns="87630" rIns="0" bIns="0" rtlCol="0">
            <a:spAutoFit/>
          </a:bodyPr>
          <a:lstStyle/>
          <a:p>
            <a:pPr marL="355600" indent="-342900">
              <a:lnSpc>
                <a:spcPct val="100000"/>
              </a:lnSpc>
              <a:spcBef>
                <a:spcPts val="690"/>
              </a:spcBef>
              <a:buChar char="•"/>
              <a:tabLst>
                <a:tab pos="354965" algn="l"/>
                <a:tab pos="355600" algn="l"/>
              </a:tabLst>
            </a:pPr>
            <a:r>
              <a:rPr sz="2400" spc="-5" dirty="0">
                <a:latin typeface="Arial"/>
                <a:cs typeface="Arial"/>
              </a:rPr>
              <a:t>In-sourcing</a:t>
            </a:r>
            <a:endParaRPr sz="2400">
              <a:latin typeface="Arial"/>
              <a:cs typeface="Arial"/>
            </a:endParaRPr>
          </a:p>
          <a:p>
            <a:pPr marL="755650" marR="584835" lvl="1" indent="-285750">
              <a:lnSpc>
                <a:spcPct val="100000"/>
              </a:lnSpc>
              <a:spcBef>
                <a:spcPts val="500"/>
              </a:spcBef>
              <a:buChar char="–"/>
              <a:tabLst>
                <a:tab pos="755015" algn="l"/>
                <a:tab pos="755650" algn="l"/>
              </a:tabLst>
            </a:pPr>
            <a:r>
              <a:rPr sz="2000" spc="-5" dirty="0">
                <a:latin typeface="Arial"/>
                <a:cs typeface="Arial"/>
              </a:rPr>
              <a:t>ERP </a:t>
            </a:r>
            <a:r>
              <a:rPr sz="2000" dirty="0">
                <a:latin typeface="Arial"/>
                <a:cs typeface="Arial"/>
              </a:rPr>
              <a:t>managers </a:t>
            </a:r>
            <a:r>
              <a:rPr sz="2000" spc="-5" dirty="0">
                <a:latin typeface="Arial"/>
                <a:cs typeface="Arial"/>
              </a:rPr>
              <a:t>invite </a:t>
            </a:r>
            <a:r>
              <a:rPr sz="2000" dirty="0">
                <a:latin typeface="Arial"/>
                <a:cs typeface="Arial"/>
              </a:rPr>
              <a:t>a representative </a:t>
            </a:r>
            <a:r>
              <a:rPr sz="2000" spc="-5" dirty="0">
                <a:latin typeface="Arial"/>
                <a:cs typeface="Arial"/>
              </a:rPr>
              <a:t>or entire team to work  onsite allowing the project </a:t>
            </a:r>
            <a:r>
              <a:rPr sz="2000" dirty="0">
                <a:latin typeface="Arial"/>
                <a:cs typeface="Arial"/>
              </a:rPr>
              <a:t>manager </a:t>
            </a:r>
            <a:r>
              <a:rPr sz="2000" spc="-5" dirty="0">
                <a:latin typeface="Arial"/>
                <a:cs typeface="Arial"/>
              </a:rPr>
              <a:t>to </a:t>
            </a:r>
            <a:r>
              <a:rPr sz="2000" dirty="0">
                <a:latin typeface="Arial"/>
                <a:cs typeface="Arial"/>
              </a:rPr>
              <a:t>supervise </a:t>
            </a:r>
            <a:r>
              <a:rPr sz="2000" spc="-5" dirty="0">
                <a:latin typeface="Arial"/>
                <a:cs typeface="Arial"/>
              </a:rPr>
              <a:t>the work  personally to ensure that agreed-upon </a:t>
            </a:r>
            <a:r>
              <a:rPr sz="2000" dirty="0">
                <a:latin typeface="Arial"/>
                <a:cs typeface="Arial"/>
              </a:rPr>
              <a:t>metrics </a:t>
            </a:r>
            <a:r>
              <a:rPr sz="2000" spc="-5" dirty="0">
                <a:latin typeface="Arial"/>
                <a:cs typeface="Arial"/>
              </a:rPr>
              <a:t>are</a:t>
            </a:r>
            <a:r>
              <a:rPr sz="2000" spc="-45" dirty="0">
                <a:latin typeface="Arial"/>
                <a:cs typeface="Arial"/>
              </a:rPr>
              <a:t> </a:t>
            </a:r>
            <a:r>
              <a:rPr sz="2000" dirty="0">
                <a:latin typeface="Arial"/>
                <a:cs typeface="Arial"/>
              </a:rPr>
              <a:t>met.</a:t>
            </a:r>
            <a:endParaRPr sz="2000">
              <a:latin typeface="Arial"/>
              <a:cs typeface="Arial"/>
            </a:endParaRPr>
          </a:p>
          <a:p>
            <a:pPr lvl="1">
              <a:lnSpc>
                <a:spcPct val="100000"/>
              </a:lnSpc>
              <a:spcBef>
                <a:spcPts val="15"/>
              </a:spcBef>
              <a:buFont typeface="Arial"/>
              <a:buChar char="–"/>
            </a:pPr>
            <a:endParaRPr sz="2050">
              <a:latin typeface="Arial"/>
              <a:cs typeface="Arial"/>
            </a:endParaRPr>
          </a:p>
          <a:p>
            <a:pPr marL="355600" indent="-342900">
              <a:lnSpc>
                <a:spcPct val="100000"/>
              </a:lnSpc>
              <a:buChar char="•"/>
              <a:tabLst>
                <a:tab pos="354965" algn="l"/>
                <a:tab pos="355600" algn="l"/>
              </a:tabLst>
            </a:pPr>
            <a:r>
              <a:rPr sz="2400" spc="-5" dirty="0">
                <a:latin typeface="Arial"/>
                <a:cs typeface="Arial"/>
              </a:rPr>
              <a:t>Creation of </a:t>
            </a:r>
            <a:r>
              <a:rPr sz="2400" dirty="0">
                <a:latin typeface="Arial"/>
                <a:cs typeface="Arial"/>
              </a:rPr>
              <a:t>a </a:t>
            </a:r>
            <a:r>
              <a:rPr sz="2400" spc="-5" dirty="0">
                <a:latin typeface="Arial"/>
                <a:cs typeface="Arial"/>
              </a:rPr>
              <a:t>formal governance</a:t>
            </a:r>
            <a:r>
              <a:rPr sz="2400" spc="-30" dirty="0">
                <a:latin typeface="Arial"/>
                <a:cs typeface="Arial"/>
              </a:rPr>
              <a:t> </a:t>
            </a:r>
            <a:r>
              <a:rPr sz="2400" spc="-5" dirty="0">
                <a:latin typeface="Arial"/>
                <a:cs typeface="Arial"/>
              </a:rPr>
              <a:t>process</a:t>
            </a:r>
            <a:endParaRPr sz="2400">
              <a:latin typeface="Arial"/>
              <a:cs typeface="Arial"/>
            </a:endParaRPr>
          </a:p>
          <a:p>
            <a:pPr marL="755650" marR="5080" lvl="1" indent="-285750">
              <a:lnSpc>
                <a:spcPct val="100000"/>
              </a:lnSpc>
              <a:spcBef>
                <a:spcPts val="495"/>
              </a:spcBef>
              <a:buChar char="–"/>
              <a:tabLst>
                <a:tab pos="755015" algn="l"/>
                <a:tab pos="755650" algn="l"/>
              </a:tabLst>
            </a:pPr>
            <a:r>
              <a:rPr sz="2000" spc="-5" dirty="0">
                <a:latin typeface="Arial"/>
                <a:cs typeface="Arial"/>
              </a:rPr>
              <a:t>Vendor governance is </a:t>
            </a:r>
            <a:r>
              <a:rPr sz="2000" dirty="0">
                <a:latin typeface="Arial"/>
                <a:cs typeface="Arial"/>
              </a:rPr>
              <a:t>a critical success </a:t>
            </a:r>
            <a:r>
              <a:rPr sz="2000" spc="-5" dirty="0">
                <a:latin typeface="Arial"/>
                <a:cs typeface="Arial"/>
              </a:rPr>
              <a:t>factor and </a:t>
            </a:r>
            <a:r>
              <a:rPr sz="2000" dirty="0">
                <a:latin typeface="Arial"/>
                <a:cs typeface="Arial"/>
              </a:rPr>
              <a:t>must </a:t>
            </a:r>
            <a:r>
              <a:rPr sz="2000" spc="-5" dirty="0">
                <a:latin typeface="Arial"/>
                <a:cs typeface="Arial"/>
              </a:rPr>
              <a:t>include  global </a:t>
            </a:r>
            <a:r>
              <a:rPr sz="2000" dirty="0">
                <a:latin typeface="Arial"/>
                <a:cs typeface="Arial"/>
              </a:rPr>
              <a:t>relationships </a:t>
            </a:r>
            <a:r>
              <a:rPr sz="2000" spc="-5" dirty="0">
                <a:latin typeface="Arial"/>
                <a:cs typeface="Arial"/>
              </a:rPr>
              <a:t>and business process outsourcing with formal  </a:t>
            </a:r>
            <a:r>
              <a:rPr sz="2000" dirty="0">
                <a:latin typeface="Arial"/>
                <a:cs typeface="Arial"/>
              </a:rPr>
              <a:t>methodologies.</a:t>
            </a:r>
            <a:endParaRPr sz="2000">
              <a:latin typeface="Arial"/>
              <a:cs typeface="Arial"/>
            </a:endParaRPr>
          </a:p>
          <a:p>
            <a:pPr lvl="1">
              <a:lnSpc>
                <a:spcPct val="100000"/>
              </a:lnSpc>
              <a:spcBef>
                <a:spcPts val="15"/>
              </a:spcBef>
              <a:buFont typeface="Arial"/>
              <a:buChar char="–"/>
            </a:pPr>
            <a:endParaRPr sz="2050">
              <a:latin typeface="Arial"/>
              <a:cs typeface="Arial"/>
            </a:endParaRPr>
          </a:p>
          <a:p>
            <a:pPr marL="355600" indent="-342900" algn="just">
              <a:lnSpc>
                <a:spcPct val="100000"/>
              </a:lnSpc>
              <a:spcBef>
                <a:spcPts val="5"/>
              </a:spcBef>
              <a:buChar char="•"/>
              <a:tabLst>
                <a:tab pos="355600" algn="l"/>
              </a:tabLst>
            </a:pPr>
            <a:r>
              <a:rPr sz="2400" spc="-5" dirty="0">
                <a:latin typeface="Arial"/>
                <a:cs typeface="Arial"/>
              </a:rPr>
              <a:t>Plan for installing</a:t>
            </a:r>
            <a:r>
              <a:rPr sz="2400" spc="-20" dirty="0">
                <a:latin typeface="Arial"/>
                <a:cs typeface="Arial"/>
              </a:rPr>
              <a:t> </a:t>
            </a:r>
            <a:r>
              <a:rPr sz="2400" spc="-5" dirty="0">
                <a:latin typeface="Arial"/>
                <a:cs typeface="Arial"/>
              </a:rPr>
              <a:t>upgrades</a:t>
            </a:r>
            <a:endParaRPr sz="2400">
              <a:latin typeface="Arial"/>
              <a:cs typeface="Arial"/>
            </a:endParaRPr>
          </a:p>
          <a:p>
            <a:pPr marL="755650" marR="414655" lvl="1" indent="-285750" algn="just">
              <a:lnSpc>
                <a:spcPct val="100000"/>
              </a:lnSpc>
              <a:spcBef>
                <a:spcPts val="495"/>
              </a:spcBef>
              <a:buChar char="–"/>
              <a:tabLst>
                <a:tab pos="755650" algn="l"/>
              </a:tabLst>
            </a:pPr>
            <a:r>
              <a:rPr sz="2000" dirty="0">
                <a:latin typeface="Arial"/>
                <a:cs typeface="Arial"/>
              </a:rPr>
              <a:t>Maintaining modules, </a:t>
            </a:r>
            <a:r>
              <a:rPr sz="2000" spc="-5" dirty="0">
                <a:latin typeface="Arial"/>
                <a:cs typeface="Arial"/>
              </a:rPr>
              <a:t>trouble-shooting problems, and policing  platforms once the </a:t>
            </a:r>
            <a:r>
              <a:rPr sz="2000" dirty="0">
                <a:latin typeface="Arial"/>
                <a:cs typeface="Arial"/>
              </a:rPr>
              <a:t>software </a:t>
            </a:r>
            <a:r>
              <a:rPr sz="2000" spc="-5" dirty="0">
                <a:latin typeface="Arial"/>
                <a:cs typeface="Arial"/>
              </a:rPr>
              <a:t>enters the longest phase of its life  </a:t>
            </a:r>
            <a:r>
              <a:rPr sz="2000" dirty="0">
                <a:latin typeface="Arial"/>
                <a:cs typeface="Arial"/>
              </a:rPr>
              <a:t>cycle.</a:t>
            </a:r>
            <a:endParaRPr sz="200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0987" y="582612"/>
            <a:ext cx="6195060" cy="452120"/>
          </a:xfrm>
          <a:prstGeom prst="rect">
            <a:avLst/>
          </a:prstGeom>
        </p:spPr>
        <p:txBody>
          <a:bodyPr vert="horz" wrap="square" lIns="0" tIns="12700" rIns="0" bIns="0" rtlCol="0">
            <a:spAutoFit/>
          </a:bodyPr>
          <a:lstStyle/>
          <a:p>
            <a:pPr marL="12700">
              <a:lnSpc>
                <a:spcPct val="100000"/>
              </a:lnSpc>
              <a:spcBef>
                <a:spcPts val="100"/>
              </a:spcBef>
            </a:pPr>
            <a:r>
              <a:rPr spc="-5" dirty="0"/>
              <a:t>Outsourcing Best </a:t>
            </a:r>
            <a:r>
              <a:rPr spc="-10" dirty="0"/>
              <a:t>Practices</a:t>
            </a:r>
            <a:r>
              <a:rPr spc="-90" dirty="0"/>
              <a:t> </a:t>
            </a:r>
            <a:r>
              <a:rPr spc="-100" dirty="0"/>
              <a:t>(Cont</a:t>
            </a:r>
            <a:r>
              <a:rPr spc="-100" dirty="0">
                <a:latin typeface="Arimo"/>
                <a:cs typeface="Arimo"/>
              </a:rPr>
              <a:t>ᾼ</a:t>
            </a:r>
            <a:r>
              <a:rPr spc="-10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18</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841375" y="1316799"/>
            <a:ext cx="7864475" cy="3393440"/>
          </a:xfrm>
          <a:prstGeom prst="rect">
            <a:avLst/>
          </a:prstGeom>
        </p:spPr>
        <p:txBody>
          <a:bodyPr vert="horz" wrap="square" lIns="0" tIns="87630" rIns="0" bIns="0" rtlCol="0">
            <a:spAutoFit/>
          </a:bodyPr>
          <a:lstStyle/>
          <a:p>
            <a:pPr marL="355600" indent="-342900">
              <a:lnSpc>
                <a:spcPct val="100000"/>
              </a:lnSpc>
              <a:spcBef>
                <a:spcPts val="690"/>
              </a:spcBef>
              <a:buChar char="•"/>
              <a:tabLst>
                <a:tab pos="354965" algn="l"/>
                <a:tab pos="355600" algn="l"/>
              </a:tabLst>
            </a:pPr>
            <a:r>
              <a:rPr sz="2400" spc="-5" dirty="0">
                <a:latin typeface="Arial"/>
                <a:cs typeface="Arial"/>
              </a:rPr>
              <a:t>Accountability</a:t>
            </a:r>
            <a:endParaRPr sz="2400">
              <a:latin typeface="Arial"/>
              <a:cs typeface="Arial"/>
            </a:endParaRPr>
          </a:p>
          <a:p>
            <a:pPr marL="755650" marR="373380" lvl="1" indent="-285750">
              <a:lnSpc>
                <a:spcPct val="100000"/>
              </a:lnSpc>
              <a:spcBef>
                <a:spcPts val="500"/>
              </a:spcBef>
              <a:buChar char="–"/>
              <a:tabLst>
                <a:tab pos="755015" algn="l"/>
                <a:tab pos="755650" algn="l"/>
              </a:tabLst>
            </a:pPr>
            <a:r>
              <a:rPr sz="2000" spc="-5" dirty="0">
                <a:latin typeface="Arial"/>
                <a:cs typeface="Arial"/>
              </a:rPr>
              <a:t>ERP implementation teams </a:t>
            </a:r>
            <a:r>
              <a:rPr sz="2000" dirty="0">
                <a:latin typeface="Arial"/>
                <a:cs typeface="Arial"/>
              </a:rPr>
              <a:t>should </a:t>
            </a:r>
            <a:r>
              <a:rPr sz="2000" spc="-5" dirty="0">
                <a:latin typeface="Arial"/>
                <a:cs typeface="Arial"/>
              </a:rPr>
              <a:t>not </a:t>
            </a:r>
            <a:r>
              <a:rPr sz="2000" dirty="0">
                <a:latin typeface="Arial"/>
                <a:cs typeface="Arial"/>
              </a:rPr>
              <a:t>consider </a:t>
            </a:r>
            <a:r>
              <a:rPr sz="2000" spc="-5" dirty="0">
                <a:latin typeface="Arial"/>
                <a:cs typeface="Arial"/>
              </a:rPr>
              <a:t>outsourcing  and off-shoring when they want </a:t>
            </a:r>
            <a:r>
              <a:rPr sz="2000" dirty="0">
                <a:latin typeface="Arial"/>
                <a:cs typeface="Arial"/>
              </a:rPr>
              <a:t>someone </a:t>
            </a:r>
            <a:r>
              <a:rPr sz="2000" spc="-5" dirty="0">
                <a:latin typeface="Arial"/>
                <a:cs typeface="Arial"/>
              </a:rPr>
              <a:t>else to take  accountability or to deflect blame in the event </a:t>
            </a:r>
            <a:r>
              <a:rPr sz="2000" dirty="0">
                <a:latin typeface="Arial"/>
                <a:cs typeface="Arial"/>
              </a:rPr>
              <a:t>something  </a:t>
            </a:r>
            <a:r>
              <a:rPr sz="2000" spc="-5" dirty="0">
                <a:latin typeface="Arial"/>
                <a:cs typeface="Arial"/>
              </a:rPr>
              <a:t>unfortunate</a:t>
            </a:r>
            <a:r>
              <a:rPr sz="2000" spc="-10" dirty="0">
                <a:latin typeface="Arial"/>
                <a:cs typeface="Arial"/>
              </a:rPr>
              <a:t> </a:t>
            </a:r>
            <a:r>
              <a:rPr sz="2000" spc="-5" dirty="0">
                <a:latin typeface="Arial"/>
                <a:cs typeface="Arial"/>
              </a:rPr>
              <a:t>transpires.</a:t>
            </a:r>
            <a:endParaRPr sz="2000">
              <a:latin typeface="Arial"/>
              <a:cs typeface="Arial"/>
            </a:endParaRPr>
          </a:p>
          <a:p>
            <a:pPr lvl="1">
              <a:lnSpc>
                <a:spcPct val="100000"/>
              </a:lnSpc>
              <a:spcBef>
                <a:spcPts val="15"/>
              </a:spcBef>
              <a:buFont typeface="Arial"/>
              <a:buChar char="–"/>
            </a:pPr>
            <a:endParaRPr sz="2050">
              <a:latin typeface="Arial"/>
              <a:cs typeface="Arial"/>
            </a:endParaRPr>
          </a:p>
          <a:p>
            <a:pPr marL="355600" indent="-342900">
              <a:lnSpc>
                <a:spcPct val="100000"/>
              </a:lnSpc>
              <a:buChar char="•"/>
              <a:tabLst>
                <a:tab pos="354965" algn="l"/>
                <a:tab pos="355600" algn="l"/>
              </a:tabLst>
            </a:pPr>
            <a:r>
              <a:rPr sz="2400" spc="-5" dirty="0">
                <a:latin typeface="Arial"/>
                <a:cs typeface="Arial"/>
              </a:rPr>
              <a:t>Expediency</a:t>
            </a:r>
            <a:endParaRPr sz="2400">
              <a:latin typeface="Arial"/>
              <a:cs typeface="Arial"/>
            </a:endParaRPr>
          </a:p>
          <a:p>
            <a:pPr marL="755650" marR="5080" lvl="1" indent="-285750">
              <a:lnSpc>
                <a:spcPct val="100000"/>
              </a:lnSpc>
              <a:spcBef>
                <a:spcPts val="495"/>
              </a:spcBef>
              <a:buChar char="–"/>
              <a:tabLst>
                <a:tab pos="755015" algn="l"/>
                <a:tab pos="755650" algn="l"/>
              </a:tabLst>
            </a:pPr>
            <a:r>
              <a:rPr sz="2000" spc="-5" dirty="0">
                <a:latin typeface="Arial"/>
                <a:cs typeface="Arial"/>
              </a:rPr>
              <a:t>In the event </a:t>
            </a:r>
            <a:r>
              <a:rPr sz="2000" dirty="0">
                <a:latin typeface="Arial"/>
                <a:cs typeface="Arial"/>
              </a:rPr>
              <a:t>resources </a:t>
            </a:r>
            <a:r>
              <a:rPr sz="2000" spc="-5" dirty="0">
                <a:latin typeface="Arial"/>
                <a:cs typeface="Arial"/>
              </a:rPr>
              <a:t>are not available, </a:t>
            </a:r>
            <a:r>
              <a:rPr sz="2000" dirty="0">
                <a:latin typeface="Arial"/>
                <a:cs typeface="Arial"/>
              </a:rPr>
              <a:t>send </a:t>
            </a:r>
            <a:r>
              <a:rPr sz="2000" spc="-5" dirty="0">
                <a:latin typeface="Arial"/>
                <a:cs typeface="Arial"/>
              </a:rPr>
              <a:t>the work to </a:t>
            </a:r>
            <a:r>
              <a:rPr sz="2000" dirty="0">
                <a:latin typeface="Arial"/>
                <a:cs typeface="Arial"/>
              </a:rPr>
              <a:t>a  </a:t>
            </a:r>
            <a:r>
              <a:rPr sz="2000" spc="-5" dirty="0">
                <a:latin typeface="Arial"/>
                <a:cs typeface="Arial"/>
              </a:rPr>
              <a:t>qualified partner and </a:t>
            </a:r>
            <a:r>
              <a:rPr sz="2000" dirty="0">
                <a:latin typeface="Arial"/>
                <a:cs typeface="Arial"/>
              </a:rPr>
              <a:t>reap </a:t>
            </a:r>
            <a:r>
              <a:rPr sz="2000" spc="-5" dirty="0">
                <a:latin typeface="Arial"/>
                <a:cs typeface="Arial"/>
              </a:rPr>
              <a:t>the benefits of watching and learning  for the first</a:t>
            </a:r>
            <a:r>
              <a:rPr sz="2000" spc="-10" dirty="0">
                <a:latin typeface="Arial"/>
                <a:cs typeface="Arial"/>
              </a:rPr>
              <a:t> </a:t>
            </a:r>
            <a:r>
              <a:rPr sz="2000" spc="-5" dirty="0">
                <a:latin typeface="Arial"/>
                <a:cs typeface="Arial"/>
              </a:rPr>
              <a:t>time.</a:t>
            </a:r>
            <a:endParaRPr sz="200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02100" y="506412"/>
            <a:ext cx="1090930" cy="452120"/>
          </a:xfrm>
          <a:prstGeom prst="rect">
            <a:avLst/>
          </a:prstGeom>
        </p:spPr>
        <p:txBody>
          <a:bodyPr vert="horz" wrap="square" lIns="0" tIns="12700" rIns="0" bIns="0" rtlCol="0">
            <a:spAutoFit/>
          </a:bodyPr>
          <a:lstStyle/>
          <a:p>
            <a:pPr marL="12700">
              <a:lnSpc>
                <a:spcPct val="100000"/>
              </a:lnSpc>
              <a:spcBef>
                <a:spcPts val="100"/>
              </a:spcBef>
            </a:pPr>
            <a:r>
              <a:rPr spc="-5" dirty="0"/>
              <a:t>Ethics</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19</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058862"/>
            <a:ext cx="8096250" cy="4518660"/>
          </a:xfrm>
          <a:prstGeom prst="rect">
            <a:avLst/>
          </a:prstGeom>
        </p:spPr>
        <p:txBody>
          <a:bodyPr vert="horz" wrap="square" lIns="0" tIns="12700" rIns="0" bIns="0" rtlCol="0">
            <a:spAutoFit/>
          </a:bodyPr>
          <a:lstStyle/>
          <a:p>
            <a:pPr marL="355600" indent="-342900">
              <a:lnSpc>
                <a:spcPts val="2735"/>
              </a:lnSpc>
              <a:spcBef>
                <a:spcPts val="100"/>
              </a:spcBef>
              <a:buChar char="•"/>
              <a:tabLst>
                <a:tab pos="354965" algn="l"/>
                <a:tab pos="355600" algn="l"/>
              </a:tabLst>
            </a:pPr>
            <a:r>
              <a:rPr sz="2400" spc="-5" dirty="0">
                <a:latin typeface="Arial"/>
                <a:cs typeface="Arial"/>
              </a:rPr>
              <a:t>Ethics is </a:t>
            </a:r>
            <a:r>
              <a:rPr sz="2400" dirty="0">
                <a:latin typeface="Arial"/>
                <a:cs typeface="Arial"/>
              </a:rPr>
              <a:t>a </a:t>
            </a:r>
            <a:r>
              <a:rPr sz="2400" spc="-5" dirty="0">
                <a:latin typeface="Arial"/>
                <a:cs typeface="Arial"/>
              </a:rPr>
              <a:t>general term for what is often described as</a:t>
            </a:r>
            <a:r>
              <a:rPr sz="2400" spc="-75" dirty="0">
                <a:latin typeface="Arial"/>
                <a:cs typeface="Arial"/>
              </a:rPr>
              <a:t> </a:t>
            </a:r>
            <a:r>
              <a:rPr sz="2400" spc="-5" dirty="0">
                <a:latin typeface="Arial"/>
                <a:cs typeface="Arial"/>
              </a:rPr>
              <a:t>the</a:t>
            </a:r>
            <a:endParaRPr sz="2400">
              <a:latin typeface="Arial"/>
              <a:cs typeface="Arial"/>
            </a:endParaRPr>
          </a:p>
          <a:p>
            <a:pPr marL="355600">
              <a:lnSpc>
                <a:spcPts val="2735"/>
              </a:lnSpc>
            </a:pPr>
            <a:r>
              <a:rPr sz="2400" i="1" dirty="0">
                <a:latin typeface="Arial"/>
                <a:cs typeface="Arial"/>
              </a:rPr>
              <a:t>science </a:t>
            </a:r>
            <a:r>
              <a:rPr sz="2400" i="1" spc="-5" dirty="0">
                <a:latin typeface="Arial"/>
                <a:cs typeface="Arial"/>
              </a:rPr>
              <a:t>of</a:t>
            </a:r>
            <a:r>
              <a:rPr sz="2400" i="1" spc="-15" dirty="0">
                <a:latin typeface="Arial"/>
                <a:cs typeface="Arial"/>
              </a:rPr>
              <a:t> </a:t>
            </a:r>
            <a:r>
              <a:rPr sz="2400" i="1" dirty="0">
                <a:latin typeface="Arial"/>
                <a:cs typeface="Arial"/>
              </a:rPr>
              <a:t>morality.</a:t>
            </a:r>
            <a:endParaRPr sz="2400">
              <a:latin typeface="Arial"/>
              <a:cs typeface="Arial"/>
            </a:endParaRPr>
          </a:p>
          <a:p>
            <a:pPr marL="355600" marR="455930" indent="-342900">
              <a:lnSpc>
                <a:spcPts val="2590"/>
              </a:lnSpc>
              <a:spcBef>
                <a:spcPts val="1810"/>
              </a:spcBef>
              <a:buChar char="•"/>
              <a:tabLst>
                <a:tab pos="354965" algn="l"/>
                <a:tab pos="355600" algn="l"/>
              </a:tabLst>
            </a:pPr>
            <a:r>
              <a:rPr sz="2400" spc="-5" dirty="0">
                <a:latin typeface="Arial"/>
                <a:cs typeface="Arial"/>
              </a:rPr>
              <a:t>In philosophy, ethical behavior is that which is good or  </a:t>
            </a:r>
            <a:r>
              <a:rPr sz="2400" dirty="0">
                <a:latin typeface="Arial"/>
                <a:cs typeface="Arial"/>
              </a:rPr>
              <a:t>right </a:t>
            </a:r>
            <a:r>
              <a:rPr sz="2400" spc="-5" dirty="0">
                <a:latin typeface="Arial"/>
                <a:cs typeface="Arial"/>
              </a:rPr>
              <a:t>in </a:t>
            </a:r>
            <a:r>
              <a:rPr sz="2400" dirty="0">
                <a:latin typeface="Arial"/>
                <a:cs typeface="Arial"/>
              </a:rPr>
              <a:t>a certain value</a:t>
            </a:r>
            <a:r>
              <a:rPr sz="2400" spc="-35" dirty="0">
                <a:latin typeface="Arial"/>
                <a:cs typeface="Arial"/>
              </a:rPr>
              <a:t> </a:t>
            </a:r>
            <a:r>
              <a:rPr sz="2400" dirty="0">
                <a:latin typeface="Arial"/>
                <a:cs typeface="Arial"/>
              </a:rPr>
              <a:t>system.</a:t>
            </a:r>
            <a:endParaRPr sz="2400">
              <a:latin typeface="Arial"/>
              <a:cs typeface="Arial"/>
            </a:endParaRPr>
          </a:p>
          <a:p>
            <a:pPr marL="355600" indent="-342900">
              <a:lnSpc>
                <a:spcPct val="100000"/>
              </a:lnSpc>
              <a:spcBef>
                <a:spcPts val="1440"/>
              </a:spcBef>
              <a:buChar char="•"/>
              <a:tabLst>
                <a:tab pos="354965" algn="l"/>
                <a:tab pos="355600" algn="l"/>
              </a:tabLst>
            </a:pPr>
            <a:r>
              <a:rPr sz="2400" spc="-5" dirty="0">
                <a:latin typeface="Arial"/>
                <a:cs typeface="Arial"/>
              </a:rPr>
              <a:t>Two forces endanger privacy in the information</a:t>
            </a:r>
            <a:r>
              <a:rPr sz="2400" spc="-50" dirty="0">
                <a:latin typeface="Arial"/>
                <a:cs typeface="Arial"/>
              </a:rPr>
              <a:t> </a:t>
            </a:r>
            <a:r>
              <a:rPr sz="2400" spc="-5" dirty="0">
                <a:latin typeface="Arial"/>
                <a:cs typeface="Arial"/>
              </a:rPr>
              <a:t>age.</a:t>
            </a:r>
            <a:endParaRPr sz="2400">
              <a:latin typeface="Arial"/>
              <a:cs typeface="Arial"/>
            </a:endParaRPr>
          </a:p>
          <a:p>
            <a:pPr marL="755650" lvl="1" indent="-285750">
              <a:lnSpc>
                <a:spcPct val="100000"/>
              </a:lnSpc>
              <a:spcBef>
                <a:spcPts val="1435"/>
              </a:spcBef>
              <a:buChar char="–"/>
              <a:tabLst>
                <a:tab pos="755015" algn="l"/>
                <a:tab pos="755650" algn="l"/>
              </a:tabLst>
            </a:pPr>
            <a:r>
              <a:rPr sz="2000" spc="-5" dirty="0">
                <a:latin typeface="Arial"/>
                <a:cs typeface="Arial"/>
              </a:rPr>
              <a:t>Growth of information</a:t>
            </a:r>
            <a:r>
              <a:rPr sz="2000" spc="-10" dirty="0">
                <a:latin typeface="Arial"/>
                <a:cs typeface="Arial"/>
              </a:rPr>
              <a:t> </a:t>
            </a:r>
            <a:r>
              <a:rPr sz="2000" spc="-5" dirty="0">
                <a:latin typeface="Arial"/>
                <a:cs typeface="Arial"/>
              </a:rPr>
              <a:t>technology.</a:t>
            </a:r>
            <a:endParaRPr sz="2000">
              <a:latin typeface="Arial"/>
              <a:cs typeface="Arial"/>
            </a:endParaRPr>
          </a:p>
          <a:p>
            <a:pPr marL="755650" lvl="1" indent="-285750">
              <a:lnSpc>
                <a:spcPct val="100000"/>
              </a:lnSpc>
              <a:spcBef>
                <a:spcPts val="835"/>
              </a:spcBef>
              <a:buChar char="–"/>
              <a:tabLst>
                <a:tab pos="755015" algn="l"/>
                <a:tab pos="755650" algn="l"/>
              </a:tabLst>
            </a:pPr>
            <a:r>
              <a:rPr sz="2000" spc="-5" dirty="0">
                <a:latin typeface="Arial"/>
                <a:cs typeface="Arial"/>
              </a:rPr>
              <a:t>Increased </a:t>
            </a:r>
            <a:r>
              <a:rPr sz="2000" dirty="0">
                <a:latin typeface="Arial"/>
                <a:cs typeface="Arial"/>
              </a:rPr>
              <a:t>value </a:t>
            </a:r>
            <a:r>
              <a:rPr sz="2000" spc="-5" dirty="0">
                <a:latin typeface="Arial"/>
                <a:cs typeface="Arial"/>
              </a:rPr>
              <a:t>of information in decision</a:t>
            </a:r>
            <a:r>
              <a:rPr sz="2000" spc="-25" dirty="0">
                <a:latin typeface="Arial"/>
                <a:cs typeface="Arial"/>
              </a:rPr>
              <a:t> </a:t>
            </a:r>
            <a:r>
              <a:rPr sz="2000" dirty="0">
                <a:latin typeface="Arial"/>
                <a:cs typeface="Arial"/>
              </a:rPr>
              <a:t>making.</a:t>
            </a:r>
            <a:endParaRPr sz="2000">
              <a:latin typeface="Arial"/>
              <a:cs typeface="Arial"/>
            </a:endParaRPr>
          </a:p>
          <a:p>
            <a:pPr marL="355600" marR="301625" indent="-342900">
              <a:lnSpc>
                <a:spcPts val="2590"/>
              </a:lnSpc>
              <a:spcBef>
                <a:spcPts val="1215"/>
              </a:spcBef>
              <a:buChar char="•"/>
              <a:tabLst>
                <a:tab pos="354965" algn="l"/>
                <a:tab pos="355600" algn="l"/>
              </a:tabLst>
            </a:pPr>
            <a:r>
              <a:rPr sz="2400" spc="-5" dirty="0">
                <a:latin typeface="Arial"/>
                <a:cs typeface="Arial"/>
              </a:rPr>
              <a:t>There are </a:t>
            </a:r>
            <a:r>
              <a:rPr sz="2400" dirty="0">
                <a:latin typeface="Arial"/>
                <a:cs typeface="Arial"/>
              </a:rPr>
              <a:t>substantial </a:t>
            </a:r>
            <a:r>
              <a:rPr sz="2400" spc="-5" dirty="0">
                <a:latin typeface="Arial"/>
                <a:cs typeface="Arial"/>
              </a:rPr>
              <a:t>economic and ethical </a:t>
            </a:r>
            <a:r>
              <a:rPr sz="2400" dirty="0">
                <a:latin typeface="Arial"/>
                <a:cs typeface="Arial"/>
              </a:rPr>
              <a:t>concerns  surrounding </a:t>
            </a:r>
            <a:r>
              <a:rPr sz="2400" spc="-5" dirty="0">
                <a:latin typeface="Arial"/>
                <a:cs typeface="Arial"/>
              </a:rPr>
              <a:t>property </a:t>
            </a:r>
            <a:r>
              <a:rPr sz="2400" dirty="0">
                <a:latin typeface="Arial"/>
                <a:cs typeface="Arial"/>
              </a:rPr>
              <a:t>rights, </a:t>
            </a:r>
            <a:r>
              <a:rPr sz="2400" spc="-5" dirty="0">
                <a:latin typeface="Arial"/>
                <a:cs typeface="Arial"/>
              </a:rPr>
              <a:t>which </a:t>
            </a:r>
            <a:r>
              <a:rPr sz="2400" dirty="0">
                <a:latin typeface="Arial"/>
                <a:cs typeface="Arial"/>
              </a:rPr>
              <a:t>revolve </a:t>
            </a:r>
            <a:r>
              <a:rPr sz="2400" spc="-5" dirty="0">
                <a:latin typeface="Arial"/>
                <a:cs typeface="Arial"/>
              </a:rPr>
              <a:t>around the  </a:t>
            </a:r>
            <a:r>
              <a:rPr sz="2400" dirty="0">
                <a:latin typeface="Arial"/>
                <a:cs typeface="Arial"/>
              </a:rPr>
              <a:t>special </a:t>
            </a:r>
            <a:r>
              <a:rPr sz="2400" spc="-5" dirty="0">
                <a:latin typeface="Arial"/>
                <a:cs typeface="Arial"/>
              </a:rPr>
              <a:t>attributes of information itself and the </a:t>
            </a:r>
            <a:r>
              <a:rPr sz="2400" dirty="0">
                <a:latin typeface="Arial"/>
                <a:cs typeface="Arial"/>
              </a:rPr>
              <a:t>means </a:t>
            </a:r>
            <a:r>
              <a:rPr sz="2400" spc="-5" dirty="0">
                <a:latin typeface="Arial"/>
                <a:cs typeface="Arial"/>
              </a:rPr>
              <a:t>by  which it is</a:t>
            </a:r>
            <a:r>
              <a:rPr sz="2400" spc="-10" dirty="0">
                <a:latin typeface="Arial"/>
                <a:cs typeface="Arial"/>
              </a:rPr>
              <a:t> </a:t>
            </a:r>
            <a:r>
              <a:rPr sz="2400" spc="-5" dirty="0">
                <a:latin typeface="Arial"/>
                <a:cs typeface="Arial"/>
              </a:rPr>
              <a:t>transmitted.</a:t>
            </a:r>
            <a:endParaRPr sz="24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5287" y="506412"/>
            <a:ext cx="3416935" cy="452120"/>
          </a:xfrm>
          <a:prstGeom prst="rect">
            <a:avLst/>
          </a:prstGeom>
        </p:spPr>
        <p:txBody>
          <a:bodyPr vert="horz" wrap="square" lIns="0" tIns="12700" rIns="0" bIns="0" rtlCol="0">
            <a:spAutoFit/>
          </a:bodyPr>
          <a:lstStyle/>
          <a:p>
            <a:pPr marL="12700">
              <a:lnSpc>
                <a:spcPct val="100000"/>
              </a:lnSpc>
              <a:spcBef>
                <a:spcPts val="100"/>
              </a:spcBef>
            </a:pPr>
            <a:r>
              <a:rPr spc="-5" dirty="0"/>
              <a:t>Learning</a:t>
            </a:r>
            <a:r>
              <a:rPr spc="-95" dirty="0"/>
              <a:t> </a:t>
            </a:r>
            <a:r>
              <a:rPr spc="-5" dirty="0"/>
              <a:t>Objectives</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982662"/>
            <a:ext cx="8089265" cy="5309235"/>
          </a:xfrm>
          <a:prstGeom prst="rect">
            <a:avLst/>
          </a:prstGeom>
        </p:spPr>
        <p:txBody>
          <a:bodyPr vert="horz" wrap="square" lIns="0" tIns="53975" rIns="0" bIns="0" rtlCol="0">
            <a:spAutoFit/>
          </a:bodyPr>
          <a:lstStyle/>
          <a:p>
            <a:pPr marL="355600" marR="5080" indent="-342900">
              <a:lnSpc>
                <a:spcPts val="2590"/>
              </a:lnSpc>
              <a:spcBef>
                <a:spcPts val="425"/>
              </a:spcBef>
              <a:buChar char="•"/>
              <a:tabLst>
                <a:tab pos="354965" algn="l"/>
                <a:tab pos="355600" algn="l"/>
              </a:tabLst>
            </a:pPr>
            <a:r>
              <a:rPr sz="2400" spc="-5" dirty="0">
                <a:latin typeface="Arial"/>
                <a:cs typeface="Arial"/>
              </a:rPr>
              <a:t>Learn about outsourcing, offshore outsourcing  </a:t>
            </a:r>
            <a:r>
              <a:rPr sz="2400" dirty="0">
                <a:latin typeface="Arial"/>
                <a:cs typeface="Arial"/>
              </a:rPr>
              <a:t>(offshoring), </a:t>
            </a:r>
            <a:r>
              <a:rPr sz="2400" spc="-5" dirty="0">
                <a:latin typeface="Arial"/>
                <a:cs typeface="Arial"/>
              </a:rPr>
              <a:t>and its business and </a:t>
            </a:r>
            <a:r>
              <a:rPr sz="2400" dirty="0">
                <a:latin typeface="Arial"/>
                <a:cs typeface="Arial"/>
              </a:rPr>
              <a:t>cultural </a:t>
            </a:r>
            <a:r>
              <a:rPr sz="2400" spc="-5" dirty="0">
                <a:latin typeface="Arial"/>
                <a:cs typeface="Arial"/>
              </a:rPr>
              <a:t>implications, as  well as the Software as </a:t>
            </a:r>
            <a:r>
              <a:rPr sz="2400" dirty="0">
                <a:latin typeface="Arial"/>
                <a:cs typeface="Arial"/>
              </a:rPr>
              <a:t>a </a:t>
            </a:r>
            <a:r>
              <a:rPr sz="2400" spc="-5" dirty="0">
                <a:latin typeface="Arial"/>
                <a:cs typeface="Arial"/>
              </a:rPr>
              <a:t>Service </a:t>
            </a:r>
            <a:r>
              <a:rPr sz="2400" dirty="0">
                <a:latin typeface="Arial"/>
                <a:cs typeface="Arial"/>
              </a:rPr>
              <a:t>model</a:t>
            </a:r>
            <a:r>
              <a:rPr sz="2400" spc="-50" dirty="0">
                <a:latin typeface="Arial"/>
                <a:cs typeface="Arial"/>
              </a:rPr>
              <a:t> </a:t>
            </a:r>
            <a:r>
              <a:rPr sz="2400" dirty="0">
                <a:latin typeface="Arial"/>
                <a:cs typeface="Arial"/>
              </a:rPr>
              <a:t>(SaaS).</a:t>
            </a:r>
          </a:p>
          <a:p>
            <a:pPr marL="355600" marR="616585" indent="-342900">
              <a:lnSpc>
                <a:spcPts val="2590"/>
              </a:lnSpc>
              <a:spcBef>
                <a:spcPts val="1770"/>
              </a:spcBef>
              <a:buChar char="•"/>
              <a:tabLst>
                <a:tab pos="354965" algn="l"/>
                <a:tab pos="355600" algn="l"/>
              </a:tabLst>
            </a:pPr>
            <a:r>
              <a:rPr sz="2400" spc="-5" dirty="0">
                <a:latin typeface="Arial"/>
                <a:cs typeface="Arial"/>
              </a:rPr>
              <a:t>Know the ethical and legal issues </a:t>
            </a:r>
            <a:r>
              <a:rPr sz="2400" dirty="0">
                <a:latin typeface="Arial"/>
                <a:cs typeface="Arial"/>
              </a:rPr>
              <a:t>related </a:t>
            </a:r>
            <a:r>
              <a:rPr sz="2400" spc="-5" dirty="0">
                <a:latin typeface="Arial"/>
                <a:cs typeface="Arial"/>
              </a:rPr>
              <a:t>to ERP  </a:t>
            </a:r>
            <a:r>
              <a:rPr sz="2400" dirty="0">
                <a:latin typeface="Arial"/>
                <a:cs typeface="Arial"/>
              </a:rPr>
              <a:t>systems </a:t>
            </a:r>
            <a:r>
              <a:rPr sz="2400" spc="-5" dirty="0">
                <a:latin typeface="Arial"/>
                <a:cs typeface="Arial"/>
              </a:rPr>
              <a:t>and implementations and how to protect the  </a:t>
            </a:r>
            <a:r>
              <a:rPr sz="2400" dirty="0">
                <a:latin typeface="Arial"/>
                <a:cs typeface="Arial"/>
              </a:rPr>
              <a:t>company</a:t>
            </a:r>
            <a:r>
              <a:rPr sz="2400" spc="-10" dirty="0">
                <a:latin typeface="Arial"/>
                <a:cs typeface="Arial"/>
              </a:rPr>
              <a:t> </a:t>
            </a:r>
            <a:r>
              <a:rPr sz="2400" spc="-5" dirty="0">
                <a:latin typeface="Arial"/>
                <a:cs typeface="Arial"/>
              </a:rPr>
              <a:t>assets.</a:t>
            </a:r>
            <a:endParaRPr sz="2400" dirty="0">
              <a:latin typeface="Arial"/>
              <a:cs typeface="Arial"/>
            </a:endParaRPr>
          </a:p>
          <a:p>
            <a:pPr marL="355600" marR="250825" indent="-342900">
              <a:lnSpc>
                <a:spcPts val="2590"/>
              </a:lnSpc>
              <a:spcBef>
                <a:spcPts val="1764"/>
              </a:spcBef>
              <a:buChar char="•"/>
              <a:tabLst>
                <a:tab pos="354965" algn="l"/>
                <a:tab pos="355600" algn="l"/>
              </a:tabLst>
            </a:pPr>
            <a:r>
              <a:rPr sz="2400" spc="-5" dirty="0">
                <a:latin typeface="Arial"/>
                <a:cs typeface="Arial"/>
              </a:rPr>
              <a:t>Understand the numerous </a:t>
            </a:r>
            <a:r>
              <a:rPr sz="2400" dirty="0">
                <a:latin typeface="Arial"/>
                <a:cs typeface="Arial"/>
              </a:rPr>
              <a:t>components </a:t>
            </a:r>
            <a:r>
              <a:rPr sz="2400" spc="-5" dirty="0">
                <a:latin typeface="Arial"/>
                <a:cs typeface="Arial"/>
              </a:rPr>
              <a:t>to </a:t>
            </a:r>
            <a:r>
              <a:rPr sz="2400" dirty="0">
                <a:latin typeface="Arial"/>
                <a:cs typeface="Arial"/>
              </a:rPr>
              <a:t>system  security </a:t>
            </a:r>
            <a:r>
              <a:rPr sz="2400" spc="-5" dirty="0">
                <a:latin typeface="Arial"/>
                <a:cs typeface="Arial"/>
              </a:rPr>
              <a:t>and why </a:t>
            </a:r>
            <a:r>
              <a:rPr sz="2400" dirty="0">
                <a:latin typeface="Arial"/>
                <a:cs typeface="Arial"/>
              </a:rPr>
              <a:t>security must </a:t>
            </a:r>
            <a:r>
              <a:rPr sz="2400" spc="-5" dirty="0">
                <a:latin typeface="Arial"/>
                <a:cs typeface="Arial"/>
              </a:rPr>
              <a:t>be planned, tested, and  </a:t>
            </a:r>
            <a:r>
              <a:rPr sz="2400" dirty="0">
                <a:latin typeface="Arial"/>
                <a:cs typeface="Arial"/>
              </a:rPr>
              <a:t>ready </a:t>
            </a:r>
            <a:r>
              <a:rPr sz="2400" spc="-5" dirty="0">
                <a:latin typeface="Arial"/>
                <a:cs typeface="Arial"/>
              </a:rPr>
              <a:t>by the time the ERP implementation is at</a:t>
            </a:r>
            <a:r>
              <a:rPr sz="2400" spc="-90" dirty="0">
                <a:latin typeface="Arial"/>
                <a:cs typeface="Arial"/>
              </a:rPr>
              <a:t> </a:t>
            </a:r>
            <a:r>
              <a:rPr sz="2400" spc="-5" dirty="0">
                <a:latin typeface="Arial"/>
                <a:cs typeface="Arial"/>
              </a:rPr>
              <a:t>Go-live.</a:t>
            </a:r>
            <a:endParaRPr sz="2400" dirty="0">
              <a:latin typeface="Arial"/>
              <a:cs typeface="Arial"/>
            </a:endParaRPr>
          </a:p>
          <a:p>
            <a:pPr marL="355600" marR="412115" indent="-342900">
              <a:lnSpc>
                <a:spcPct val="100000"/>
              </a:lnSpc>
              <a:spcBef>
                <a:spcPts val="1664"/>
              </a:spcBef>
              <a:buChar char="•"/>
              <a:tabLst>
                <a:tab pos="354965" algn="l"/>
                <a:tab pos="355600" algn="l"/>
              </a:tabLst>
            </a:pPr>
            <a:r>
              <a:rPr sz="2400" spc="-5" dirty="0">
                <a:latin typeface="Arial"/>
                <a:cs typeface="Arial"/>
              </a:rPr>
              <a:t>Understand green </a:t>
            </a:r>
            <a:r>
              <a:rPr sz="2400" dirty="0">
                <a:latin typeface="Arial"/>
                <a:cs typeface="Arial"/>
              </a:rPr>
              <a:t>computing </a:t>
            </a:r>
            <a:r>
              <a:rPr sz="2400" spc="-5" dirty="0">
                <a:latin typeface="Arial"/>
                <a:cs typeface="Arial"/>
              </a:rPr>
              <a:t>phenomenon and ERP’s  </a:t>
            </a:r>
            <a:r>
              <a:rPr sz="2400" dirty="0">
                <a:latin typeface="Arial"/>
                <a:cs typeface="Arial"/>
              </a:rPr>
              <a:t>role </a:t>
            </a:r>
            <a:r>
              <a:rPr sz="2400" spc="-5" dirty="0">
                <a:latin typeface="Arial"/>
                <a:cs typeface="Arial"/>
              </a:rPr>
              <a:t>in green</a:t>
            </a:r>
            <a:r>
              <a:rPr sz="2400" spc="-15" dirty="0">
                <a:latin typeface="Arial"/>
                <a:cs typeface="Arial"/>
              </a:rPr>
              <a:t> </a:t>
            </a:r>
            <a:r>
              <a:rPr sz="2400" spc="-5" dirty="0">
                <a:latin typeface="Arial"/>
                <a:cs typeface="Arial"/>
              </a:rPr>
              <a:t>IT.</a:t>
            </a:r>
            <a:endParaRPr sz="2400" dirty="0">
              <a:latin typeface="Arial"/>
              <a:cs typeface="Arial"/>
            </a:endParaRPr>
          </a:p>
          <a:p>
            <a:pPr marL="355600" marR="225425" indent="-342900">
              <a:lnSpc>
                <a:spcPts val="2590"/>
              </a:lnSpc>
              <a:spcBef>
                <a:spcPts val="1870"/>
              </a:spcBef>
              <a:buChar char="•"/>
              <a:tabLst>
                <a:tab pos="354965" algn="l"/>
                <a:tab pos="355600" algn="l"/>
              </a:tabLst>
            </a:pPr>
            <a:r>
              <a:rPr sz="2400" spc="-5" dirty="0">
                <a:latin typeface="Arial"/>
                <a:cs typeface="Arial"/>
              </a:rPr>
              <a:t>Examine the impact of the Sarbanes–Oxley Act on</a:t>
            </a:r>
            <a:r>
              <a:rPr sz="2400" spc="-90" dirty="0">
                <a:latin typeface="Arial"/>
                <a:cs typeface="Arial"/>
              </a:rPr>
              <a:t> </a:t>
            </a:r>
            <a:r>
              <a:rPr sz="2400" spc="-5" dirty="0">
                <a:latin typeface="Arial"/>
                <a:cs typeface="Arial"/>
              </a:rPr>
              <a:t>ERP  implementations.</a:t>
            </a:r>
            <a:endParaRPr sz="24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3425" y="582612"/>
            <a:ext cx="5269865" cy="452120"/>
          </a:xfrm>
          <a:prstGeom prst="rect">
            <a:avLst/>
          </a:prstGeom>
        </p:spPr>
        <p:txBody>
          <a:bodyPr vert="horz" wrap="square" lIns="0" tIns="12700" rIns="0" bIns="0" rtlCol="0">
            <a:spAutoFit/>
          </a:bodyPr>
          <a:lstStyle/>
          <a:p>
            <a:pPr marL="12700">
              <a:lnSpc>
                <a:spcPct val="100000"/>
              </a:lnSpc>
              <a:spcBef>
                <a:spcPts val="100"/>
              </a:spcBef>
              <a:tabLst>
                <a:tab pos="2101850" algn="l"/>
              </a:tabLst>
            </a:pPr>
            <a:r>
              <a:rPr spc="-5" dirty="0"/>
              <a:t>Figure</a:t>
            </a:r>
            <a:r>
              <a:rPr spc="-10" dirty="0"/>
              <a:t> </a:t>
            </a:r>
            <a:r>
              <a:rPr spc="-5" dirty="0"/>
              <a:t>10-3	</a:t>
            </a:r>
            <a:r>
              <a:rPr spc="-10" dirty="0"/>
              <a:t>Ethical</a:t>
            </a:r>
            <a:r>
              <a:rPr spc="-85" dirty="0"/>
              <a:t> </a:t>
            </a:r>
            <a:r>
              <a:rPr spc="-5" dirty="0"/>
              <a:t>Framework</a:t>
            </a:r>
          </a:p>
        </p:txBody>
      </p:sp>
      <p:grpSp>
        <p:nvGrpSpPr>
          <p:cNvPr id="3" name="object 3"/>
          <p:cNvGrpSpPr/>
          <p:nvPr/>
        </p:nvGrpSpPr>
        <p:grpSpPr>
          <a:xfrm>
            <a:off x="750887" y="1257300"/>
            <a:ext cx="7642225" cy="4679950"/>
            <a:chOff x="750887" y="1257300"/>
            <a:chExt cx="7642225" cy="4679950"/>
          </a:xfrm>
        </p:grpSpPr>
        <p:sp>
          <p:nvSpPr>
            <p:cNvPr id="4" name="object 4"/>
            <p:cNvSpPr/>
            <p:nvPr/>
          </p:nvSpPr>
          <p:spPr>
            <a:xfrm>
              <a:off x="762000" y="1268412"/>
              <a:ext cx="7620000" cy="46577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57237" y="1263650"/>
              <a:ext cx="7629525" cy="4667250"/>
            </a:xfrm>
            <a:custGeom>
              <a:avLst/>
              <a:gdLst/>
              <a:ahLst/>
              <a:cxnLst/>
              <a:rect l="l" t="t" r="r" b="b"/>
              <a:pathLst>
                <a:path w="7629525" h="4667250">
                  <a:moveTo>
                    <a:pt x="0" y="0"/>
                  </a:moveTo>
                  <a:lnTo>
                    <a:pt x="7629525" y="0"/>
                  </a:lnTo>
                  <a:lnTo>
                    <a:pt x="7629525" y="4667250"/>
                  </a:lnTo>
                  <a:lnTo>
                    <a:pt x="0" y="4667250"/>
                  </a:lnTo>
                  <a:lnTo>
                    <a:pt x="0" y="0"/>
                  </a:lnTo>
                  <a:close/>
                </a:path>
              </a:pathLst>
            </a:custGeom>
            <a:ln w="12700">
              <a:solidFill>
                <a:srgbClr val="000000"/>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20</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2775" y="522287"/>
            <a:ext cx="2981325" cy="452120"/>
          </a:xfrm>
          <a:prstGeom prst="rect">
            <a:avLst/>
          </a:prstGeom>
        </p:spPr>
        <p:txBody>
          <a:bodyPr vert="horz" wrap="square" lIns="0" tIns="12700" rIns="0" bIns="0" rtlCol="0">
            <a:spAutoFit/>
          </a:bodyPr>
          <a:lstStyle/>
          <a:p>
            <a:pPr marL="12700">
              <a:lnSpc>
                <a:spcPct val="100000"/>
              </a:lnSpc>
              <a:spcBef>
                <a:spcPts val="100"/>
              </a:spcBef>
            </a:pPr>
            <a:r>
              <a:rPr spc="-10" dirty="0"/>
              <a:t>Ethical</a:t>
            </a:r>
            <a:r>
              <a:rPr spc="-85" dirty="0"/>
              <a:t> </a:t>
            </a:r>
            <a:r>
              <a:rPr spc="-5" dirty="0"/>
              <a:t>Principles</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21</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935799"/>
            <a:ext cx="7881620" cy="5309870"/>
          </a:xfrm>
          <a:prstGeom prst="rect">
            <a:avLst/>
          </a:prstGeom>
        </p:spPr>
        <p:txBody>
          <a:bodyPr vert="horz" wrap="square" lIns="0" tIns="87630" rIns="0" bIns="0" rtlCol="0">
            <a:spAutoFit/>
          </a:bodyPr>
          <a:lstStyle/>
          <a:p>
            <a:pPr marL="355600" indent="-342900">
              <a:lnSpc>
                <a:spcPct val="100000"/>
              </a:lnSpc>
              <a:spcBef>
                <a:spcPts val="690"/>
              </a:spcBef>
              <a:buChar char="•"/>
              <a:tabLst>
                <a:tab pos="354965" algn="l"/>
                <a:tab pos="355600" algn="l"/>
              </a:tabLst>
            </a:pPr>
            <a:r>
              <a:rPr sz="2400" spc="-5" dirty="0">
                <a:latin typeface="Arial"/>
                <a:cs typeface="Arial"/>
              </a:rPr>
              <a:t>Privacy</a:t>
            </a:r>
            <a:endParaRPr sz="2400" dirty="0">
              <a:latin typeface="Arial"/>
              <a:cs typeface="Arial"/>
            </a:endParaRPr>
          </a:p>
          <a:p>
            <a:pPr marL="755650" marR="191770" lvl="1" indent="-285750">
              <a:lnSpc>
                <a:spcPct val="100000"/>
              </a:lnSpc>
              <a:spcBef>
                <a:spcPts val="500"/>
              </a:spcBef>
              <a:buChar char="–"/>
              <a:tabLst>
                <a:tab pos="755015" algn="l"/>
                <a:tab pos="755650" algn="l"/>
              </a:tabLst>
            </a:pPr>
            <a:r>
              <a:rPr sz="2000" spc="-5" dirty="0">
                <a:latin typeface="Arial"/>
                <a:cs typeface="Arial"/>
              </a:rPr>
              <a:t>The </a:t>
            </a:r>
            <a:r>
              <a:rPr sz="2000" dirty="0">
                <a:latin typeface="Arial"/>
                <a:cs typeface="Arial"/>
              </a:rPr>
              <a:t>right </a:t>
            </a:r>
            <a:r>
              <a:rPr sz="2000" spc="-5" dirty="0">
                <a:latin typeface="Arial"/>
                <a:cs typeface="Arial"/>
              </a:rPr>
              <a:t>to </a:t>
            </a:r>
            <a:r>
              <a:rPr sz="2000" dirty="0">
                <a:latin typeface="Arial"/>
                <a:cs typeface="Arial"/>
              </a:rPr>
              <a:t>control </a:t>
            </a:r>
            <a:r>
              <a:rPr sz="2000" spc="-5" dirty="0">
                <a:latin typeface="Arial"/>
                <a:cs typeface="Arial"/>
              </a:rPr>
              <a:t>what information needs to be </a:t>
            </a:r>
            <a:r>
              <a:rPr sz="2000" dirty="0">
                <a:latin typeface="Arial"/>
                <a:cs typeface="Arial"/>
              </a:rPr>
              <a:t>safeguarded  </a:t>
            </a:r>
            <a:r>
              <a:rPr sz="2000" spc="-5" dirty="0">
                <a:latin typeface="Arial"/>
                <a:cs typeface="Arial"/>
              </a:rPr>
              <a:t>and what </a:t>
            </a:r>
            <a:r>
              <a:rPr sz="2000" dirty="0">
                <a:latin typeface="Arial"/>
                <a:cs typeface="Arial"/>
              </a:rPr>
              <a:t>can </a:t>
            </a:r>
            <a:r>
              <a:rPr sz="2000" spc="-5" dirty="0">
                <a:latin typeface="Arial"/>
                <a:cs typeface="Arial"/>
              </a:rPr>
              <a:t>be </a:t>
            </a:r>
            <a:r>
              <a:rPr sz="2000" dirty="0">
                <a:latin typeface="Arial"/>
                <a:cs typeface="Arial"/>
              </a:rPr>
              <a:t>made </a:t>
            </a:r>
            <a:r>
              <a:rPr sz="2000" spc="-5" dirty="0">
                <a:latin typeface="Arial"/>
                <a:cs typeface="Arial"/>
              </a:rPr>
              <a:t>available to the</a:t>
            </a:r>
            <a:r>
              <a:rPr sz="2000" spc="-35" dirty="0">
                <a:latin typeface="Arial"/>
                <a:cs typeface="Arial"/>
              </a:rPr>
              <a:t> </a:t>
            </a:r>
            <a:r>
              <a:rPr sz="2000" spc="-5" dirty="0">
                <a:latin typeface="Arial"/>
                <a:cs typeface="Arial"/>
              </a:rPr>
              <a:t>public.</a:t>
            </a:r>
            <a:endParaRPr sz="2000" dirty="0">
              <a:latin typeface="Arial"/>
              <a:cs typeface="Arial"/>
            </a:endParaRPr>
          </a:p>
          <a:p>
            <a:pPr marL="755650" marR="111125" lvl="1" indent="-285750">
              <a:lnSpc>
                <a:spcPct val="100000"/>
              </a:lnSpc>
              <a:spcBef>
                <a:spcPts val="1675"/>
              </a:spcBef>
              <a:buChar char="–"/>
              <a:tabLst>
                <a:tab pos="755015" algn="l"/>
                <a:tab pos="755650" algn="l"/>
              </a:tabLst>
            </a:pPr>
            <a:r>
              <a:rPr sz="2000" spc="-5" dirty="0">
                <a:latin typeface="Arial"/>
                <a:cs typeface="Arial"/>
              </a:rPr>
              <a:t>Any organization that </a:t>
            </a:r>
            <a:r>
              <a:rPr sz="2000" dirty="0">
                <a:latin typeface="Arial"/>
                <a:cs typeface="Arial"/>
              </a:rPr>
              <a:t>collects </a:t>
            </a:r>
            <a:r>
              <a:rPr sz="2000" spc="-5" dirty="0">
                <a:latin typeface="Arial"/>
                <a:cs typeface="Arial"/>
              </a:rPr>
              <a:t>personal information </a:t>
            </a:r>
            <a:r>
              <a:rPr sz="2000" dirty="0">
                <a:latin typeface="Arial"/>
                <a:cs typeface="Arial"/>
              </a:rPr>
              <a:t>must </a:t>
            </a:r>
            <a:r>
              <a:rPr sz="2000" spc="-5" dirty="0">
                <a:latin typeface="Arial"/>
                <a:cs typeface="Arial"/>
              </a:rPr>
              <a:t>follow  </a:t>
            </a:r>
            <a:r>
              <a:rPr sz="2000" dirty="0">
                <a:latin typeface="Arial"/>
                <a:cs typeface="Arial"/>
              </a:rPr>
              <a:t>a </a:t>
            </a:r>
            <a:r>
              <a:rPr sz="2000" spc="-5" dirty="0">
                <a:latin typeface="Arial"/>
                <a:cs typeface="Arial"/>
              </a:rPr>
              <a:t>process on how this information is </a:t>
            </a:r>
            <a:r>
              <a:rPr sz="2000" dirty="0">
                <a:latin typeface="Arial"/>
                <a:cs typeface="Arial"/>
              </a:rPr>
              <a:t>collected, </a:t>
            </a:r>
            <a:r>
              <a:rPr sz="2000" spc="-5" dirty="0">
                <a:latin typeface="Arial"/>
                <a:cs typeface="Arial"/>
              </a:rPr>
              <a:t>used, and  </a:t>
            </a:r>
            <a:r>
              <a:rPr sz="2000" dirty="0">
                <a:latin typeface="Arial"/>
                <a:cs typeface="Arial"/>
              </a:rPr>
              <a:t>shared.</a:t>
            </a:r>
          </a:p>
          <a:p>
            <a:pPr marL="1155700" marR="17780" lvl="2" indent="-228600">
              <a:lnSpc>
                <a:spcPct val="100000"/>
              </a:lnSpc>
              <a:spcBef>
                <a:spcPts val="1675"/>
              </a:spcBef>
              <a:buChar char="•"/>
              <a:tabLst>
                <a:tab pos="1155065" algn="l"/>
                <a:tab pos="1155700" algn="l"/>
              </a:tabLst>
            </a:pPr>
            <a:r>
              <a:rPr sz="2000" spc="-5" dirty="0">
                <a:latin typeface="Arial"/>
                <a:cs typeface="Arial"/>
              </a:rPr>
              <a:t>Other problems are hacking, </a:t>
            </a:r>
            <a:r>
              <a:rPr sz="2000" dirty="0">
                <a:latin typeface="Arial"/>
                <a:cs typeface="Arial"/>
              </a:rPr>
              <a:t>snooping, </a:t>
            </a:r>
            <a:r>
              <a:rPr sz="2000" spc="-5" dirty="0">
                <a:latin typeface="Arial"/>
                <a:cs typeface="Arial"/>
              </a:rPr>
              <a:t>and </a:t>
            </a:r>
            <a:r>
              <a:rPr sz="2000" dirty="0">
                <a:latin typeface="Arial"/>
                <a:cs typeface="Arial"/>
              </a:rPr>
              <a:t>virus </a:t>
            </a:r>
            <a:r>
              <a:rPr sz="2000" spc="-5" dirty="0">
                <a:latin typeface="Arial"/>
                <a:cs typeface="Arial"/>
              </a:rPr>
              <a:t>attacks on  the </a:t>
            </a:r>
            <a:r>
              <a:rPr sz="2000" dirty="0">
                <a:latin typeface="Arial"/>
                <a:cs typeface="Arial"/>
              </a:rPr>
              <a:t>system, </a:t>
            </a:r>
            <a:r>
              <a:rPr sz="2000" spc="-5" dirty="0">
                <a:latin typeface="Arial"/>
                <a:cs typeface="Arial"/>
              </a:rPr>
              <a:t>which also </a:t>
            </a:r>
            <a:r>
              <a:rPr sz="2000" dirty="0">
                <a:latin typeface="Arial"/>
                <a:cs typeface="Arial"/>
              </a:rPr>
              <a:t>violate </a:t>
            </a:r>
            <a:r>
              <a:rPr sz="2000" spc="-5" dirty="0">
                <a:latin typeface="Arial"/>
                <a:cs typeface="Arial"/>
              </a:rPr>
              <a:t>the privacy </a:t>
            </a:r>
            <a:r>
              <a:rPr sz="2000" dirty="0">
                <a:latin typeface="Arial"/>
                <a:cs typeface="Arial"/>
              </a:rPr>
              <a:t>rights </a:t>
            </a:r>
            <a:r>
              <a:rPr sz="2000" spc="-5" dirty="0">
                <a:latin typeface="Arial"/>
                <a:cs typeface="Arial"/>
              </a:rPr>
              <a:t>of  individuals.</a:t>
            </a:r>
            <a:endParaRPr sz="2000" dirty="0">
              <a:latin typeface="Arial"/>
              <a:cs typeface="Arial"/>
            </a:endParaRPr>
          </a:p>
          <a:p>
            <a:pPr marL="1155700" lvl="2" indent="-228600">
              <a:lnSpc>
                <a:spcPct val="100000"/>
              </a:lnSpc>
              <a:spcBef>
                <a:spcPts val="475"/>
              </a:spcBef>
              <a:buChar char="•"/>
              <a:tabLst>
                <a:tab pos="1155065" algn="l"/>
                <a:tab pos="1155700" algn="l"/>
              </a:tabLst>
            </a:pPr>
            <a:r>
              <a:rPr sz="2000" spc="-5" dirty="0">
                <a:latin typeface="Arial"/>
                <a:cs typeface="Arial"/>
              </a:rPr>
              <a:t>Examples of Privacy laws passed in the U.S.</a:t>
            </a:r>
            <a:r>
              <a:rPr sz="2000" spc="-35" dirty="0">
                <a:latin typeface="Arial"/>
                <a:cs typeface="Arial"/>
              </a:rPr>
              <a:t> </a:t>
            </a:r>
            <a:r>
              <a:rPr sz="2000" spc="-5" dirty="0">
                <a:latin typeface="Arial"/>
                <a:cs typeface="Arial"/>
              </a:rPr>
              <a:t>are:</a:t>
            </a:r>
            <a:endParaRPr sz="2000" dirty="0">
              <a:latin typeface="Arial"/>
              <a:cs typeface="Arial"/>
            </a:endParaRPr>
          </a:p>
          <a:p>
            <a:pPr marL="1612900" lvl="3" indent="-228600">
              <a:lnSpc>
                <a:spcPct val="100000"/>
              </a:lnSpc>
              <a:spcBef>
                <a:spcPts val="400"/>
              </a:spcBef>
              <a:buChar char="–"/>
              <a:tabLst>
                <a:tab pos="1612900" algn="l"/>
              </a:tabLst>
            </a:pPr>
            <a:r>
              <a:rPr sz="1600" spc="-5" dirty="0">
                <a:latin typeface="Arial"/>
                <a:cs typeface="Arial"/>
              </a:rPr>
              <a:t>Privacy Act of</a:t>
            </a:r>
            <a:r>
              <a:rPr sz="1600" spc="-10" dirty="0">
                <a:latin typeface="Arial"/>
                <a:cs typeface="Arial"/>
              </a:rPr>
              <a:t> </a:t>
            </a:r>
            <a:r>
              <a:rPr sz="1600" spc="-5" dirty="0">
                <a:latin typeface="Arial"/>
                <a:cs typeface="Arial"/>
              </a:rPr>
              <a:t>1974.</a:t>
            </a:r>
            <a:endParaRPr sz="1600" dirty="0">
              <a:latin typeface="Arial"/>
              <a:cs typeface="Arial"/>
            </a:endParaRPr>
          </a:p>
          <a:p>
            <a:pPr marL="1612900" lvl="3" indent="-228600">
              <a:lnSpc>
                <a:spcPct val="100000"/>
              </a:lnSpc>
              <a:spcBef>
                <a:spcPts val="390"/>
              </a:spcBef>
              <a:buChar char="–"/>
              <a:tabLst>
                <a:tab pos="1612900" algn="l"/>
              </a:tabLst>
            </a:pPr>
            <a:r>
              <a:rPr sz="1600" spc="-5" dirty="0">
                <a:latin typeface="Arial"/>
                <a:cs typeface="Arial"/>
              </a:rPr>
              <a:t>Children’s Online Privacy Protection Act of</a:t>
            </a:r>
            <a:r>
              <a:rPr sz="1600" spc="-20" dirty="0">
                <a:latin typeface="Arial"/>
                <a:cs typeface="Arial"/>
              </a:rPr>
              <a:t> </a:t>
            </a:r>
            <a:r>
              <a:rPr sz="1600" spc="-5" dirty="0">
                <a:latin typeface="Arial"/>
                <a:cs typeface="Arial"/>
              </a:rPr>
              <a:t>1998.</a:t>
            </a:r>
            <a:endParaRPr sz="1600" dirty="0">
              <a:latin typeface="Arial"/>
              <a:cs typeface="Arial"/>
            </a:endParaRPr>
          </a:p>
          <a:p>
            <a:pPr marL="1612900" lvl="3" indent="-228600">
              <a:lnSpc>
                <a:spcPct val="100000"/>
              </a:lnSpc>
              <a:spcBef>
                <a:spcPts val="395"/>
              </a:spcBef>
              <a:buChar char="–"/>
              <a:tabLst>
                <a:tab pos="1612900" algn="l"/>
              </a:tabLst>
            </a:pPr>
            <a:r>
              <a:rPr sz="1600" spc="-5" dirty="0">
                <a:latin typeface="Arial"/>
                <a:cs typeface="Arial"/>
              </a:rPr>
              <a:t>e-Privacy Act of</a:t>
            </a:r>
            <a:r>
              <a:rPr sz="1600" spc="-10" dirty="0">
                <a:latin typeface="Arial"/>
                <a:cs typeface="Arial"/>
              </a:rPr>
              <a:t> </a:t>
            </a:r>
            <a:r>
              <a:rPr sz="1600" spc="-5" dirty="0">
                <a:latin typeface="Arial"/>
                <a:cs typeface="Arial"/>
              </a:rPr>
              <a:t>2002.</a:t>
            </a:r>
            <a:endParaRPr sz="1600" dirty="0">
              <a:latin typeface="Arial"/>
              <a:cs typeface="Arial"/>
            </a:endParaRPr>
          </a:p>
          <a:p>
            <a:pPr marL="755650" marR="5080" lvl="1" indent="-285750">
              <a:lnSpc>
                <a:spcPct val="100000"/>
              </a:lnSpc>
              <a:spcBef>
                <a:spcPts val="465"/>
              </a:spcBef>
              <a:buChar char="–"/>
              <a:tabLst>
                <a:tab pos="755015" algn="l"/>
                <a:tab pos="755650" algn="l"/>
              </a:tabLst>
            </a:pPr>
            <a:r>
              <a:rPr sz="2000" spc="-5" dirty="0">
                <a:latin typeface="Arial"/>
                <a:cs typeface="Arial"/>
              </a:rPr>
              <a:t>Biggest threat to privacy from ERP </a:t>
            </a:r>
            <a:r>
              <a:rPr sz="2000" dirty="0">
                <a:latin typeface="Arial"/>
                <a:cs typeface="Arial"/>
              </a:rPr>
              <a:t>systems </a:t>
            </a:r>
            <a:r>
              <a:rPr sz="2000" spc="-5" dirty="0">
                <a:latin typeface="Arial"/>
                <a:cs typeface="Arial"/>
              </a:rPr>
              <a:t>is from data-mining  activities.</a:t>
            </a:r>
            <a:endParaRPr sz="2000"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Ethical Principles</a:t>
            </a:r>
            <a:r>
              <a:rPr spc="-60" dirty="0"/>
              <a:t> </a:t>
            </a:r>
            <a:r>
              <a:rPr spc="-110" dirty="0"/>
              <a:t>(Cont</a:t>
            </a:r>
            <a:r>
              <a:rPr spc="-110" dirty="0">
                <a:latin typeface="Arimo"/>
                <a:cs typeface="Arimo"/>
              </a:rPr>
              <a:t>ᾼ</a:t>
            </a:r>
            <a:r>
              <a:rPr spc="-11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22</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028700"/>
            <a:ext cx="7870190" cy="4592320"/>
          </a:xfrm>
          <a:prstGeom prst="rect">
            <a:avLst/>
          </a:prstGeom>
        </p:spPr>
        <p:txBody>
          <a:bodyPr vert="horz" wrap="square" lIns="0" tIns="12700" rIns="0" bIns="0" rtlCol="0">
            <a:spAutoFit/>
          </a:bodyPr>
          <a:lstStyle/>
          <a:p>
            <a:pPr marL="355600" indent="-342900">
              <a:lnSpc>
                <a:spcPts val="2875"/>
              </a:lnSpc>
              <a:spcBef>
                <a:spcPts val="100"/>
              </a:spcBef>
              <a:buChar char="•"/>
              <a:tabLst>
                <a:tab pos="354965" algn="l"/>
                <a:tab pos="355600" algn="l"/>
              </a:tabLst>
            </a:pPr>
            <a:r>
              <a:rPr sz="2400" spc="-5" dirty="0">
                <a:latin typeface="Arial"/>
                <a:cs typeface="Arial"/>
              </a:rPr>
              <a:t>Accuracy</a:t>
            </a:r>
            <a:endParaRPr sz="2400" dirty="0">
              <a:latin typeface="Arial"/>
              <a:cs typeface="Arial"/>
            </a:endParaRPr>
          </a:p>
          <a:p>
            <a:pPr marL="755650" marR="109855" lvl="1" indent="-285750">
              <a:lnSpc>
                <a:spcPts val="1930"/>
              </a:lnSpc>
              <a:spcBef>
                <a:spcPts val="450"/>
              </a:spcBef>
              <a:buChar char="–"/>
              <a:tabLst>
                <a:tab pos="755015" algn="l"/>
                <a:tab pos="755650" algn="l"/>
              </a:tabLst>
            </a:pPr>
            <a:r>
              <a:rPr sz="2000" spc="-5" dirty="0">
                <a:latin typeface="Arial"/>
                <a:cs typeface="Arial"/>
              </a:rPr>
              <a:t>Requires organizations that </a:t>
            </a:r>
            <a:r>
              <a:rPr sz="2000" dirty="0">
                <a:latin typeface="Arial"/>
                <a:cs typeface="Arial"/>
              </a:rPr>
              <a:t>collect </a:t>
            </a:r>
            <a:r>
              <a:rPr sz="2000" spc="-5" dirty="0">
                <a:latin typeface="Arial"/>
                <a:cs typeface="Arial"/>
              </a:rPr>
              <a:t>and </a:t>
            </a:r>
            <a:r>
              <a:rPr sz="2000" dirty="0">
                <a:latin typeface="Arial"/>
                <a:cs typeface="Arial"/>
              </a:rPr>
              <a:t>store </a:t>
            </a:r>
            <a:r>
              <a:rPr sz="2000" spc="-5" dirty="0">
                <a:latin typeface="Arial"/>
                <a:cs typeface="Arial"/>
              </a:rPr>
              <a:t>data on  </a:t>
            </a:r>
            <a:r>
              <a:rPr sz="2000" dirty="0">
                <a:latin typeface="Arial"/>
                <a:cs typeface="Arial"/>
              </a:rPr>
              <a:t>consumers </a:t>
            </a:r>
            <a:r>
              <a:rPr sz="2000" spc="-5" dirty="0">
                <a:latin typeface="Arial"/>
                <a:cs typeface="Arial"/>
              </a:rPr>
              <a:t>to have </a:t>
            </a:r>
            <a:r>
              <a:rPr sz="2000" dirty="0">
                <a:latin typeface="Arial"/>
                <a:cs typeface="Arial"/>
              </a:rPr>
              <a:t>a responsibility </a:t>
            </a:r>
            <a:r>
              <a:rPr sz="2000" spc="-5" dirty="0">
                <a:latin typeface="Arial"/>
                <a:cs typeface="Arial"/>
              </a:rPr>
              <a:t>in ensuring the accuracy of  this</a:t>
            </a:r>
            <a:r>
              <a:rPr sz="2000" spc="-10" dirty="0">
                <a:latin typeface="Arial"/>
                <a:cs typeface="Arial"/>
              </a:rPr>
              <a:t> </a:t>
            </a:r>
            <a:r>
              <a:rPr sz="2000" spc="-5" dirty="0">
                <a:latin typeface="Arial"/>
                <a:cs typeface="Arial"/>
              </a:rPr>
              <a:t>data.</a:t>
            </a:r>
            <a:endParaRPr sz="2000" dirty="0">
              <a:latin typeface="Arial"/>
              <a:cs typeface="Arial"/>
            </a:endParaRPr>
          </a:p>
          <a:p>
            <a:pPr lvl="1">
              <a:lnSpc>
                <a:spcPct val="100000"/>
              </a:lnSpc>
              <a:spcBef>
                <a:spcPts val="45"/>
              </a:spcBef>
              <a:buFont typeface="Arial"/>
              <a:buChar char="–"/>
            </a:pPr>
            <a:endParaRPr sz="2450" dirty="0">
              <a:latin typeface="Arial"/>
              <a:cs typeface="Arial"/>
            </a:endParaRPr>
          </a:p>
          <a:p>
            <a:pPr marL="755650" marR="438150" lvl="1" indent="-285750">
              <a:lnSpc>
                <a:spcPts val="1930"/>
              </a:lnSpc>
              <a:buChar char="–"/>
              <a:tabLst>
                <a:tab pos="755015" algn="l"/>
                <a:tab pos="755650" algn="l"/>
              </a:tabLst>
            </a:pPr>
            <a:r>
              <a:rPr sz="2000" spc="-5" dirty="0">
                <a:latin typeface="Arial"/>
                <a:cs typeface="Arial"/>
              </a:rPr>
              <a:t>Protect an individual or </a:t>
            </a:r>
            <a:r>
              <a:rPr sz="2000" dirty="0">
                <a:latin typeface="Arial"/>
                <a:cs typeface="Arial"/>
              </a:rPr>
              <a:t>consumer </a:t>
            </a:r>
            <a:r>
              <a:rPr sz="2000" spc="-5" dirty="0">
                <a:latin typeface="Arial"/>
                <a:cs typeface="Arial"/>
              </a:rPr>
              <a:t>from negligent errors and  prevent intentional </a:t>
            </a:r>
            <a:r>
              <a:rPr sz="2000" dirty="0">
                <a:latin typeface="Arial"/>
                <a:cs typeface="Arial"/>
              </a:rPr>
              <a:t>manipulation </a:t>
            </a:r>
            <a:r>
              <a:rPr sz="2000" spc="-5" dirty="0">
                <a:latin typeface="Arial"/>
                <a:cs typeface="Arial"/>
              </a:rPr>
              <a:t>of data by</a:t>
            </a:r>
            <a:r>
              <a:rPr sz="2000" spc="-60" dirty="0">
                <a:latin typeface="Arial"/>
                <a:cs typeface="Arial"/>
              </a:rPr>
              <a:t> </a:t>
            </a:r>
            <a:r>
              <a:rPr sz="2000" spc="-5" dirty="0">
                <a:latin typeface="Arial"/>
                <a:cs typeface="Arial"/>
              </a:rPr>
              <a:t>organizations.</a:t>
            </a:r>
            <a:endParaRPr sz="2000" dirty="0">
              <a:latin typeface="Arial"/>
              <a:cs typeface="Arial"/>
            </a:endParaRPr>
          </a:p>
          <a:p>
            <a:pPr lvl="1">
              <a:lnSpc>
                <a:spcPct val="100000"/>
              </a:lnSpc>
              <a:spcBef>
                <a:spcPts val="45"/>
              </a:spcBef>
              <a:buFont typeface="Arial"/>
              <a:buChar char="–"/>
            </a:pPr>
            <a:endParaRPr sz="2450" dirty="0">
              <a:latin typeface="Arial"/>
              <a:cs typeface="Arial"/>
            </a:endParaRPr>
          </a:p>
          <a:p>
            <a:pPr marL="755650" marR="674370" lvl="1" indent="-285750" algn="just">
              <a:lnSpc>
                <a:spcPts val="1930"/>
              </a:lnSpc>
              <a:buChar char="–"/>
              <a:tabLst>
                <a:tab pos="755650" algn="l"/>
              </a:tabLst>
            </a:pPr>
            <a:r>
              <a:rPr sz="2000" spc="-5" dirty="0">
                <a:latin typeface="Arial"/>
                <a:cs typeface="Arial"/>
              </a:rPr>
              <a:t>Certain laws </a:t>
            </a:r>
            <a:r>
              <a:rPr sz="2000" dirty="0">
                <a:latin typeface="Arial"/>
                <a:cs typeface="Arial"/>
              </a:rPr>
              <a:t>require </a:t>
            </a:r>
            <a:r>
              <a:rPr sz="2000" spc="-5" dirty="0">
                <a:latin typeface="Arial"/>
                <a:cs typeface="Arial"/>
              </a:rPr>
              <a:t>information providers to </a:t>
            </a:r>
            <a:r>
              <a:rPr sz="2000" dirty="0">
                <a:latin typeface="Arial"/>
                <a:cs typeface="Arial"/>
              </a:rPr>
              <a:t>report </a:t>
            </a:r>
            <a:r>
              <a:rPr sz="2000" spc="-5" dirty="0">
                <a:latin typeface="Arial"/>
                <a:cs typeface="Arial"/>
              </a:rPr>
              <a:t>under  guidelines.</a:t>
            </a:r>
            <a:endParaRPr sz="2000" dirty="0">
              <a:latin typeface="Arial"/>
              <a:cs typeface="Arial"/>
            </a:endParaRPr>
          </a:p>
          <a:p>
            <a:pPr marL="1155700" marR="5080" lvl="2" indent="-228600" algn="just">
              <a:lnSpc>
                <a:spcPct val="79900"/>
              </a:lnSpc>
              <a:spcBef>
                <a:spcPts val="445"/>
              </a:spcBef>
              <a:buChar char="•"/>
              <a:tabLst>
                <a:tab pos="1155700" algn="l"/>
              </a:tabLst>
            </a:pPr>
            <a:r>
              <a:rPr sz="1800" spc="-5" dirty="0">
                <a:latin typeface="Arial"/>
                <a:cs typeface="Arial"/>
              </a:rPr>
              <a:t>They </a:t>
            </a:r>
            <a:r>
              <a:rPr sz="1800" dirty="0">
                <a:latin typeface="Arial"/>
                <a:cs typeface="Arial"/>
              </a:rPr>
              <a:t>must </a:t>
            </a:r>
            <a:r>
              <a:rPr sz="1800" spc="-5" dirty="0">
                <a:latin typeface="Arial"/>
                <a:cs typeface="Arial"/>
              </a:rPr>
              <a:t>provide </a:t>
            </a:r>
            <a:r>
              <a:rPr sz="1800" dirty="0">
                <a:latin typeface="Arial"/>
                <a:cs typeface="Arial"/>
              </a:rPr>
              <a:t>complete </a:t>
            </a:r>
            <a:r>
              <a:rPr sz="1800" spc="-5" dirty="0">
                <a:latin typeface="Arial"/>
                <a:cs typeface="Arial"/>
              </a:rPr>
              <a:t>and accurate information to the </a:t>
            </a:r>
            <a:r>
              <a:rPr sz="1800" dirty="0">
                <a:latin typeface="Arial"/>
                <a:cs typeface="Arial"/>
              </a:rPr>
              <a:t>credit  rating</a:t>
            </a:r>
            <a:r>
              <a:rPr sz="1800" spc="-10" dirty="0">
                <a:latin typeface="Arial"/>
                <a:cs typeface="Arial"/>
              </a:rPr>
              <a:t> </a:t>
            </a:r>
            <a:r>
              <a:rPr sz="1800" spc="-5" dirty="0">
                <a:latin typeface="Arial"/>
                <a:cs typeface="Arial"/>
              </a:rPr>
              <a:t>agencies.</a:t>
            </a:r>
            <a:endParaRPr sz="1800" dirty="0">
              <a:latin typeface="Arial"/>
              <a:cs typeface="Arial"/>
            </a:endParaRPr>
          </a:p>
          <a:p>
            <a:pPr marL="1155700" marR="121285" lvl="2" indent="-228600" algn="just">
              <a:lnSpc>
                <a:spcPct val="79900"/>
              </a:lnSpc>
              <a:spcBef>
                <a:spcPts val="434"/>
              </a:spcBef>
              <a:buChar char="•"/>
              <a:tabLst>
                <a:tab pos="1155700" algn="l"/>
              </a:tabLst>
            </a:pPr>
            <a:r>
              <a:rPr sz="1800" spc="-5" dirty="0">
                <a:latin typeface="Arial"/>
                <a:cs typeface="Arial"/>
              </a:rPr>
              <a:t>The duty to investigate disputed information from </a:t>
            </a:r>
            <a:r>
              <a:rPr sz="1800" dirty="0">
                <a:latin typeface="Arial"/>
                <a:cs typeface="Arial"/>
              </a:rPr>
              <a:t>consumers </a:t>
            </a:r>
            <a:r>
              <a:rPr sz="1800" spc="-5" dirty="0">
                <a:latin typeface="Arial"/>
                <a:cs typeface="Arial"/>
              </a:rPr>
              <a:t>falls  on</a:t>
            </a:r>
            <a:r>
              <a:rPr sz="1800" spc="-10" dirty="0">
                <a:latin typeface="Arial"/>
                <a:cs typeface="Arial"/>
              </a:rPr>
              <a:t> </a:t>
            </a:r>
            <a:r>
              <a:rPr sz="1800" spc="-5" dirty="0">
                <a:latin typeface="Arial"/>
                <a:cs typeface="Arial"/>
              </a:rPr>
              <a:t>them.</a:t>
            </a:r>
            <a:endParaRPr sz="1800" dirty="0">
              <a:latin typeface="Arial"/>
              <a:cs typeface="Arial"/>
            </a:endParaRPr>
          </a:p>
          <a:p>
            <a:pPr marL="1155700" marR="91440" lvl="2" indent="-228600" algn="just">
              <a:lnSpc>
                <a:spcPct val="79900"/>
              </a:lnSpc>
              <a:spcBef>
                <a:spcPts val="440"/>
              </a:spcBef>
              <a:buChar char="•"/>
              <a:tabLst>
                <a:tab pos="1155700" algn="l"/>
              </a:tabLst>
            </a:pPr>
            <a:r>
              <a:rPr sz="1800" spc="-5" dirty="0">
                <a:latin typeface="Arial"/>
                <a:cs typeface="Arial"/>
              </a:rPr>
              <a:t>They </a:t>
            </a:r>
            <a:r>
              <a:rPr sz="1800" dirty="0">
                <a:latin typeface="Arial"/>
                <a:cs typeface="Arial"/>
              </a:rPr>
              <a:t>must </a:t>
            </a:r>
            <a:r>
              <a:rPr sz="1800" spc="-5" dirty="0">
                <a:latin typeface="Arial"/>
                <a:cs typeface="Arial"/>
              </a:rPr>
              <a:t>inform </a:t>
            </a:r>
            <a:r>
              <a:rPr sz="1800" dirty="0">
                <a:latin typeface="Arial"/>
                <a:cs typeface="Arial"/>
              </a:rPr>
              <a:t>consumers </a:t>
            </a:r>
            <a:r>
              <a:rPr sz="1800" spc="-5" dirty="0">
                <a:latin typeface="Arial"/>
                <a:cs typeface="Arial"/>
              </a:rPr>
              <a:t>about negative information that has  been or is about to be placed on </a:t>
            </a:r>
            <a:r>
              <a:rPr sz="1800" dirty="0">
                <a:latin typeface="Arial"/>
                <a:cs typeface="Arial"/>
              </a:rPr>
              <a:t>a consumer’s credit report </a:t>
            </a:r>
            <a:r>
              <a:rPr sz="1800" spc="-5" dirty="0">
                <a:latin typeface="Arial"/>
                <a:cs typeface="Arial"/>
              </a:rPr>
              <a:t>within  30</a:t>
            </a:r>
            <a:r>
              <a:rPr sz="1800" spc="-10" dirty="0">
                <a:latin typeface="Arial"/>
                <a:cs typeface="Arial"/>
              </a:rPr>
              <a:t> </a:t>
            </a:r>
            <a:r>
              <a:rPr sz="1800" spc="-5" dirty="0">
                <a:latin typeface="Arial"/>
                <a:cs typeface="Arial"/>
              </a:rPr>
              <a:t>days.</a:t>
            </a:r>
            <a:endParaRPr sz="1800"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Ethical Principles</a:t>
            </a:r>
            <a:r>
              <a:rPr spc="-60" dirty="0"/>
              <a:t> </a:t>
            </a:r>
            <a:r>
              <a:rPr spc="-110" dirty="0"/>
              <a:t>(Cont</a:t>
            </a:r>
            <a:r>
              <a:rPr spc="-110" dirty="0">
                <a:latin typeface="Arimo"/>
                <a:cs typeface="Arimo"/>
              </a:rPr>
              <a:t>ᾼ</a:t>
            </a:r>
            <a:r>
              <a:rPr spc="-11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23</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087437"/>
            <a:ext cx="7960995" cy="45974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5" dirty="0">
                <a:latin typeface="Arial"/>
                <a:cs typeface="Arial"/>
              </a:rPr>
              <a:t>Property</a:t>
            </a:r>
            <a:endParaRPr sz="2400" dirty="0">
              <a:latin typeface="Arial"/>
              <a:cs typeface="Arial"/>
            </a:endParaRPr>
          </a:p>
          <a:p>
            <a:pPr marL="755650" marR="767080" lvl="1" indent="-285750">
              <a:lnSpc>
                <a:spcPct val="100000"/>
              </a:lnSpc>
              <a:spcBef>
                <a:spcPts val="2295"/>
              </a:spcBef>
              <a:buChar char="–"/>
              <a:tabLst>
                <a:tab pos="755015" algn="l"/>
                <a:tab pos="755650" algn="l"/>
              </a:tabLst>
            </a:pPr>
            <a:r>
              <a:rPr sz="2000" dirty="0">
                <a:latin typeface="Arial"/>
                <a:cs typeface="Arial"/>
              </a:rPr>
              <a:t>Makes </a:t>
            </a:r>
            <a:r>
              <a:rPr sz="2000" spc="-5" dirty="0">
                <a:latin typeface="Arial"/>
                <a:cs typeface="Arial"/>
              </a:rPr>
              <a:t>organizations </a:t>
            </a:r>
            <a:r>
              <a:rPr sz="2000" dirty="0">
                <a:latin typeface="Arial"/>
                <a:cs typeface="Arial"/>
              </a:rPr>
              <a:t>realize </a:t>
            </a:r>
            <a:r>
              <a:rPr sz="2000" spc="-5" dirty="0">
                <a:latin typeface="Arial"/>
                <a:cs typeface="Arial"/>
              </a:rPr>
              <a:t>that they are not the ultimate  owners of the information </a:t>
            </a:r>
            <a:r>
              <a:rPr sz="2000" dirty="0">
                <a:latin typeface="Arial"/>
                <a:cs typeface="Arial"/>
              </a:rPr>
              <a:t>collected </a:t>
            </a:r>
            <a:r>
              <a:rPr sz="2000" spc="-5" dirty="0">
                <a:latin typeface="Arial"/>
                <a:cs typeface="Arial"/>
              </a:rPr>
              <a:t>on</a:t>
            </a:r>
            <a:r>
              <a:rPr sz="2000" spc="-35" dirty="0">
                <a:latin typeface="Arial"/>
                <a:cs typeface="Arial"/>
              </a:rPr>
              <a:t> </a:t>
            </a:r>
            <a:r>
              <a:rPr sz="2000" spc="-5" dirty="0">
                <a:latin typeface="Arial"/>
                <a:cs typeface="Arial"/>
              </a:rPr>
              <a:t>individuals.</a:t>
            </a:r>
            <a:endParaRPr sz="2000" dirty="0">
              <a:latin typeface="Arial"/>
              <a:cs typeface="Arial"/>
            </a:endParaRPr>
          </a:p>
          <a:p>
            <a:pPr lvl="1">
              <a:lnSpc>
                <a:spcPct val="100000"/>
              </a:lnSpc>
              <a:spcBef>
                <a:spcPts val="30"/>
              </a:spcBef>
              <a:buFont typeface="Arial"/>
              <a:buChar char="–"/>
            </a:pPr>
            <a:endParaRPr sz="1950" dirty="0">
              <a:latin typeface="Arial"/>
              <a:cs typeface="Arial"/>
            </a:endParaRPr>
          </a:p>
          <a:p>
            <a:pPr marL="755650" marR="243204" lvl="1" indent="-285750">
              <a:lnSpc>
                <a:spcPct val="100000"/>
              </a:lnSpc>
              <a:buChar char="–"/>
              <a:tabLst>
                <a:tab pos="755015" algn="l"/>
                <a:tab pos="755650" algn="l"/>
              </a:tabLst>
            </a:pPr>
            <a:r>
              <a:rPr sz="2000" spc="-5" dirty="0">
                <a:latin typeface="Arial"/>
                <a:cs typeface="Arial"/>
              </a:rPr>
              <a:t>Consumers give organizations their information on </a:t>
            </a:r>
            <a:r>
              <a:rPr sz="2000" dirty="0">
                <a:latin typeface="Arial"/>
                <a:cs typeface="Arial"/>
              </a:rPr>
              <a:t>a condition  </a:t>
            </a:r>
            <a:r>
              <a:rPr sz="2000" spc="-5" dirty="0">
                <a:latin typeface="Arial"/>
                <a:cs typeface="Arial"/>
              </a:rPr>
              <a:t>that they will be guardians of this property and will use it  according to the permission granted to</a:t>
            </a:r>
            <a:r>
              <a:rPr sz="2000" spc="-20" dirty="0">
                <a:latin typeface="Arial"/>
                <a:cs typeface="Arial"/>
              </a:rPr>
              <a:t> </a:t>
            </a:r>
            <a:r>
              <a:rPr sz="2000" spc="-5" dirty="0">
                <a:latin typeface="Arial"/>
                <a:cs typeface="Arial"/>
              </a:rPr>
              <a:t>them.</a:t>
            </a:r>
            <a:endParaRPr sz="2000" dirty="0">
              <a:latin typeface="Arial"/>
              <a:cs typeface="Arial"/>
            </a:endParaRPr>
          </a:p>
          <a:p>
            <a:pPr lvl="1">
              <a:lnSpc>
                <a:spcPct val="100000"/>
              </a:lnSpc>
              <a:spcBef>
                <a:spcPts val="35"/>
              </a:spcBef>
              <a:buFont typeface="Arial"/>
              <a:buChar char="–"/>
            </a:pPr>
            <a:endParaRPr sz="1950" dirty="0">
              <a:latin typeface="Arial"/>
              <a:cs typeface="Arial"/>
            </a:endParaRPr>
          </a:p>
          <a:p>
            <a:pPr marL="755650" marR="64769" lvl="1" indent="-285750">
              <a:lnSpc>
                <a:spcPct val="100000"/>
              </a:lnSpc>
              <a:buChar char="–"/>
              <a:tabLst>
                <a:tab pos="755015" algn="l"/>
                <a:tab pos="755650" algn="l"/>
              </a:tabLst>
            </a:pPr>
            <a:r>
              <a:rPr sz="2000" spc="-5" dirty="0">
                <a:latin typeface="Arial"/>
                <a:cs typeface="Arial"/>
              </a:rPr>
              <a:t>ERP </a:t>
            </a:r>
            <a:r>
              <a:rPr sz="2000" dirty="0">
                <a:latin typeface="Arial"/>
                <a:cs typeface="Arial"/>
              </a:rPr>
              <a:t>systems </a:t>
            </a:r>
            <a:r>
              <a:rPr sz="2000" spc="-5" dirty="0">
                <a:latin typeface="Arial"/>
                <a:cs typeface="Arial"/>
              </a:rPr>
              <a:t>facilitate the process of </a:t>
            </a:r>
            <a:r>
              <a:rPr sz="2000" dirty="0">
                <a:latin typeface="Arial"/>
                <a:cs typeface="Arial"/>
              </a:rPr>
              <a:t>sharing </a:t>
            </a:r>
            <a:r>
              <a:rPr sz="2000" spc="-5" dirty="0">
                <a:latin typeface="Arial"/>
                <a:cs typeface="Arial"/>
              </a:rPr>
              <a:t>information easily  by integrating information within the organization and across  organizations.</a:t>
            </a:r>
            <a:endParaRPr sz="2000" dirty="0">
              <a:latin typeface="Arial"/>
              <a:cs typeface="Arial"/>
            </a:endParaRPr>
          </a:p>
          <a:p>
            <a:pPr lvl="1">
              <a:lnSpc>
                <a:spcPct val="100000"/>
              </a:lnSpc>
              <a:spcBef>
                <a:spcPts val="30"/>
              </a:spcBef>
              <a:buFont typeface="Arial"/>
              <a:buChar char="–"/>
            </a:pPr>
            <a:endParaRPr sz="1950" dirty="0">
              <a:latin typeface="Arial"/>
              <a:cs typeface="Arial"/>
            </a:endParaRPr>
          </a:p>
          <a:p>
            <a:pPr marL="755650" marR="5080" lvl="1" indent="-285750">
              <a:lnSpc>
                <a:spcPct val="100000"/>
              </a:lnSpc>
              <a:buChar char="–"/>
              <a:tabLst>
                <a:tab pos="755015" algn="l"/>
                <a:tab pos="755650" algn="l"/>
              </a:tabLst>
            </a:pPr>
            <a:r>
              <a:rPr sz="2000" spc="-5" dirty="0">
                <a:latin typeface="Arial"/>
                <a:cs typeface="Arial"/>
              </a:rPr>
              <a:t>If implemented without proper </a:t>
            </a:r>
            <a:r>
              <a:rPr sz="2000" dirty="0">
                <a:latin typeface="Arial"/>
                <a:cs typeface="Arial"/>
              </a:rPr>
              <a:t>controls, </a:t>
            </a:r>
            <a:r>
              <a:rPr sz="2000" spc="-5" dirty="0">
                <a:latin typeface="Arial"/>
                <a:cs typeface="Arial"/>
              </a:rPr>
              <a:t>ERP </a:t>
            </a:r>
            <a:r>
              <a:rPr sz="2000" dirty="0">
                <a:latin typeface="Arial"/>
                <a:cs typeface="Arial"/>
              </a:rPr>
              <a:t>can make </a:t>
            </a:r>
            <a:r>
              <a:rPr sz="2000" spc="-5" dirty="0">
                <a:latin typeface="Arial"/>
                <a:cs typeface="Arial"/>
              </a:rPr>
              <a:t>it hard to  </a:t>
            </a:r>
            <a:r>
              <a:rPr sz="2000" dirty="0">
                <a:latin typeface="Arial"/>
                <a:cs typeface="Arial"/>
              </a:rPr>
              <a:t>safeguard</a:t>
            </a:r>
            <a:r>
              <a:rPr sz="2000" spc="-10" dirty="0">
                <a:latin typeface="Arial"/>
                <a:cs typeface="Arial"/>
              </a:rPr>
              <a:t> </a:t>
            </a:r>
            <a:r>
              <a:rPr sz="2000" spc="-5" dirty="0">
                <a:latin typeface="Arial"/>
                <a:cs typeface="Arial"/>
              </a:rPr>
              <a:t>information.</a:t>
            </a:r>
            <a:endParaRPr sz="2000" dirty="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Ethical Principles</a:t>
            </a:r>
            <a:r>
              <a:rPr spc="-60" dirty="0"/>
              <a:t> </a:t>
            </a:r>
            <a:r>
              <a:rPr spc="-110" dirty="0"/>
              <a:t>(Cont</a:t>
            </a:r>
            <a:r>
              <a:rPr spc="-110" dirty="0">
                <a:latin typeface="Arimo"/>
                <a:cs typeface="Arimo"/>
              </a:rPr>
              <a:t>ᾼ</a:t>
            </a:r>
            <a:r>
              <a:rPr spc="-11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24</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765175" y="1316037"/>
            <a:ext cx="7789545" cy="3698875"/>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5" dirty="0">
                <a:latin typeface="Arial"/>
                <a:cs typeface="Arial"/>
              </a:rPr>
              <a:t>Accessibility</a:t>
            </a:r>
            <a:endParaRPr sz="2400">
              <a:latin typeface="Arial"/>
              <a:cs typeface="Arial"/>
            </a:endParaRPr>
          </a:p>
          <a:p>
            <a:pPr marL="755650" marR="5080" lvl="1" indent="-285750">
              <a:lnSpc>
                <a:spcPct val="100000"/>
              </a:lnSpc>
              <a:spcBef>
                <a:spcPts val="2295"/>
              </a:spcBef>
              <a:buChar char="–"/>
              <a:tabLst>
                <a:tab pos="755015" algn="l"/>
                <a:tab pos="755650" algn="l"/>
              </a:tabLst>
            </a:pPr>
            <a:r>
              <a:rPr sz="2000" spc="-5" dirty="0">
                <a:latin typeface="Arial"/>
                <a:cs typeface="Arial"/>
              </a:rPr>
              <a:t>ERP implementation teams </a:t>
            </a:r>
            <a:r>
              <a:rPr sz="2000" dirty="0">
                <a:latin typeface="Arial"/>
                <a:cs typeface="Arial"/>
              </a:rPr>
              <a:t>must </a:t>
            </a:r>
            <a:r>
              <a:rPr sz="2000" spc="-5" dirty="0">
                <a:latin typeface="Arial"/>
                <a:cs typeface="Arial"/>
              </a:rPr>
              <a:t>ensure that information  </a:t>
            </a:r>
            <a:r>
              <a:rPr sz="2000" dirty="0">
                <a:latin typeface="Arial"/>
                <a:cs typeface="Arial"/>
              </a:rPr>
              <a:t>stored </a:t>
            </a:r>
            <a:r>
              <a:rPr sz="2000" spc="-5" dirty="0">
                <a:latin typeface="Arial"/>
                <a:cs typeface="Arial"/>
              </a:rPr>
              <a:t>in the databases about employees, </a:t>
            </a:r>
            <a:r>
              <a:rPr sz="2000" dirty="0">
                <a:latin typeface="Arial"/>
                <a:cs typeface="Arial"/>
              </a:rPr>
              <a:t>customers, </a:t>
            </a:r>
            <a:r>
              <a:rPr sz="2000" spc="-5" dirty="0">
                <a:latin typeface="Arial"/>
                <a:cs typeface="Arial"/>
              </a:rPr>
              <a:t>and  other partners is accessible only to those who have the </a:t>
            </a:r>
            <a:r>
              <a:rPr sz="2000" dirty="0">
                <a:latin typeface="Arial"/>
                <a:cs typeface="Arial"/>
              </a:rPr>
              <a:t>right </a:t>
            </a:r>
            <a:r>
              <a:rPr sz="2000" spc="-5" dirty="0">
                <a:latin typeface="Arial"/>
                <a:cs typeface="Arial"/>
              </a:rPr>
              <a:t>to  </a:t>
            </a:r>
            <a:r>
              <a:rPr sz="2000" dirty="0">
                <a:latin typeface="Arial"/>
                <a:cs typeface="Arial"/>
              </a:rPr>
              <a:t>see </a:t>
            </a:r>
            <a:r>
              <a:rPr sz="2000" spc="-5" dirty="0">
                <a:latin typeface="Arial"/>
                <a:cs typeface="Arial"/>
              </a:rPr>
              <a:t>and use this</a:t>
            </a:r>
            <a:r>
              <a:rPr sz="2000" spc="-20" dirty="0">
                <a:latin typeface="Arial"/>
                <a:cs typeface="Arial"/>
              </a:rPr>
              <a:t> </a:t>
            </a:r>
            <a:r>
              <a:rPr sz="2000" spc="-5" dirty="0">
                <a:latin typeface="Arial"/>
                <a:cs typeface="Arial"/>
              </a:rPr>
              <a:t>information.</a:t>
            </a:r>
            <a:endParaRPr sz="2000">
              <a:latin typeface="Arial"/>
              <a:cs typeface="Arial"/>
            </a:endParaRPr>
          </a:p>
          <a:p>
            <a:pPr lvl="1">
              <a:lnSpc>
                <a:spcPct val="100000"/>
              </a:lnSpc>
              <a:spcBef>
                <a:spcPts val="30"/>
              </a:spcBef>
              <a:buFont typeface="Arial"/>
              <a:buChar char="–"/>
            </a:pPr>
            <a:endParaRPr sz="1950">
              <a:latin typeface="Arial"/>
              <a:cs typeface="Arial"/>
            </a:endParaRPr>
          </a:p>
          <a:p>
            <a:pPr marL="755650" marR="483234" lvl="1" indent="-285750">
              <a:lnSpc>
                <a:spcPct val="100000"/>
              </a:lnSpc>
              <a:buChar char="–"/>
              <a:tabLst>
                <a:tab pos="755015" algn="l"/>
                <a:tab pos="755650" algn="l"/>
              </a:tabLst>
            </a:pPr>
            <a:r>
              <a:rPr sz="2000" spc="-5" dirty="0">
                <a:latin typeface="Arial"/>
                <a:cs typeface="Arial"/>
              </a:rPr>
              <a:t>Adequate </a:t>
            </a:r>
            <a:r>
              <a:rPr sz="2000" dirty="0">
                <a:latin typeface="Arial"/>
                <a:cs typeface="Arial"/>
              </a:rPr>
              <a:t>security </a:t>
            </a:r>
            <a:r>
              <a:rPr sz="2000" spc="-5" dirty="0">
                <a:latin typeface="Arial"/>
                <a:cs typeface="Arial"/>
              </a:rPr>
              <a:t>and </a:t>
            </a:r>
            <a:r>
              <a:rPr sz="2000" dirty="0">
                <a:latin typeface="Arial"/>
                <a:cs typeface="Arial"/>
              </a:rPr>
              <a:t>controls must </a:t>
            </a:r>
            <a:r>
              <a:rPr sz="2000" spc="-5" dirty="0">
                <a:latin typeface="Arial"/>
                <a:cs typeface="Arial"/>
              </a:rPr>
              <a:t>be in place within the  ERP </a:t>
            </a:r>
            <a:r>
              <a:rPr sz="2000" dirty="0">
                <a:latin typeface="Arial"/>
                <a:cs typeface="Arial"/>
              </a:rPr>
              <a:t>system </a:t>
            </a:r>
            <a:r>
              <a:rPr sz="2000" spc="-5" dirty="0">
                <a:latin typeface="Arial"/>
                <a:cs typeface="Arial"/>
              </a:rPr>
              <a:t>to prevent unauthorized</a:t>
            </a:r>
            <a:r>
              <a:rPr sz="2000" spc="-35" dirty="0">
                <a:latin typeface="Arial"/>
                <a:cs typeface="Arial"/>
              </a:rPr>
              <a:t> </a:t>
            </a:r>
            <a:r>
              <a:rPr sz="2000" spc="-5" dirty="0">
                <a:latin typeface="Arial"/>
                <a:cs typeface="Arial"/>
              </a:rPr>
              <a:t>access.</a:t>
            </a:r>
            <a:endParaRPr sz="2000">
              <a:latin typeface="Arial"/>
              <a:cs typeface="Arial"/>
            </a:endParaRPr>
          </a:p>
          <a:p>
            <a:pPr lvl="1">
              <a:lnSpc>
                <a:spcPct val="100000"/>
              </a:lnSpc>
              <a:spcBef>
                <a:spcPts val="35"/>
              </a:spcBef>
              <a:buFont typeface="Arial"/>
              <a:buChar char="–"/>
            </a:pPr>
            <a:endParaRPr sz="1950">
              <a:latin typeface="Arial"/>
              <a:cs typeface="Arial"/>
            </a:endParaRPr>
          </a:p>
          <a:p>
            <a:pPr marL="755650" marR="356235" lvl="1" indent="-285750">
              <a:lnSpc>
                <a:spcPct val="100000"/>
              </a:lnSpc>
              <a:buChar char="–"/>
              <a:tabLst>
                <a:tab pos="755015" algn="l"/>
                <a:tab pos="755650" algn="l"/>
              </a:tabLst>
            </a:pPr>
            <a:r>
              <a:rPr sz="2000" spc="-5" dirty="0">
                <a:latin typeface="Arial"/>
                <a:cs typeface="Arial"/>
              </a:rPr>
              <a:t>Hacking, </a:t>
            </a:r>
            <a:r>
              <a:rPr sz="2000" dirty="0">
                <a:latin typeface="Arial"/>
                <a:cs typeface="Arial"/>
              </a:rPr>
              <a:t>snooping, </a:t>
            </a:r>
            <a:r>
              <a:rPr sz="2000" spc="-5" dirty="0">
                <a:latin typeface="Arial"/>
                <a:cs typeface="Arial"/>
              </a:rPr>
              <a:t>and other fraudulent access to data is </a:t>
            </a:r>
            <a:r>
              <a:rPr sz="2000" dirty="0">
                <a:latin typeface="Arial"/>
                <a:cs typeface="Arial"/>
              </a:rPr>
              <a:t>a  </a:t>
            </a:r>
            <a:r>
              <a:rPr sz="2000" spc="-5" dirty="0">
                <a:latin typeface="Arial"/>
                <a:cs typeface="Arial"/>
              </a:rPr>
              <a:t>big </a:t>
            </a:r>
            <a:r>
              <a:rPr sz="2000" dirty="0">
                <a:latin typeface="Arial"/>
                <a:cs typeface="Arial"/>
              </a:rPr>
              <a:t>concern </a:t>
            </a:r>
            <a:r>
              <a:rPr sz="2000" spc="-5" dirty="0">
                <a:latin typeface="Arial"/>
                <a:cs typeface="Arial"/>
              </a:rPr>
              <a:t>to</a:t>
            </a:r>
            <a:r>
              <a:rPr sz="2000" spc="-20" dirty="0">
                <a:latin typeface="Arial"/>
                <a:cs typeface="Arial"/>
              </a:rPr>
              <a:t> </a:t>
            </a:r>
            <a:r>
              <a:rPr sz="2000" spc="-5" dirty="0">
                <a:latin typeface="Arial"/>
                <a:cs typeface="Arial"/>
              </a:rPr>
              <a:t>organizations.</a:t>
            </a:r>
            <a:endParaRPr sz="200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89225" y="536575"/>
            <a:ext cx="3909695" cy="452120"/>
          </a:xfrm>
          <a:prstGeom prst="rect">
            <a:avLst/>
          </a:prstGeom>
        </p:spPr>
        <p:txBody>
          <a:bodyPr vert="horz" wrap="square" lIns="0" tIns="12700" rIns="0" bIns="0" rtlCol="0">
            <a:spAutoFit/>
          </a:bodyPr>
          <a:lstStyle/>
          <a:p>
            <a:pPr marL="12700">
              <a:lnSpc>
                <a:spcPct val="100000"/>
              </a:lnSpc>
              <a:spcBef>
                <a:spcPts val="100"/>
              </a:spcBef>
            </a:pPr>
            <a:r>
              <a:rPr spc="-5" dirty="0"/>
              <a:t>Code of </a:t>
            </a:r>
            <a:r>
              <a:rPr spc="-10" dirty="0"/>
              <a:t>Ethics </a:t>
            </a:r>
            <a:r>
              <a:rPr dirty="0"/>
              <a:t>for</a:t>
            </a:r>
            <a:r>
              <a:rPr spc="-90" dirty="0"/>
              <a:t> </a:t>
            </a:r>
            <a:r>
              <a:rPr spc="-5" dirty="0"/>
              <a:t>ERP</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25</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087437"/>
            <a:ext cx="7890509" cy="4724400"/>
          </a:xfrm>
          <a:prstGeom prst="rect">
            <a:avLst/>
          </a:prstGeom>
        </p:spPr>
        <p:txBody>
          <a:bodyPr vert="horz" wrap="square" lIns="0" tIns="12700" rIns="0" bIns="0" rtlCol="0">
            <a:spAutoFit/>
          </a:bodyPr>
          <a:lstStyle/>
          <a:p>
            <a:pPr marL="355600" marR="116839" indent="-342900">
              <a:lnSpc>
                <a:spcPct val="100000"/>
              </a:lnSpc>
              <a:spcBef>
                <a:spcPts val="100"/>
              </a:spcBef>
              <a:buChar char="•"/>
              <a:tabLst>
                <a:tab pos="354965" algn="l"/>
                <a:tab pos="355600" algn="l"/>
              </a:tabLst>
            </a:pPr>
            <a:r>
              <a:rPr sz="2400" spc="-5" dirty="0">
                <a:latin typeface="Arial"/>
                <a:cs typeface="Arial"/>
              </a:rPr>
              <a:t>There are three normative theories of ethical behavior  that </a:t>
            </a:r>
            <a:r>
              <a:rPr sz="2400" dirty="0">
                <a:latin typeface="Arial"/>
                <a:cs typeface="Arial"/>
              </a:rPr>
              <a:t>can </a:t>
            </a:r>
            <a:r>
              <a:rPr sz="2400" spc="-5" dirty="0">
                <a:latin typeface="Arial"/>
                <a:cs typeface="Arial"/>
              </a:rPr>
              <a:t>be used by organizations to influence the ERP  implementation.</a:t>
            </a:r>
            <a:endParaRPr sz="2400" dirty="0">
              <a:latin typeface="Arial"/>
              <a:cs typeface="Arial"/>
            </a:endParaRPr>
          </a:p>
          <a:p>
            <a:pPr marL="755650" marR="17145" lvl="1" indent="-285750">
              <a:lnSpc>
                <a:spcPct val="100699"/>
              </a:lnSpc>
              <a:spcBef>
                <a:spcPts val="1740"/>
              </a:spcBef>
              <a:buFont typeface="Arial"/>
              <a:buChar char="–"/>
              <a:tabLst>
                <a:tab pos="755650" algn="l"/>
                <a:tab pos="3822065" algn="l"/>
              </a:tabLst>
            </a:pPr>
            <a:r>
              <a:rPr sz="2400" b="1" spc="-5" dirty="0">
                <a:latin typeface="Arial"/>
                <a:cs typeface="Arial"/>
              </a:rPr>
              <a:t>Stockholder</a:t>
            </a:r>
            <a:r>
              <a:rPr sz="2400" b="1" spc="-10" dirty="0">
                <a:latin typeface="Arial"/>
                <a:cs typeface="Arial"/>
              </a:rPr>
              <a:t> </a:t>
            </a:r>
            <a:r>
              <a:rPr sz="2400" b="1" dirty="0">
                <a:latin typeface="Arial"/>
                <a:cs typeface="Arial"/>
              </a:rPr>
              <a:t>Theory</a:t>
            </a:r>
            <a:r>
              <a:rPr sz="2000" b="1" dirty="0">
                <a:latin typeface="Arial"/>
                <a:cs typeface="Arial"/>
              </a:rPr>
              <a:t>.	</a:t>
            </a:r>
            <a:r>
              <a:rPr sz="2000" spc="-5" dirty="0">
                <a:latin typeface="Arial"/>
                <a:cs typeface="Arial"/>
              </a:rPr>
              <a:t>Protects the interest of the investors  or owners of the </a:t>
            </a:r>
            <a:r>
              <a:rPr sz="2000" dirty="0">
                <a:latin typeface="Arial"/>
                <a:cs typeface="Arial"/>
              </a:rPr>
              <a:t>company </a:t>
            </a:r>
            <a:r>
              <a:rPr sz="2000" spc="-5" dirty="0">
                <a:latin typeface="Arial"/>
                <a:cs typeface="Arial"/>
              </a:rPr>
              <a:t>at all</a:t>
            </a:r>
            <a:r>
              <a:rPr sz="2000" spc="-25" dirty="0">
                <a:latin typeface="Arial"/>
                <a:cs typeface="Arial"/>
              </a:rPr>
              <a:t> </a:t>
            </a:r>
            <a:r>
              <a:rPr sz="2000" dirty="0">
                <a:latin typeface="Arial"/>
                <a:cs typeface="Arial"/>
              </a:rPr>
              <a:t>costs.</a:t>
            </a:r>
          </a:p>
          <a:p>
            <a:pPr marL="755650" marR="285115" lvl="1" indent="-285750">
              <a:lnSpc>
                <a:spcPct val="100200"/>
              </a:lnSpc>
              <a:spcBef>
                <a:spcPts val="1745"/>
              </a:spcBef>
              <a:buFont typeface="Arial"/>
              <a:buChar char="–"/>
              <a:tabLst>
                <a:tab pos="755650" algn="l"/>
                <a:tab pos="3820795" algn="l"/>
              </a:tabLst>
            </a:pPr>
            <a:r>
              <a:rPr sz="2400" b="1" spc="-5" dirty="0">
                <a:latin typeface="Arial"/>
                <a:cs typeface="Arial"/>
              </a:rPr>
              <a:t>Stakeholder</a:t>
            </a:r>
            <a:r>
              <a:rPr sz="2400" b="1" spc="-10" dirty="0">
                <a:latin typeface="Arial"/>
                <a:cs typeface="Arial"/>
              </a:rPr>
              <a:t> </a:t>
            </a:r>
            <a:r>
              <a:rPr sz="2400" b="1" spc="-5" dirty="0">
                <a:latin typeface="Arial"/>
                <a:cs typeface="Arial"/>
              </a:rPr>
              <a:t>Theory.	</a:t>
            </a:r>
            <a:r>
              <a:rPr sz="2000" spc="-5" dirty="0">
                <a:latin typeface="Arial"/>
                <a:cs typeface="Arial"/>
              </a:rPr>
              <a:t>Protects the interests of everyone  having </a:t>
            </a:r>
            <a:r>
              <a:rPr sz="2000" dirty="0">
                <a:latin typeface="Arial"/>
                <a:cs typeface="Arial"/>
              </a:rPr>
              <a:t>a stake </a:t>
            </a:r>
            <a:r>
              <a:rPr sz="2000" spc="-5" dirty="0">
                <a:latin typeface="Arial"/>
                <a:cs typeface="Arial"/>
              </a:rPr>
              <a:t>in the </a:t>
            </a:r>
            <a:r>
              <a:rPr sz="2000" dirty="0">
                <a:latin typeface="Arial"/>
                <a:cs typeface="Arial"/>
              </a:rPr>
              <a:t>company success; </a:t>
            </a:r>
            <a:r>
              <a:rPr sz="2000" spc="-5" dirty="0">
                <a:latin typeface="Arial"/>
                <a:cs typeface="Arial"/>
              </a:rPr>
              <a:t>namely, owners and  </a:t>
            </a:r>
            <a:r>
              <a:rPr sz="2000" dirty="0">
                <a:latin typeface="Arial"/>
                <a:cs typeface="Arial"/>
              </a:rPr>
              <a:t>stockholders, </a:t>
            </a:r>
            <a:r>
              <a:rPr sz="2000" spc="-5" dirty="0">
                <a:latin typeface="Arial"/>
                <a:cs typeface="Arial"/>
              </a:rPr>
              <a:t>employees, </a:t>
            </a:r>
            <a:r>
              <a:rPr sz="2000" dirty="0">
                <a:latin typeface="Arial"/>
                <a:cs typeface="Arial"/>
              </a:rPr>
              <a:t>customers, vendors, </a:t>
            </a:r>
            <a:r>
              <a:rPr sz="2000" spc="-5" dirty="0">
                <a:latin typeface="Arial"/>
                <a:cs typeface="Arial"/>
              </a:rPr>
              <a:t>and other  partners.</a:t>
            </a:r>
            <a:endParaRPr sz="2000" dirty="0">
              <a:latin typeface="Arial"/>
              <a:cs typeface="Arial"/>
            </a:endParaRPr>
          </a:p>
          <a:p>
            <a:pPr marL="755650" marR="5080" lvl="1" indent="-285750">
              <a:lnSpc>
                <a:spcPct val="100299"/>
              </a:lnSpc>
              <a:spcBef>
                <a:spcPts val="1739"/>
              </a:spcBef>
              <a:buFont typeface="Arial"/>
              <a:buChar char="–"/>
              <a:tabLst>
                <a:tab pos="755650" algn="l"/>
                <a:tab pos="4311015" algn="l"/>
              </a:tabLst>
            </a:pPr>
            <a:r>
              <a:rPr sz="2400" b="1" spc="-5" dirty="0">
                <a:latin typeface="Arial"/>
                <a:cs typeface="Arial"/>
              </a:rPr>
              <a:t>Social</a:t>
            </a:r>
            <a:r>
              <a:rPr sz="2400" b="1" spc="-10" dirty="0">
                <a:latin typeface="Arial"/>
                <a:cs typeface="Arial"/>
              </a:rPr>
              <a:t> </a:t>
            </a:r>
            <a:r>
              <a:rPr sz="2400" b="1" spc="-5" dirty="0">
                <a:latin typeface="Arial"/>
                <a:cs typeface="Arial"/>
              </a:rPr>
              <a:t>Contract</a:t>
            </a:r>
            <a:r>
              <a:rPr sz="2400" b="1" dirty="0">
                <a:latin typeface="Arial"/>
                <a:cs typeface="Arial"/>
              </a:rPr>
              <a:t> </a:t>
            </a:r>
            <a:r>
              <a:rPr sz="2400" b="1" spc="-5" dirty="0">
                <a:latin typeface="Arial"/>
                <a:cs typeface="Arial"/>
              </a:rPr>
              <a:t>Theory.	</a:t>
            </a:r>
            <a:r>
              <a:rPr sz="2000" spc="-5" dirty="0">
                <a:latin typeface="Arial"/>
                <a:cs typeface="Arial"/>
              </a:rPr>
              <a:t>Includes the </a:t>
            </a:r>
            <a:r>
              <a:rPr sz="2000" dirty="0">
                <a:latin typeface="Arial"/>
                <a:cs typeface="Arial"/>
              </a:rPr>
              <a:t>right </a:t>
            </a:r>
            <a:r>
              <a:rPr sz="2000" spc="-5" dirty="0">
                <a:latin typeface="Arial"/>
                <a:cs typeface="Arial"/>
              </a:rPr>
              <a:t>of </a:t>
            </a:r>
            <a:r>
              <a:rPr sz="2000" dirty="0">
                <a:latin typeface="Arial"/>
                <a:cs typeface="Arial"/>
              </a:rPr>
              <a:t>society</a:t>
            </a:r>
            <a:r>
              <a:rPr sz="2000" spc="-95" dirty="0">
                <a:latin typeface="Arial"/>
                <a:cs typeface="Arial"/>
              </a:rPr>
              <a:t> </a:t>
            </a:r>
            <a:r>
              <a:rPr sz="2000" spc="-5" dirty="0">
                <a:latin typeface="Arial"/>
                <a:cs typeface="Arial"/>
              </a:rPr>
              <a:t>and  </a:t>
            </a:r>
            <a:r>
              <a:rPr sz="2000" dirty="0">
                <a:latin typeface="Arial"/>
                <a:cs typeface="Arial"/>
              </a:rPr>
              <a:t>social </a:t>
            </a:r>
            <a:r>
              <a:rPr sz="2000" spc="-5" dirty="0">
                <a:latin typeface="Arial"/>
                <a:cs typeface="Arial"/>
              </a:rPr>
              <a:t>well-being before the interest of the </a:t>
            </a:r>
            <a:r>
              <a:rPr sz="2000" dirty="0">
                <a:latin typeface="Arial"/>
                <a:cs typeface="Arial"/>
              </a:rPr>
              <a:t>stakeholders </a:t>
            </a:r>
            <a:r>
              <a:rPr sz="2000" spc="-5" dirty="0">
                <a:latin typeface="Arial"/>
                <a:cs typeface="Arial"/>
              </a:rPr>
              <a:t>or  </a:t>
            </a:r>
            <a:r>
              <a:rPr sz="2000" dirty="0">
                <a:latin typeface="Arial"/>
                <a:cs typeface="Arial"/>
              </a:rPr>
              <a:t>company</a:t>
            </a:r>
            <a:r>
              <a:rPr sz="2000" spc="-10" dirty="0">
                <a:latin typeface="Arial"/>
                <a:cs typeface="Arial"/>
              </a:rPr>
              <a:t> </a:t>
            </a:r>
            <a:r>
              <a:rPr sz="2000" spc="-5" dirty="0">
                <a:latin typeface="Arial"/>
                <a:cs typeface="Arial"/>
              </a:rPr>
              <a:t>owners.</a:t>
            </a:r>
            <a:endParaRPr sz="2000" dirty="0">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8337" y="460375"/>
            <a:ext cx="5418455" cy="452120"/>
          </a:xfrm>
          <a:prstGeom prst="rect">
            <a:avLst/>
          </a:prstGeom>
        </p:spPr>
        <p:txBody>
          <a:bodyPr vert="horz" wrap="square" lIns="0" tIns="12700" rIns="0" bIns="0" rtlCol="0">
            <a:spAutoFit/>
          </a:bodyPr>
          <a:lstStyle/>
          <a:p>
            <a:pPr marL="12700">
              <a:lnSpc>
                <a:spcPct val="100000"/>
              </a:lnSpc>
              <a:spcBef>
                <a:spcPts val="100"/>
              </a:spcBef>
            </a:pPr>
            <a:r>
              <a:rPr spc="-5" dirty="0"/>
              <a:t>Code of </a:t>
            </a:r>
            <a:r>
              <a:rPr spc="-10" dirty="0"/>
              <a:t>Ethics </a:t>
            </a:r>
            <a:r>
              <a:rPr dirty="0"/>
              <a:t>for </a:t>
            </a:r>
            <a:r>
              <a:rPr spc="-10" dirty="0"/>
              <a:t>ERP</a:t>
            </a:r>
            <a:r>
              <a:rPr spc="-80" dirty="0"/>
              <a:t> </a:t>
            </a:r>
            <a:r>
              <a:rPr spc="-110" dirty="0"/>
              <a:t>(Cont</a:t>
            </a:r>
            <a:r>
              <a:rPr spc="-110" dirty="0">
                <a:latin typeface="Arimo"/>
                <a:cs typeface="Arimo"/>
              </a:rPr>
              <a:t>ᾼ</a:t>
            </a:r>
            <a:r>
              <a:rPr spc="-11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26</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460375" y="952500"/>
            <a:ext cx="8413750" cy="5235575"/>
          </a:xfrm>
          <a:prstGeom prst="rect">
            <a:avLst/>
          </a:prstGeom>
        </p:spPr>
        <p:txBody>
          <a:bodyPr vert="horz" wrap="square" lIns="0" tIns="12700" rIns="0" bIns="0" rtlCol="0">
            <a:spAutoFit/>
          </a:bodyPr>
          <a:lstStyle/>
          <a:p>
            <a:pPr marL="355600" indent="-342900">
              <a:lnSpc>
                <a:spcPts val="2875"/>
              </a:lnSpc>
              <a:spcBef>
                <a:spcPts val="100"/>
              </a:spcBef>
              <a:buChar char="•"/>
              <a:tabLst>
                <a:tab pos="354965" algn="l"/>
                <a:tab pos="355600" algn="l"/>
              </a:tabLst>
            </a:pPr>
            <a:r>
              <a:rPr sz="2400" spc="-5" dirty="0">
                <a:latin typeface="Arial"/>
                <a:cs typeface="Arial"/>
              </a:rPr>
              <a:t>Example of </a:t>
            </a:r>
            <a:r>
              <a:rPr sz="2400" dirty="0">
                <a:latin typeface="Arial"/>
                <a:cs typeface="Arial"/>
              </a:rPr>
              <a:t>code </a:t>
            </a:r>
            <a:r>
              <a:rPr sz="2400" spc="-5" dirty="0">
                <a:latin typeface="Arial"/>
                <a:cs typeface="Arial"/>
              </a:rPr>
              <a:t>of ethics for ERP implementation</a:t>
            </a:r>
            <a:r>
              <a:rPr sz="2400" spc="-65" dirty="0">
                <a:latin typeface="Arial"/>
                <a:cs typeface="Arial"/>
              </a:rPr>
              <a:t> </a:t>
            </a:r>
            <a:r>
              <a:rPr sz="2400" spc="-5" dirty="0">
                <a:latin typeface="Arial"/>
                <a:cs typeface="Arial"/>
              </a:rPr>
              <a:t>policy</a:t>
            </a:r>
            <a:endParaRPr sz="2400" dirty="0">
              <a:latin typeface="Arial"/>
              <a:cs typeface="Arial"/>
            </a:endParaRPr>
          </a:p>
          <a:p>
            <a:pPr marL="755650" lvl="1" indent="-285750">
              <a:lnSpc>
                <a:spcPts val="2400"/>
              </a:lnSpc>
              <a:buChar char="–"/>
              <a:tabLst>
                <a:tab pos="755015" algn="l"/>
                <a:tab pos="755650" algn="l"/>
              </a:tabLst>
            </a:pPr>
            <a:r>
              <a:rPr sz="2000" spc="-5" dirty="0">
                <a:latin typeface="Arial"/>
                <a:cs typeface="Arial"/>
              </a:rPr>
              <a:t>Protect the interest of its</a:t>
            </a:r>
            <a:r>
              <a:rPr sz="2000" spc="-20" dirty="0">
                <a:latin typeface="Arial"/>
                <a:cs typeface="Arial"/>
              </a:rPr>
              <a:t> </a:t>
            </a:r>
            <a:r>
              <a:rPr sz="2000" dirty="0">
                <a:latin typeface="Arial"/>
                <a:cs typeface="Arial"/>
              </a:rPr>
              <a:t>customers.</a:t>
            </a:r>
          </a:p>
          <a:p>
            <a:pPr marL="755650" lvl="1" indent="-285750">
              <a:lnSpc>
                <a:spcPct val="100000"/>
              </a:lnSpc>
              <a:spcBef>
                <a:spcPts val="150"/>
              </a:spcBef>
              <a:buChar char="–"/>
              <a:tabLst>
                <a:tab pos="755015" algn="l"/>
                <a:tab pos="755650" algn="l"/>
              </a:tabLst>
            </a:pPr>
            <a:r>
              <a:rPr sz="2000" spc="-5" dirty="0">
                <a:latin typeface="Arial"/>
                <a:cs typeface="Arial"/>
              </a:rPr>
              <a:t>Privacy decisions are </a:t>
            </a:r>
            <a:r>
              <a:rPr sz="2000" dirty="0">
                <a:latin typeface="Arial"/>
                <a:cs typeface="Arial"/>
              </a:rPr>
              <a:t>made </a:t>
            </a:r>
            <a:r>
              <a:rPr sz="2000" spc="-5" dirty="0">
                <a:latin typeface="Arial"/>
                <a:cs typeface="Arial"/>
              </a:rPr>
              <a:t>free of owner’s</a:t>
            </a:r>
            <a:r>
              <a:rPr sz="2000" spc="-35" dirty="0">
                <a:latin typeface="Arial"/>
                <a:cs typeface="Arial"/>
              </a:rPr>
              <a:t> </a:t>
            </a:r>
            <a:r>
              <a:rPr sz="2000" spc="-5" dirty="0">
                <a:latin typeface="Arial"/>
                <a:cs typeface="Arial"/>
              </a:rPr>
              <a:t>influence.</a:t>
            </a:r>
            <a:endParaRPr sz="2000" dirty="0">
              <a:latin typeface="Arial"/>
              <a:cs typeface="Arial"/>
            </a:endParaRPr>
          </a:p>
          <a:p>
            <a:pPr marL="755650" lvl="1" indent="-285750">
              <a:lnSpc>
                <a:spcPct val="100000"/>
              </a:lnSpc>
              <a:spcBef>
                <a:spcPts val="150"/>
              </a:spcBef>
              <a:buChar char="–"/>
              <a:tabLst>
                <a:tab pos="755015" algn="l"/>
                <a:tab pos="755650" algn="l"/>
              </a:tabLst>
            </a:pPr>
            <a:r>
              <a:rPr sz="2000" spc="-5" dirty="0">
                <a:latin typeface="Arial"/>
                <a:cs typeface="Arial"/>
              </a:rPr>
              <a:t>We insist on fair, unbiased access of all</a:t>
            </a:r>
            <a:r>
              <a:rPr sz="2000" spc="-25" dirty="0">
                <a:latin typeface="Arial"/>
                <a:cs typeface="Arial"/>
              </a:rPr>
              <a:t> </a:t>
            </a:r>
            <a:r>
              <a:rPr sz="2000" spc="-5" dirty="0">
                <a:latin typeface="Arial"/>
                <a:cs typeface="Arial"/>
              </a:rPr>
              <a:t>information.</a:t>
            </a:r>
            <a:endParaRPr sz="2000" dirty="0">
              <a:latin typeface="Arial"/>
              <a:cs typeface="Arial"/>
            </a:endParaRPr>
          </a:p>
          <a:p>
            <a:pPr marL="755650" lvl="1" indent="-285750">
              <a:lnSpc>
                <a:spcPct val="100000"/>
              </a:lnSpc>
              <a:spcBef>
                <a:spcPts val="150"/>
              </a:spcBef>
              <a:buChar char="–"/>
              <a:tabLst>
                <a:tab pos="755015" algn="l"/>
                <a:tab pos="755650" algn="l"/>
              </a:tabLst>
            </a:pPr>
            <a:r>
              <a:rPr sz="2000" spc="-5" dirty="0">
                <a:latin typeface="Arial"/>
                <a:cs typeface="Arial"/>
              </a:rPr>
              <a:t>No advertising that </a:t>
            </a:r>
            <a:r>
              <a:rPr sz="2000" dirty="0">
                <a:latin typeface="Arial"/>
                <a:cs typeface="Arial"/>
              </a:rPr>
              <a:t>simulates </a:t>
            </a:r>
            <a:r>
              <a:rPr sz="2000" spc="-5" dirty="0">
                <a:latin typeface="Arial"/>
                <a:cs typeface="Arial"/>
              </a:rPr>
              <a:t>editorial </a:t>
            </a:r>
            <a:r>
              <a:rPr sz="2000" dirty="0">
                <a:latin typeface="Arial"/>
                <a:cs typeface="Arial"/>
              </a:rPr>
              <a:t>content </a:t>
            </a:r>
            <a:r>
              <a:rPr sz="2000" spc="-5" dirty="0">
                <a:latin typeface="Arial"/>
                <a:cs typeface="Arial"/>
              </a:rPr>
              <a:t>will be</a:t>
            </a:r>
            <a:r>
              <a:rPr sz="2000" spc="-55" dirty="0">
                <a:latin typeface="Arial"/>
                <a:cs typeface="Arial"/>
              </a:rPr>
              <a:t> </a:t>
            </a:r>
            <a:r>
              <a:rPr sz="2000" spc="-5" dirty="0">
                <a:latin typeface="Arial"/>
                <a:cs typeface="Arial"/>
              </a:rPr>
              <a:t>published.</a:t>
            </a:r>
            <a:endParaRPr sz="2000" dirty="0">
              <a:latin typeface="Arial"/>
              <a:cs typeface="Arial"/>
            </a:endParaRPr>
          </a:p>
          <a:p>
            <a:pPr marL="755650" lvl="1" indent="-285750">
              <a:lnSpc>
                <a:spcPct val="100000"/>
              </a:lnSpc>
              <a:spcBef>
                <a:spcPts val="150"/>
              </a:spcBef>
              <a:buChar char="–"/>
              <a:tabLst>
                <a:tab pos="755015" algn="l"/>
                <a:tab pos="755650" algn="l"/>
              </a:tabLst>
            </a:pPr>
            <a:r>
              <a:rPr sz="2000" dirty="0">
                <a:latin typeface="Arial"/>
                <a:cs typeface="Arial"/>
              </a:rPr>
              <a:t>Monitoring </a:t>
            </a:r>
            <a:r>
              <a:rPr sz="2000" spc="-5" dirty="0">
                <a:latin typeface="Arial"/>
                <a:cs typeface="Arial"/>
              </a:rPr>
              <a:t>fellow employees is grounds for</a:t>
            </a:r>
            <a:r>
              <a:rPr sz="2000" spc="-25" dirty="0">
                <a:latin typeface="Arial"/>
                <a:cs typeface="Arial"/>
              </a:rPr>
              <a:t> </a:t>
            </a:r>
            <a:r>
              <a:rPr sz="2000" spc="-5" dirty="0">
                <a:latin typeface="Arial"/>
                <a:cs typeface="Arial"/>
              </a:rPr>
              <a:t>dismissal.</a:t>
            </a:r>
            <a:endParaRPr sz="2000" dirty="0">
              <a:latin typeface="Arial"/>
              <a:cs typeface="Arial"/>
            </a:endParaRPr>
          </a:p>
          <a:p>
            <a:pPr marL="755650" lvl="1" indent="-285750">
              <a:lnSpc>
                <a:spcPct val="100000"/>
              </a:lnSpc>
              <a:spcBef>
                <a:spcPts val="150"/>
              </a:spcBef>
              <a:buChar char="–"/>
              <a:tabLst>
                <a:tab pos="755015" algn="l"/>
                <a:tab pos="755650" algn="l"/>
              </a:tabLst>
            </a:pPr>
            <a:r>
              <a:rPr sz="2000" spc="-5" dirty="0">
                <a:latin typeface="Arial"/>
                <a:cs typeface="Arial"/>
              </a:rPr>
              <a:t>Company </a:t>
            </a:r>
            <a:r>
              <a:rPr sz="2000" dirty="0">
                <a:latin typeface="Arial"/>
                <a:cs typeface="Arial"/>
              </a:rPr>
              <a:t>makes </a:t>
            </a:r>
            <a:r>
              <a:rPr sz="2000" spc="-5" dirty="0">
                <a:latin typeface="Arial"/>
                <a:cs typeface="Arial"/>
              </a:rPr>
              <a:t>prompt, </a:t>
            </a:r>
            <a:r>
              <a:rPr sz="2000" dirty="0">
                <a:latin typeface="Arial"/>
                <a:cs typeface="Arial"/>
              </a:rPr>
              <a:t>complete corrections </a:t>
            </a:r>
            <a:r>
              <a:rPr sz="2000" spc="-5" dirty="0">
                <a:latin typeface="Arial"/>
                <a:cs typeface="Arial"/>
              </a:rPr>
              <a:t>of</a:t>
            </a:r>
            <a:r>
              <a:rPr sz="2000" spc="-45" dirty="0">
                <a:latin typeface="Arial"/>
                <a:cs typeface="Arial"/>
              </a:rPr>
              <a:t> </a:t>
            </a:r>
            <a:r>
              <a:rPr sz="2000" spc="-5" dirty="0">
                <a:latin typeface="Arial"/>
                <a:cs typeface="Arial"/>
              </a:rPr>
              <a:t>errors.</a:t>
            </a:r>
            <a:endParaRPr sz="2000" dirty="0">
              <a:latin typeface="Arial"/>
              <a:cs typeface="Arial"/>
            </a:endParaRPr>
          </a:p>
          <a:p>
            <a:pPr marL="755650" marR="238125" lvl="1" indent="-285750">
              <a:lnSpc>
                <a:spcPts val="1930"/>
              </a:lnSpc>
              <a:spcBef>
                <a:spcPts val="605"/>
              </a:spcBef>
              <a:buChar char="–"/>
              <a:tabLst>
                <a:tab pos="755015" algn="l"/>
                <a:tab pos="755650" algn="l"/>
              </a:tabLst>
            </a:pPr>
            <a:r>
              <a:rPr sz="2000" spc="-5" dirty="0">
                <a:latin typeface="Arial"/>
                <a:cs typeface="Arial"/>
              </a:rPr>
              <a:t>Implementation team </a:t>
            </a:r>
            <a:r>
              <a:rPr sz="2000" dirty="0">
                <a:latin typeface="Arial"/>
                <a:cs typeface="Arial"/>
              </a:rPr>
              <a:t>members </a:t>
            </a:r>
            <a:r>
              <a:rPr sz="2000" spc="-5" dirty="0">
                <a:latin typeface="Arial"/>
                <a:cs typeface="Arial"/>
              </a:rPr>
              <a:t>do not own or trade </a:t>
            </a:r>
            <a:r>
              <a:rPr sz="2000" dirty="0">
                <a:latin typeface="Arial"/>
                <a:cs typeface="Arial"/>
              </a:rPr>
              <a:t>stocks </a:t>
            </a:r>
            <a:r>
              <a:rPr sz="2000" spc="-5" dirty="0">
                <a:latin typeface="Arial"/>
                <a:cs typeface="Arial"/>
              </a:rPr>
              <a:t>of ERP  </a:t>
            </a:r>
            <a:r>
              <a:rPr sz="2000" dirty="0">
                <a:latin typeface="Arial"/>
                <a:cs typeface="Arial"/>
              </a:rPr>
              <a:t>vendors.</a:t>
            </a:r>
          </a:p>
          <a:p>
            <a:pPr marL="755650" lvl="1" indent="-285750">
              <a:lnSpc>
                <a:spcPct val="100000"/>
              </a:lnSpc>
              <a:spcBef>
                <a:spcPts val="160"/>
              </a:spcBef>
              <a:buChar char="–"/>
              <a:tabLst>
                <a:tab pos="755015" algn="l"/>
                <a:tab pos="755650" algn="l"/>
              </a:tabLst>
            </a:pPr>
            <a:r>
              <a:rPr sz="2000" spc="-5" dirty="0">
                <a:latin typeface="Arial"/>
                <a:cs typeface="Arial"/>
              </a:rPr>
              <a:t>No </a:t>
            </a:r>
            <a:r>
              <a:rPr sz="2000" dirty="0">
                <a:latin typeface="Arial"/>
                <a:cs typeface="Arial"/>
              </a:rPr>
              <a:t>secondary </a:t>
            </a:r>
            <a:r>
              <a:rPr sz="2000" spc="-5" dirty="0">
                <a:latin typeface="Arial"/>
                <a:cs typeface="Arial"/>
              </a:rPr>
              <a:t>employment in the ERP industry is</a:t>
            </a:r>
            <a:r>
              <a:rPr sz="2000" spc="-40" dirty="0">
                <a:latin typeface="Arial"/>
                <a:cs typeface="Arial"/>
              </a:rPr>
              <a:t> </a:t>
            </a:r>
            <a:r>
              <a:rPr sz="2000" spc="-5" dirty="0">
                <a:latin typeface="Arial"/>
                <a:cs typeface="Arial"/>
              </a:rPr>
              <a:t>permitted.</a:t>
            </a:r>
            <a:endParaRPr sz="2000" dirty="0">
              <a:latin typeface="Arial"/>
              <a:cs typeface="Arial"/>
            </a:endParaRPr>
          </a:p>
          <a:p>
            <a:pPr marL="755650" lvl="1" indent="-285750">
              <a:lnSpc>
                <a:spcPct val="100000"/>
              </a:lnSpc>
              <a:spcBef>
                <a:spcPts val="150"/>
              </a:spcBef>
              <a:buChar char="–"/>
              <a:tabLst>
                <a:tab pos="755015" algn="l"/>
                <a:tab pos="755650" algn="l"/>
              </a:tabLst>
            </a:pPr>
            <a:r>
              <a:rPr sz="2000" spc="-5" dirty="0">
                <a:latin typeface="Arial"/>
                <a:cs typeface="Arial"/>
              </a:rPr>
              <a:t>Our </a:t>
            </a:r>
            <a:r>
              <a:rPr sz="2000" dirty="0">
                <a:latin typeface="Arial"/>
                <a:cs typeface="Arial"/>
              </a:rPr>
              <a:t>commitment </a:t>
            </a:r>
            <a:r>
              <a:rPr sz="2000" spc="-5" dirty="0">
                <a:latin typeface="Arial"/>
                <a:cs typeface="Arial"/>
              </a:rPr>
              <a:t>to fairness is our defense against </a:t>
            </a:r>
            <a:r>
              <a:rPr sz="2000" dirty="0">
                <a:latin typeface="Arial"/>
                <a:cs typeface="Arial"/>
              </a:rPr>
              <a:t>consumer</a:t>
            </a:r>
            <a:r>
              <a:rPr sz="2000" spc="-70" dirty="0">
                <a:latin typeface="Arial"/>
                <a:cs typeface="Arial"/>
              </a:rPr>
              <a:t> </a:t>
            </a:r>
            <a:r>
              <a:rPr sz="2000" dirty="0">
                <a:latin typeface="Arial"/>
                <a:cs typeface="Arial"/>
              </a:rPr>
              <a:t>rights.</a:t>
            </a:r>
          </a:p>
          <a:p>
            <a:pPr marL="755650" marR="287655" lvl="1" indent="-285750">
              <a:lnSpc>
                <a:spcPts val="1930"/>
              </a:lnSpc>
              <a:spcBef>
                <a:spcPts val="605"/>
              </a:spcBef>
              <a:buChar char="–"/>
              <a:tabLst>
                <a:tab pos="755015" algn="l"/>
                <a:tab pos="755650" algn="l"/>
              </a:tabLst>
            </a:pPr>
            <a:r>
              <a:rPr sz="2000" spc="-5" dirty="0">
                <a:latin typeface="Arial"/>
                <a:cs typeface="Arial"/>
              </a:rPr>
              <a:t>All </a:t>
            </a:r>
            <a:r>
              <a:rPr sz="2000" dirty="0">
                <a:latin typeface="Arial"/>
                <a:cs typeface="Arial"/>
              </a:rPr>
              <a:t>comments </a:t>
            </a:r>
            <a:r>
              <a:rPr sz="2000" spc="-5" dirty="0">
                <a:latin typeface="Arial"/>
                <a:cs typeface="Arial"/>
              </a:rPr>
              <a:t>inserted by the employees will be </a:t>
            </a:r>
            <a:r>
              <a:rPr sz="2000" dirty="0">
                <a:latin typeface="Arial"/>
                <a:cs typeface="Arial"/>
              </a:rPr>
              <a:t>clearly </a:t>
            </a:r>
            <a:r>
              <a:rPr sz="2000" spc="-5" dirty="0">
                <a:latin typeface="Arial"/>
                <a:cs typeface="Arial"/>
              </a:rPr>
              <a:t>labeled as  </a:t>
            </a:r>
            <a:r>
              <a:rPr sz="2000" dirty="0">
                <a:latin typeface="Arial"/>
                <a:cs typeface="Arial"/>
              </a:rPr>
              <a:t>such.</a:t>
            </a:r>
          </a:p>
          <a:p>
            <a:pPr marL="755650" lvl="1" indent="-285750">
              <a:lnSpc>
                <a:spcPct val="100000"/>
              </a:lnSpc>
              <a:spcBef>
                <a:spcPts val="160"/>
              </a:spcBef>
              <a:buChar char="–"/>
              <a:tabLst>
                <a:tab pos="755015" algn="l"/>
                <a:tab pos="755650" algn="l"/>
              </a:tabLst>
            </a:pPr>
            <a:r>
              <a:rPr sz="2000" spc="-5" dirty="0">
                <a:latin typeface="Arial"/>
                <a:cs typeface="Arial"/>
              </a:rPr>
              <a:t>CIO will </a:t>
            </a:r>
            <a:r>
              <a:rPr sz="2000" dirty="0">
                <a:latin typeface="Arial"/>
                <a:cs typeface="Arial"/>
              </a:rPr>
              <a:t>monitor </a:t>
            </a:r>
            <a:r>
              <a:rPr sz="2000" spc="-5" dirty="0">
                <a:latin typeface="Arial"/>
                <a:cs typeface="Arial"/>
              </a:rPr>
              <a:t>legal and liabilities issues with the ERP</a:t>
            </a:r>
            <a:r>
              <a:rPr sz="2000" spc="-50" dirty="0">
                <a:latin typeface="Arial"/>
                <a:cs typeface="Arial"/>
              </a:rPr>
              <a:t> </a:t>
            </a:r>
            <a:r>
              <a:rPr sz="2000" dirty="0">
                <a:latin typeface="Arial"/>
                <a:cs typeface="Arial"/>
              </a:rPr>
              <a:t>system.</a:t>
            </a:r>
          </a:p>
          <a:p>
            <a:pPr marL="755650" marR="5080" lvl="1" indent="-285750">
              <a:lnSpc>
                <a:spcPts val="1930"/>
              </a:lnSpc>
              <a:spcBef>
                <a:spcPts val="605"/>
              </a:spcBef>
              <a:buChar char="–"/>
              <a:tabLst>
                <a:tab pos="755015" algn="l"/>
                <a:tab pos="755650" algn="l"/>
              </a:tabLst>
            </a:pPr>
            <a:r>
              <a:rPr sz="2000" spc="-5" dirty="0">
                <a:latin typeface="Arial"/>
                <a:cs typeface="Arial"/>
              </a:rPr>
              <a:t>Company attorneys </a:t>
            </a:r>
            <a:r>
              <a:rPr sz="2000" dirty="0">
                <a:latin typeface="Arial"/>
                <a:cs typeface="Arial"/>
              </a:rPr>
              <a:t>regularly review </a:t>
            </a:r>
            <a:r>
              <a:rPr sz="2000" spc="-5" dirty="0">
                <a:latin typeface="Arial"/>
                <a:cs typeface="Arial"/>
              </a:rPr>
              <a:t>our ERP </a:t>
            </a:r>
            <a:r>
              <a:rPr sz="2000" dirty="0">
                <a:latin typeface="Arial"/>
                <a:cs typeface="Arial"/>
              </a:rPr>
              <a:t>system </a:t>
            </a:r>
            <a:r>
              <a:rPr sz="2000" spc="-5" dirty="0">
                <a:latin typeface="Arial"/>
                <a:cs typeface="Arial"/>
              </a:rPr>
              <a:t>policy to </a:t>
            </a:r>
            <a:r>
              <a:rPr sz="2000" dirty="0">
                <a:latin typeface="Arial"/>
                <a:cs typeface="Arial"/>
              </a:rPr>
              <a:t>make  sure </a:t>
            </a:r>
            <a:r>
              <a:rPr sz="2000" spc="-5" dirty="0">
                <a:latin typeface="Arial"/>
                <a:cs typeface="Arial"/>
              </a:rPr>
              <a:t>that there is nothing unethical or illegal in the implementation  process.</a:t>
            </a:r>
            <a:endParaRPr sz="2000" dirty="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0162" y="658812"/>
            <a:ext cx="4144010" cy="452120"/>
          </a:xfrm>
          <a:prstGeom prst="rect">
            <a:avLst/>
          </a:prstGeom>
        </p:spPr>
        <p:txBody>
          <a:bodyPr vert="horz" wrap="square" lIns="0" tIns="12700" rIns="0" bIns="0" rtlCol="0">
            <a:spAutoFit/>
          </a:bodyPr>
          <a:lstStyle/>
          <a:p>
            <a:pPr marL="12700">
              <a:lnSpc>
                <a:spcPct val="100000"/>
              </a:lnSpc>
              <a:spcBef>
                <a:spcPts val="100"/>
              </a:spcBef>
            </a:pPr>
            <a:r>
              <a:rPr spc="-5" dirty="0"/>
              <a:t>Globalization and</a:t>
            </a:r>
            <a:r>
              <a:rPr spc="-95" dirty="0"/>
              <a:t> </a:t>
            </a:r>
            <a:r>
              <a:rPr spc="-5" dirty="0"/>
              <a:t>Ethics</a:t>
            </a: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27</a:t>
            </a:fld>
            <a:endParaRPr dirty="0"/>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301750"/>
            <a:ext cx="7556500" cy="739140"/>
          </a:xfrm>
          <a:prstGeom prst="rect">
            <a:avLst/>
          </a:prstGeom>
        </p:spPr>
        <p:txBody>
          <a:bodyPr vert="horz" wrap="square" lIns="0" tIns="38735" rIns="0" bIns="0" rtlCol="0">
            <a:spAutoFit/>
          </a:bodyPr>
          <a:lstStyle/>
          <a:p>
            <a:pPr marL="355600" marR="5080" indent="-342900">
              <a:lnSpc>
                <a:spcPts val="2740"/>
              </a:lnSpc>
              <a:spcBef>
                <a:spcPts val="305"/>
              </a:spcBef>
              <a:buChar char="•"/>
              <a:tabLst>
                <a:tab pos="354965" algn="l"/>
                <a:tab pos="355600" algn="l"/>
              </a:tabLst>
            </a:pPr>
            <a:r>
              <a:rPr sz="2400" spc="-5" dirty="0">
                <a:latin typeface="Arial"/>
                <a:cs typeface="Arial"/>
              </a:rPr>
              <a:t>Several global privacy principles that </a:t>
            </a:r>
            <a:r>
              <a:rPr sz="2400" dirty="0">
                <a:latin typeface="Arial"/>
                <a:cs typeface="Arial"/>
              </a:rPr>
              <a:t>can </a:t>
            </a:r>
            <a:r>
              <a:rPr sz="2400" spc="-5" dirty="0">
                <a:latin typeface="Arial"/>
                <a:cs typeface="Arial"/>
              </a:rPr>
              <a:t>improve the  global privacy</a:t>
            </a:r>
            <a:r>
              <a:rPr sz="2400" spc="-10" dirty="0">
                <a:latin typeface="Arial"/>
                <a:cs typeface="Arial"/>
              </a:rPr>
              <a:t> </a:t>
            </a:r>
            <a:r>
              <a:rPr sz="2400" dirty="0">
                <a:latin typeface="Arial"/>
                <a:cs typeface="Arial"/>
              </a:rPr>
              <a:t>climate.</a:t>
            </a:r>
            <a:endParaRPr sz="2400">
              <a:latin typeface="Arial"/>
              <a:cs typeface="Arial"/>
            </a:endParaRPr>
          </a:p>
        </p:txBody>
      </p:sp>
      <p:sp>
        <p:nvSpPr>
          <p:cNvPr id="4" name="object 4"/>
          <p:cNvSpPr txBox="1"/>
          <p:nvPr/>
        </p:nvSpPr>
        <p:spPr>
          <a:xfrm>
            <a:off x="1146175" y="1911350"/>
            <a:ext cx="7118984" cy="4181475"/>
          </a:xfrm>
          <a:prstGeom prst="rect">
            <a:avLst/>
          </a:prstGeom>
        </p:spPr>
        <p:txBody>
          <a:bodyPr vert="horz" wrap="square" lIns="0" tIns="127000" rIns="0" bIns="0" rtlCol="0">
            <a:spAutoFit/>
          </a:bodyPr>
          <a:lstStyle/>
          <a:p>
            <a:pPr marL="298450" indent="-285750">
              <a:lnSpc>
                <a:spcPct val="100000"/>
              </a:lnSpc>
              <a:spcBef>
                <a:spcPts val="1000"/>
              </a:spcBef>
              <a:buChar char="–"/>
              <a:tabLst>
                <a:tab pos="297815" algn="l"/>
                <a:tab pos="298450" algn="l"/>
              </a:tabLst>
            </a:pPr>
            <a:r>
              <a:rPr sz="2000" spc="-5" dirty="0">
                <a:latin typeface="Arial"/>
                <a:cs typeface="Arial"/>
              </a:rPr>
              <a:t>Giving notice to </a:t>
            </a:r>
            <a:r>
              <a:rPr sz="2000" dirty="0">
                <a:latin typeface="Arial"/>
                <a:cs typeface="Arial"/>
              </a:rPr>
              <a:t>consumers </a:t>
            </a:r>
            <a:r>
              <a:rPr sz="2000" spc="-5" dirty="0">
                <a:latin typeface="Arial"/>
                <a:cs typeface="Arial"/>
              </a:rPr>
              <a:t>before </a:t>
            </a:r>
            <a:r>
              <a:rPr sz="2000" dirty="0">
                <a:latin typeface="Arial"/>
                <a:cs typeface="Arial"/>
              </a:rPr>
              <a:t>collecting</a:t>
            </a:r>
            <a:r>
              <a:rPr sz="2000" spc="-35" dirty="0">
                <a:latin typeface="Arial"/>
                <a:cs typeface="Arial"/>
              </a:rPr>
              <a:t> </a:t>
            </a:r>
            <a:r>
              <a:rPr sz="2000" spc="-5" dirty="0">
                <a:latin typeface="Arial"/>
                <a:cs typeface="Arial"/>
              </a:rPr>
              <a:t>data.</a:t>
            </a:r>
            <a:endParaRPr sz="2000" dirty="0">
              <a:latin typeface="Arial"/>
              <a:cs typeface="Arial"/>
            </a:endParaRPr>
          </a:p>
          <a:p>
            <a:pPr marL="298450" marR="307975" indent="-285750">
              <a:lnSpc>
                <a:spcPts val="1930"/>
              </a:lnSpc>
              <a:spcBef>
                <a:spcPts val="1355"/>
              </a:spcBef>
              <a:buChar char="–"/>
              <a:tabLst>
                <a:tab pos="297815" algn="l"/>
                <a:tab pos="298450" algn="l"/>
              </a:tabLst>
            </a:pPr>
            <a:r>
              <a:rPr sz="2000" spc="-5" dirty="0">
                <a:latin typeface="Arial"/>
                <a:cs typeface="Arial"/>
              </a:rPr>
              <a:t>Collect only </a:t>
            </a:r>
            <a:r>
              <a:rPr sz="2000" dirty="0">
                <a:latin typeface="Arial"/>
                <a:cs typeface="Arial"/>
              </a:rPr>
              <a:t>relevant consumer </a:t>
            </a:r>
            <a:r>
              <a:rPr sz="2000" spc="-5" dirty="0">
                <a:latin typeface="Arial"/>
                <a:cs typeface="Arial"/>
              </a:rPr>
              <a:t>data and </a:t>
            </a:r>
            <a:r>
              <a:rPr sz="2000" dirty="0">
                <a:latin typeface="Arial"/>
                <a:cs typeface="Arial"/>
              </a:rPr>
              <a:t>retain </a:t>
            </a:r>
            <a:r>
              <a:rPr sz="2000" spc="-5" dirty="0">
                <a:latin typeface="Arial"/>
                <a:cs typeface="Arial"/>
              </a:rPr>
              <a:t>it only until  needed.</a:t>
            </a:r>
            <a:endParaRPr sz="2000" dirty="0">
              <a:latin typeface="Arial"/>
              <a:cs typeface="Arial"/>
            </a:endParaRPr>
          </a:p>
          <a:p>
            <a:pPr marL="298450" indent="-285750">
              <a:lnSpc>
                <a:spcPct val="100000"/>
              </a:lnSpc>
              <a:spcBef>
                <a:spcPts val="910"/>
              </a:spcBef>
              <a:buChar char="–"/>
              <a:tabLst>
                <a:tab pos="297815" algn="l"/>
                <a:tab pos="298450" algn="l"/>
              </a:tabLst>
            </a:pPr>
            <a:r>
              <a:rPr sz="2000" spc="-5" dirty="0">
                <a:latin typeface="Arial"/>
                <a:cs typeface="Arial"/>
              </a:rPr>
              <a:t>Providing access for </a:t>
            </a:r>
            <a:r>
              <a:rPr sz="2000" dirty="0">
                <a:latin typeface="Arial"/>
                <a:cs typeface="Arial"/>
              </a:rPr>
              <a:t>consumers </a:t>
            </a:r>
            <a:r>
              <a:rPr sz="2000" spc="-5" dirty="0">
                <a:latin typeface="Arial"/>
                <a:cs typeface="Arial"/>
              </a:rPr>
              <a:t>to </a:t>
            </a:r>
            <a:r>
              <a:rPr sz="2000" dirty="0">
                <a:latin typeface="Arial"/>
                <a:cs typeface="Arial"/>
              </a:rPr>
              <a:t>correct </a:t>
            </a:r>
            <a:r>
              <a:rPr sz="2000" spc="-5" dirty="0">
                <a:latin typeface="Arial"/>
                <a:cs typeface="Arial"/>
              </a:rPr>
              <a:t>data for</a:t>
            </a:r>
            <a:r>
              <a:rPr sz="2000" spc="-90" dirty="0">
                <a:latin typeface="Arial"/>
                <a:cs typeface="Arial"/>
              </a:rPr>
              <a:t> </a:t>
            </a:r>
            <a:r>
              <a:rPr sz="2000" spc="-5" dirty="0">
                <a:latin typeface="Arial"/>
                <a:cs typeface="Arial"/>
              </a:rPr>
              <a:t>accuracy.</a:t>
            </a:r>
            <a:endParaRPr sz="2000" dirty="0">
              <a:latin typeface="Arial"/>
              <a:cs typeface="Arial"/>
            </a:endParaRPr>
          </a:p>
          <a:p>
            <a:pPr marL="298450" marR="867410" indent="-285750">
              <a:lnSpc>
                <a:spcPts val="1930"/>
              </a:lnSpc>
              <a:spcBef>
                <a:spcPts val="1355"/>
              </a:spcBef>
              <a:buChar char="–"/>
              <a:tabLst>
                <a:tab pos="297815" algn="l"/>
                <a:tab pos="298450" algn="l"/>
              </a:tabLst>
            </a:pPr>
            <a:r>
              <a:rPr sz="2000" spc="-5" dirty="0">
                <a:latin typeface="Arial"/>
                <a:cs typeface="Arial"/>
              </a:rPr>
              <a:t>Protecting data with firewalls to prevent unauthorized  access.</a:t>
            </a:r>
            <a:endParaRPr sz="2000" dirty="0">
              <a:latin typeface="Arial"/>
              <a:cs typeface="Arial"/>
            </a:endParaRPr>
          </a:p>
          <a:p>
            <a:pPr marL="298450" marR="581660" indent="-285750">
              <a:lnSpc>
                <a:spcPts val="1930"/>
              </a:lnSpc>
              <a:spcBef>
                <a:spcPts val="1365"/>
              </a:spcBef>
              <a:buChar char="–"/>
              <a:tabLst>
                <a:tab pos="297815" algn="l"/>
                <a:tab pos="298450" algn="l"/>
              </a:tabLst>
            </a:pPr>
            <a:r>
              <a:rPr sz="2000" spc="-5" dirty="0">
                <a:latin typeface="Arial"/>
                <a:cs typeface="Arial"/>
              </a:rPr>
              <a:t>Giving </a:t>
            </a:r>
            <a:r>
              <a:rPr sz="2000" dirty="0">
                <a:latin typeface="Arial"/>
                <a:cs typeface="Arial"/>
              </a:rPr>
              <a:t>consumers choice </a:t>
            </a:r>
            <a:r>
              <a:rPr sz="2000" spc="-5" dirty="0">
                <a:latin typeface="Arial"/>
                <a:cs typeface="Arial"/>
              </a:rPr>
              <a:t>of </a:t>
            </a:r>
            <a:r>
              <a:rPr sz="2000" dirty="0">
                <a:latin typeface="Arial"/>
                <a:cs typeface="Arial"/>
              </a:rPr>
              <a:t>sharing </a:t>
            </a:r>
            <a:r>
              <a:rPr sz="2000" spc="-5" dirty="0">
                <a:latin typeface="Arial"/>
                <a:cs typeface="Arial"/>
              </a:rPr>
              <a:t>their data with</a:t>
            </a:r>
            <a:r>
              <a:rPr sz="2000" spc="-95" dirty="0">
                <a:latin typeface="Arial"/>
                <a:cs typeface="Arial"/>
              </a:rPr>
              <a:t> </a:t>
            </a:r>
            <a:r>
              <a:rPr sz="2000" spc="-5" dirty="0">
                <a:latin typeface="Arial"/>
                <a:cs typeface="Arial"/>
              </a:rPr>
              <a:t>third  parties.</a:t>
            </a:r>
            <a:endParaRPr sz="2000" dirty="0">
              <a:latin typeface="Arial"/>
              <a:cs typeface="Arial"/>
            </a:endParaRPr>
          </a:p>
          <a:p>
            <a:pPr marL="298450" marR="563245" indent="-285750">
              <a:lnSpc>
                <a:spcPts val="1930"/>
              </a:lnSpc>
              <a:spcBef>
                <a:spcPts val="1365"/>
              </a:spcBef>
              <a:buChar char="–"/>
              <a:tabLst>
                <a:tab pos="297815" algn="l"/>
                <a:tab pos="298450" algn="l"/>
              </a:tabLst>
            </a:pPr>
            <a:r>
              <a:rPr sz="2000" spc="-5" dirty="0">
                <a:latin typeface="Arial"/>
                <a:cs typeface="Arial"/>
              </a:rPr>
              <a:t>Giving </a:t>
            </a:r>
            <a:r>
              <a:rPr sz="2000" dirty="0">
                <a:latin typeface="Arial"/>
                <a:cs typeface="Arial"/>
              </a:rPr>
              <a:t>consumers a choice </a:t>
            </a:r>
            <a:r>
              <a:rPr sz="2000" spc="-5" dirty="0">
                <a:latin typeface="Arial"/>
                <a:cs typeface="Arial"/>
              </a:rPr>
              <a:t>on whether </a:t>
            </a:r>
            <a:r>
              <a:rPr sz="2000" dirty="0">
                <a:latin typeface="Arial"/>
                <a:cs typeface="Arial"/>
              </a:rPr>
              <a:t>marketers</a:t>
            </a:r>
            <a:r>
              <a:rPr sz="2000" spc="-105" dirty="0">
                <a:latin typeface="Arial"/>
                <a:cs typeface="Arial"/>
              </a:rPr>
              <a:t> </a:t>
            </a:r>
            <a:r>
              <a:rPr sz="2000" dirty="0">
                <a:latin typeface="Arial"/>
                <a:cs typeface="Arial"/>
              </a:rPr>
              <a:t>could  contact</a:t>
            </a:r>
            <a:r>
              <a:rPr sz="2000" spc="-10" dirty="0">
                <a:latin typeface="Arial"/>
                <a:cs typeface="Arial"/>
              </a:rPr>
              <a:t> </a:t>
            </a:r>
            <a:r>
              <a:rPr sz="2000" spc="-5" dirty="0">
                <a:latin typeface="Arial"/>
                <a:cs typeface="Arial"/>
              </a:rPr>
              <a:t>them.</a:t>
            </a:r>
            <a:endParaRPr sz="2000" dirty="0">
              <a:latin typeface="Arial"/>
              <a:cs typeface="Arial"/>
            </a:endParaRPr>
          </a:p>
          <a:p>
            <a:pPr marL="298450" marR="1043940" indent="-285750">
              <a:lnSpc>
                <a:spcPts val="1930"/>
              </a:lnSpc>
              <a:spcBef>
                <a:spcPts val="1365"/>
              </a:spcBef>
              <a:buChar char="–"/>
              <a:tabLst>
                <a:tab pos="297815" algn="l"/>
                <a:tab pos="298450" algn="l"/>
              </a:tabLst>
            </a:pPr>
            <a:r>
              <a:rPr sz="2000" spc="-5" dirty="0">
                <a:latin typeface="Arial"/>
                <a:cs typeface="Arial"/>
              </a:rPr>
              <a:t>Every organization </a:t>
            </a:r>
            <a:r>
              <a:rPr sz="2000" dirty="0">
                <a:latin typeface="Arial"/>
                <a:cs typeface="Arial"/>
              </a:rPr>
              <a:t>should </a:t>
            </a:r>
            <a:r>
              <a:rPr sz="2000" spc="-5" dirty="0">
                <a:latin typeface="Arial"/>
                <a:cs typeface="Arial"/>
              </a:rPr>
              <a:t>have an officer enforcing  </a:t>
            </a:r>
            <a:r>
              <a:rPr sz="2000" dirty="0">
                <a:latin typeface="Arial"/>
                <a:cs typeface="Arial"/>
              </a:rPr>
              <a:t>compliance </a:t>
            </a:r>
            <a:r>
              <a:rPr sz="2000" spc="-5" dirty="0">
                <a:latin typeface="Arial"/>
                <a:cs typeface="Arial"/>
              </a:rPr>
              <a:t>of privacy</a:t>
            </a:r>
            <a:r>
              <a:rPr sz="2000" spc="-20" dirty="0">
                <a:latin typeface="Arial"/>
                <a:cs typeface="Arial"/>
              </a:rPr>
              <a:t> </a:t>
            </a:r>
            <a:r>
              <a:rPr sz="2000" spc="-5" dirty="0">
                <a:latin typeface="Arial"/>
                <a:cs typeface="Arial"/>
              </a:rPr>
              <a:t>principles.</a:t>
            </a:r>
            <a:endParaRPr sz="2000" dirty="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3725" y="506412"/>
            <a:ext cx="3024505" cy="452120"/>
          </a:xfrm>
          <a:prstGeom prst="rect">
            <a:avLst/>
          </a:prstGeom>
        </p:spPr>
        <p:txBody>
          <a:bodyPr vert="horz" wrap="square" lIns="0" tIns="12700" rIns="0" bIns="0" rtlCol="0">
            <a:spAutoFit/>
          </a:bodyPr>
          <a:lstStyle/>
          <a:p>
            <a:pPr marL="12700">
              <a:lnSpc>
                <a:spcPct val="100000"/>
              </a:lnSpc>
              <a:spcBef>
                <a:spcPts val="100"/>
              </a:spcBef>
            </a:pPr>
            <a:r>
              <a:rPr spc="-5" dirty="0"/>
              <a:t>Green</a:t>
            </a:r>
            <a:r>
              <a:rPr spc="-90" dirty="0"/>
              <a:t> </a:t>
            </a:r>
            <a:r>
              <a:rPr spc="-5" dirty="0"/>
              <a:t>Computing</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28</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209675"/>
            <a:ext cx="8119109" cy="4490085"/>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400" spc="-5" dirty="0">
                <a:latin typeface="Arial"/>
                <a:cs typeface="Arial"/>
              </a:rPr>
              <a:t>The Energy Star Program </a:t>
            </a:r>
            <a:r>
              <a:rPr sz="2400" dirty="0">
                <a:latin typeface="Arial"/>
                <a:cs typeface="Arial"/>
              </a:rPr>
              <a:t>created </a:t>
            </a:r>
            <a:r>
              <a:rPr sz="2400" spc="-5" dirty="0">
                <a:latin typeface="Arial"/>
                <a:cs typeface="Arial"/>
              </a:rPr>
              <a:t>in 1992 by the U.S.  Environmental Protection Agency has helped to ensure  the energy efficiency of the hardware </a:t>
            </a:r>
            <a:r>
              <a:rPr sz="2400" dirty="0">
                <a:latin typeface="Arial"/>
                <a:cs typeface="Arial"/>
              </a:rPr>
              <a:t>components </a:t>
            </a:r>
            <a:r>
              <a:rPr sz="2400" spc="-5" dirty="0">
                <a:latin typeface="Arial"/>
                <a:cs typeface="Arial"/>
              </a:rPr>
              <a:t>that go  into an</a:t>
            </a:r>
            <a:r>
              <a:rPr sz="2400" spc="-10" dirty="0">
                <a:latin typeface="Arial"/>
                <a:cs typeface="Arial"/>
              </a:rPr>
              <a:t> </a:t>
            </a:r>
            <a:r>
              <a:rPr sz="2400" spc="-5" dirty="0">
                <a:latin typeface="Arial"/>
                <a:cs typeface="Arial"/>
              </a:rPr>
              <a:t>ERP</a:t>
            </a:r>
            <a:endParaRPr sz="2400" dirty="0">
              <a:latin typeface="Arial"/>
              <a:cs typeface="Arial"/>
            </a:endParaRPr>
          </a:p>
          <a:p>
            <a:pPr marL="355600" marR="307975" indent="-342900" algn="just">
              <a:lnSpc>
                <a:spcPct val="100000"/>
              </a:lnSpc>
              <a:spcBef>
                <a:spcPts val="1155"/>
              </a:spcBef>
              <a:buChar char="•"/>
              <a:tabLst>
                <a:tab pos="355600" algn="l"/>
              </a:tabLst>
            </a:pPr>
            <a:r>
              <a:rPr sz="2400" spc="-5" dirty="0">
                <a:latin typeface="Arial"/>
                <a:cs typeface="Arial"/>
              </a:rPr>
              <a:t>Computers </a:t>
            </a:r>
            <a:r>
              <a:rPr sz="2400" dirty="0">
                <a:latin typeface="Arial"/>
                <a:cs typeface="Arial"/>
              </a:rPr>
              <a:t>marked </a:t>
            </a:r>
            <a:r>
              <a:rPr sz="2400" spc="-5" dirty="0">
                <a:latin typeface="Arial"/>
                <a:cs typeface="Arial"/>
              </a:rPr>
              <a:t>with the Energy Star logo </a:t>
            </a:r>
            <a:r>
              <a:rPr sz="2400" dirty="0">
                <a:latin typeface="Arial"/>
                <a:cs typeface="Arial"/>
              </a:rPr>
              <a:t>may </a:t>
            </a:r>
            <a:r>
              <a:rPr sz="2400" spc="-5" dirty="0">
                <a:latin typeface="Arial"/>
                <a:cs typeface="Arial"/>
              </a:rPr>
              <a:t>only  </a:t>
            </a:r>
            <a:r>
              <a:rPr sz="2400" dirty="0">
                <a:latin typeface="Arial"/>
                <a:cs typeface="Arial"/>
              </a:rPr>
              <a:t>consume </a:t>
            </a:r>
            <a:r>
              <a:rPr sz="2400" spc="-5" dirty="0">
                <a:latin typeface="Arial"/>
                <a:cs typeface="Arial"/>
              </a:rPr>
              <a:t>15 percent of their </a:t>
            </a:r>
            <a:r>
              <a:rPr sz="2400" dirty="0">
                <a:latin typeface="Arial"/>
                <a:cs typeface="Arial"/>
              </a:rPr>
              <a:t>maximum </a:t>
            </a:r>
            <a:r>
              <a:rPr sz="2400" spc="-5" dirty="0">
                <a:latin typeface="Arial"/>
                <a:cs typeface="Arial"/>
              </a:rPr>
              <a:t>power use while  inactive.</a:t>
            </a:r>
            <a:endParaRPr sz="2400" dirty="0">
              <a:latin typeface="Arial"/>
              <a:cs typeface="Arial"/>
            </a:endParaRPr>
          </a:p>
          <a:p>
            <a:pPr marL="355600" marR="464820" indent="-342900" algn="just">
              <a:lnSpc>
                <a:spcPct val="100000"/>
              </a:lnSpc>
              <a:spcBef>
                <a:spcPts val="1160"/>
              </a:spcBef>
              <a:buChar char="•"/>
              <a:tabLst>
                <a:tab pos="355600" algn="l"/>
              </a:tabLst>
            </a:pPr>
            <a:r>
              <a:rPr sz="2400" spc="-5" dirty="0">
                <a:latin typeface="Arial"/>
                <a:cs typeface="Arial"/>
              </a:rPr>
              <a:t>The newer ERP </a:t>
            </a:r>
            <a:r>
              <a:rPr sz="2400" dirty="0">
                <a:latin typeface="Arial"/>
                <a:cs typeface="Arial"/>
              </a:rPr>
              <a:t>software </a:t>
            </a:r>
            <a:r>
              <a:rPr sz="2400" spc="-5" dirty="0">
                <a:latin typeface="Arial"/>
                <a:cs typeface="Arial"/>
              </a:rPr>
              <a:t>allows organizations to track  their </a:t>
            </a:r>
            <a:r>
              <a:rPr sz="2400" dirty="0">
                <a:latin typeface="Arial"/>
                <a:cs typeface="Arial"/>
              </a:rPr>
              <a:t>carbon</a:t>
            </a:r>
            <a:r>
              <a:rPr sz="2400" spc="-15" dirty="0">
                <a:latin typeface="Arial"/>
                <a:cs typeface="Arial"/>
              </a:rPr>
              <a:t> </a:t>
            </a:r>
            <a:r>
              <a:rPr sz="2400" spc="-5" dirty="0">
                <a:latin typeface="Arial"/>
                <a:cs typeface="Arial"/>
              </a:rPr>
              <a:t>emissions.</a:t>
            </a:r>
            <a:endParaRPr sz="2400" dirty="0">
              <a:latin typeface="Arial"/>
              <a:cs typeface="Arial"/>
            </a:endParaRPr>
          </a:p>
          <a:p>
            <a:pPr marL="355600" marR="720090" indent="-342900" algn="just">
              <a:lnSpc>
                <a:spcPct val="100000"/>
              </a:lnSpc>
              <a:spcBef>
                <a:spcPts val="1165"/>
              </a:spcBef>
              <a:buChar char="•"/>
              <a:tabLst>
                <a:tab pos="355600" algn="l"/>
              </a:tabLst>
            </a:pPr>
            <a:r>
              <a:rPr sz="2400" spc="-5" dirty="0">
                <a:latin typeface="Arial"/>
                <a:cs typeface="Arial"/>
              </a:rPr>
              <a:t>Virtualization allows </a:t>
            </a:r>
            <a:r>
              <a:rPr sz="2400" dirty="0">
                <a:latin typeface="Arial"/>
                <a:cs typeface="Arial"/>
              </a:rPr>
              <a:t>multiple </a:t>
            </a:r>
            <a:r>
              <a:rPr sz="2400" spc="-5" dirty="0">
                <a:latin typeface="Arial"/>
                <a:cs typeface="Arial"/>
              </a:rPr>
              <a:t>applications to </a:t>
            </a:r>
            <a:r>
              <a:rPr sz="2400" dirty="0">
                <a:latin typeface="Arial"/>
                <a:cs typeface="Arial"/>
              </a:rPr>
              <a:t>run </a:t>
            </a:r>
            <a:r>
              <a:rPr sz="2400" spc="-5" dirty="0">
                <a:latin typeface="Arial"/>
                <a:cs typeface="Arial"/>
              </a:rPr>
              <a:t>on </a:t>
            </a:r>
            <a:r>
              <a:rPr sz="2400" dirty="0">
                <a:latin typeface="Arial"/>
                <a:cs typeface="Arial"/>
              </a:rPr>
              <a:t>a  single server reducing </a:t>
            </a:r>
            <a:r>
              <a:rPr sz="2400" spc="-5" dirty="0">
                <a:latin typeface="Arial"/>
                <a:cs typeface="Arial"/>
              </a:rPr>
              <a:t>the need for</a:t>
            </a:r>
            <a:r>
              <a:rPr sz="2400" spc="-60" dirty="0">
                <a:latin typeface="Arial"/>
                <a:cs typeface="Arial"/>
              </a:rPr>
              <a:t> </a:t>
            </a:r>
            <a:r>
              <a:rPr sz="2400" spc="-5" dirty="0">
                <a:latin typeface="Arial"/>
                <a:cs typeface="Arial"/>
              </a:rPr>
              <a:t>hardware</a:t>
            </a:r>
            <a:endParaRPr sz="2400" dirty="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3000" y="506412"/>
            <a:ext cx="4471035" cy="452120"/>
          </a:xfrm>
          <a:prstGeom prst="rect">
            <a:avLst/>
          </a:prstGeom>
        </p:spPr>
        <p:txBody>
          <a:bodyPr vert="horz" wrap="square" lIns="0" tIns="12700" rIns="0" bIns="0" rtlCol="0">
            <a:spAutoFit/>
          </a:bodyPr>
          <a:lstStyle/>
          <a:p>
            <a:pPr marL="12700">
              <a:lnSpc>
                <a:spcPct val="100000"/>
              </a:lnSpc>
              <a:spcBef>
                <a:spcPts val="100"/>
              </a:spcBef>
            </a:pPr>
            <a:r>
              <a:rPr spc="-5" dirty="0"/>
              <a:t>Green Computing</a:t>
            </a:r>
            <a:r>
              <a:rPr spc="-80" dirty="0"/>
              <a:t> </a:t>
            </a:r>
            <a:r>
              <a:rPr spc="-114" dirty="0"/>
              <a:t>(cont</a:t>
            </a:r>
            <a:r>
              <a:rPr spc="-114" dirty="0">
                <a:latin typeface="Arimo"/>
                <a:cs typeface="Arimo"/>
              </a:rPr>
              <a:t>ᾼ</a:t>
            </a:r>
            <a:r>
              <a:rPr spc="-114"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29</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239837"/>
            <a:ext cx="8171815" cy="4217035"/>
          </a:xfrm>
          <a:prstGeom prst="rect">
            <a:avLst/>
          </a:prstGeom>
        </p:spPr>
        <p:txBody>
          <a:bodyPr vert="horz" wrap="square" lIns="0" tIns="12700" rIns="0" bIns="0" rtlCol="0">
            <a:spAutoFit/>
          </a:bodyPr>
          <a:lstStyle/>
          <a:p>
            <a:pPr marL="355600" marR="196850" indent="-342900">
              <a:lnSpc>
                <a:spcPct val="100000"/>
              </a:lnSpc>
              <a:spcBef>
                <a:spcPts val="100"/>
              </a:spcBef>
              <a:buChar char="•"/>
              <a:tabLst>
                <a:tab pos="354965" algn="l"/>
                <a:tab pos="355600" algn="l"/>
              </a:tabLst>
            </a:pPr>
            <a:r>
              <a:rPr sz="2400" spc="-5" dirty="0">
                <a:latin typeface="Arial"/>
                <a:cs typeface="Arial"/>
              </a:rPr>
              <a:t>Virtualized </a:t>
            </a:r>
            <a:r>
              <a:rPr sz="2400" dirty="0">
                <a:latin typeface="Arial"/>
                <a:cs typeface="Arial"/>
              </a:rPr>
              <a:t>computer resources </a:t>
            </a:r>
            <a:r>
              <a:rPr sz="2400" spc="-5" dirty="0">
                <a:latin typeface="Arial"/>
                <a:cs typeface="Arial"/>
              </a:rPr>
              <a:t>will also allow workers to  work from home, thus </a:t>
            </a:r>
            <a:r>
              <a:rPr sz="2400" dirty="0">
                <a:latin typeface="Arial"/>
                <a:cs typeface="Arial"/>
              </a:rPr>
              <a:t>saving </a:t>
            </a:r>
            <a:r>
              <a:rPr sz="2400" spc="-5" dirty="0">
                <a:latin typeface="Arial"/>
                <a:cs typeface="Arial"/>
              </a:rPr>
              <a:t>on energy</a:t>
            </a:r>
            <a:r>
              <a:rPr sz="2400" spc="-40" dirty="0">
                <a:latin typeface="Arial"/>
                <a:cs typeface="Arial"/>
              </a:rPr>
              <a:t> </a:t>
            </a:r>
            <a:r>
              <a:rPr sz="2400" dirty="0">
                <a:latin typeface="Arial"/>
                <a:cs typeface="Arial"/>
              </a:rPr>
              <a:t>costs</a:t>
            </a:r>
          </a:p>
          <a:p>
            <a:pPr marL="355600" marR="819785" indent="-342900">
              <a:lnSpc>
                <a:spcPct val="100000"/>
              </a:lnSpc>
              <a:spcBef>
                <a:spcPts val="2365"/>
              </a:spcBef>
              <a:buChar char="•"/>
              <a:tabLst>
                <a:tab pos="354965" algn="l"/>
                <a:tab pos="355600" algn="l"/>
              </a:tabLst>
            </a:pPr>
            <a:r>
              <a:rPr sz="2400" spc="-5" dirty="0">
                <a:latin typeface="Arial"/>
                <a:cs typeface="Arial"/>
              </a:rPr>
              <a:t>Virtual data </a:t>
            </a:r>
            <a:r>
              <a:rPr sz="2400" dirty="0">
                <a:latin typeface="Arial"/>
                <a:cs typeface="Arial"/>
              </a:rPr>
              <a:t>centers can </a:t>
            </a:r>
            <a:r>
              <a:rPr sz="2400" spc="-5" dirty="0">
                <a:latin typeface="Arial"/>
                <a:cs typeface="Arial"/>
              </a:rPr>
              <a:t>be </a:t>
            </a:r>
            <a:r>
              <a:rPr sz="2400" dirty="0">
                <a:latin typeface="Arial"/>
                <a:cs typeface="Arial"/>
              </a:rPr>
              <a:t>moved </a:t>
            </a:r>
            <a:r>
              <a:rPr sz="2400" spc="-5" dirty="0">
                <a:latin typeface="Arial"/>
                <a:cs typeface="Arial"/>
              </a:rPr>
              <a:t>to different areas  depending on electricity</a:t>
            </a:r>
            <a:r>
              <a:rPr sz="2400" spc="-15" dirty="0">
                <a:latin typeface="Arial"/>
                <a:cs typeface="Arial"/>
              </a:rPr>
              <a:t> </a:t>
            </a:r>
            <a:r>
              <a:rPr sz="2400" dirty="0">
                <a:latin typeface="Arial"/>
                <a:cs typeface="Arial"/>
              </a:rPr>
              <a:t>costs.</a:t>
            </a:r>
          </a:p>
          <a:p>
            <a:pPr marL="355600" marR="5080" indent="-342900">
              <a:lnSpc>
                <a:spcPct val="100000"/>
              </a:lnSpc>
              <a:spcBef>
                <a:spcPts val="2365"/>
              </a:spcBef>
              <a:buChar char="•"/>
              <a:tabLst>
                <a:tab pos="354965" algn="l"/>
                <a:tab pos="355600" algn="l"/>
              </a:tabLst>
            </a:pPr>
            <a:r>
              <a:rPr sz="2400" spc="-5" dirty="0">
                <a:latin typeface="Arial"/>
                <a:cs typeface="Arial"/>
              </a:rPr>
              <a:t>ERP </a:t>
            </a:r>
            <a:r>
              <a:rPr sz="2400" dirty="0">
                <a:latin typeface="Arial"/>
                <a:cs typeface="Arial"/>
              </a:rPr>
              <a:t>vendors </a:t>
            </a:r>
            <a:r>
              <a:rPr sz="2400" spc="-5" dirty="0">
                <a:latin typeface="Arial"/>
                <a:cs typeface="Arial"/>
              </a:rPr>
              <a:t>are now including </a:t>
            </a:r>
            <a:r>
              <a:rPr sz="2400" dirty="0">
                <a:latin typeface="Arial"/>
                <a:cs typeface="Arial"/>
              </a:rPr>
              <a:t>carbon-monitoring  </a:t>
            </a:r>
            <a:r>
              <a:rPr sz="2400" spc="-5" dirty="0">
                <a:latin typeface="Arial"/>
                <a:cs typeface="Arial"/>
              </a:rPr>
              <a:t>applications in their </a:t>
            </a:r>
            <a:r>
              <a:rPr sz="2400" dirty="0">
                <a:latin typeface="Arial"/>
                <a:cs typeface="Arial"/>
              </a:rPr>
              <a:t>software suites </a:t>
            </a:r>
            <a:r>
              <a:rPr sz="2400" spc="-5" dirty="0">
                <a:latin typeface="Arial"/>
                <a:cs typeface="Arial"/>
              </a:rPr>
              <a:t>allowing organizations  to track the amount of </a:t>
            </a:r>
            <a:r>
              <a:rPr sz="2400" dirty="0">
                <a:latin typeface="Arial"/>
                <a:cs typeface="Arial"/>
              </a:rPr>
              <a:t>carbon </a:t>
            </a:r>
            <a:r>
              <a:rPr sz="2400" spc="-5" dirty="0">
                <a:latin typeface="Arial"/>
                <a:cs typeface="Arial"/>
              </a:rPr>
              <a:t>they are</a:t>
            </a:r>
            <a:r>
              <a:rPr sz="2400" spc="-55" dirty="0">
                <a:latin typeface="Arial"/>
                <a:cs typeface="Arial"/>
              </a:rPr>
              <a:t> </a:t>
            </a:r>
            <a:r>
              <a:rPr sz="2400" spc="-5" dirty="0">
                <a:latin typeface="Arial"/>
                <a:cs typeface="Arial"/>
              </a:rPr>
              <a:t>producing</a:t>
            </a:r>
            <a:endParaRPr sz="2400" dirty="0">
              <a:latin typeface="Arial"/>
              <a:cs typeface="Arial"/>
            </a:endParaRPr>
          </a:p>
          <a:p>
            <a:pPr marL="355600" marR="481965" indent="-342900">
              <a:lnSpc>
                <a:spcPct val="100000"/>
              </a:lnSpc>
              <a:spcBef>
                <a:spcPts val="2360"/>
              </a:spcBef>
              <a:buChar char="•"/>
              <a:tabLst>
                <a:tab pos="354965" algn="l"/>
                <a:tab pos="355600" algn="l"/>
              </a:tabLst>
            </a:pPr>
            <a:r>
              <a:rPr sz="2400" spc="-5" dirty="0">
                <a:latin typeface="Arial"/>
                <a:cs typeface="Arial"/>
              </a:rPr>
              <a:t>The government also offers tax </a:t>
            </a:r>
            <a:r>
              <a:rPr sz="2400" dirty="0">
                <a:latin typeface="Arial"/>
                <a:cs typeface="Arial"/>
              </a:rPr>
              <a:t>cuts </a:t>
            </a:r>
            <a:r>
              <a:rPr sz="2400" spc="-5" dirty="0">
                <a:latin typeface="Arial"/>
                <a:cs typeface="Arial"/>
              </a:rPr>
              <a:t>to </a:t>
            </a:r>
            <a:r>
              <a:rPr sz="2400" dirty="0">
                <a:latin typeface="Arial"/>
                <a:cs typeface="Arial"/>
              </a:rPr>
              <a:t>companies </a:t>
            </a:r>
            <a:r>
              <a:rPr sz="2400" spc="-5" dirty="0">
                <a:latin typeface="Arial"/>
                <a:cs typeface="Arial"/>
              </a:rPr>
              <a:t>that  </a:t>
            </a:r>
            <a:r>
              <a:rPr sz="2400" dirty="0">
                <a:latin typeface="Arial"/>
                <a:cs typeface="Arial"/>
              </a:rPr>
              <a:t>can reduce </a:t>
            </a:r>
            <a:r>
              <a:rPr sz="2400" spc="-5" dirty="0">
                <a:latin typeface="Arial"/>
                <a:cs typeface="Arial"/>
              </a:rPr>
              <a:t>their </a:t>
            </a:r>
            <a:r>
              <a:rPr sz="2400" dirty="0">
                <a:latin typeface="Arial"/>
                <a:cs typeface="Arial"/>
              </a:rPr>
              <a:t>carbon</a:t>
            </a:r>
            <a:r>
              <a:rPr sz="2400" spc="-35" dirty="0">
                <a:latin typeface="Arial"/>
                <a:cs typeface="Arial"/>
              </a:rPr>
              <a:t> </a:t>
            </a:r>
            <a:r>
              <a:rPr sz="2400" spc="-5" dirty="0">
                <a:latin typeface="Arial"/>
                <a:cs typeface="Arial"/>
              </a:rPr>
              <a:t>emissions.</a:t>
            </a:r>
            <a:endParaRPr sz="24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620712"/>
            <a:ext cx="1367790" cy="452120"/>
          </a:xfrm>
          <a:prstGeom prst="rect">
            <a:avLst/>
          </a:prstGeom>
        </p:spPr>
        <p:txBody>
          <a:bodyPr vert="horz" wrap="square" lIns="0" tIns="12700" rIns="0" bIns="0" rtlCol="0">
            <a:spAutoFit/>
          </a:bodyPr>
          <a:lstStyle/>
          <a:p>
            <a:pPr marL="12700">
              <a:lnSpc>
                <a:spcPct val="100000"/>
              </a:lnSpc>
              <a:spcBef>
                <a:spcPts val="100"/>
              </a:spcBef>
            </a:pPr>
            <a:r>
              <a:rPr spc="-5" dirty="0"/>
              <a:t>Preview</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135062"/>
            <a:ext cx="7881620" cy="4775835"/>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5" dirty="0">
                <a:latin typeface="Arial"/>
                <a:cs typeface="Arial"/>
              </a:rPr>
              <a:t>In general outsourcing helps organizations</a:t>
            </a:r>
            <a:r>
              <a:rPr sz="2400" spc="-30" dirty="0">
                <a:latin typeface="Arial"/>
                <a:cs typeface="Arial"/>
              </a:rPr>
              <a:t> </a:t>
            </a:r>
            <a:r>
              <a:rPr sz="2400" spc="-5" dirty="0">
                <a:latin typeface="Arial"/>
                <a:cs typeface="Arial"/>
              </a:rPr>
              <a:t>to:</a:t>
            </a:r>
            <a:endParaRPr sz="2400">
              <a:latin typeface="Arial"/>
              <a:cs typeface="Arial"/>
            </a:endParaRPr>
          </a:p>
          <a:p>
            <a:pPr marL="755650" lvl="1" indent="-285750">
              <a:lnSpc>
                <a:spcPct val="100000"/>
              </a:lnSpc>
              <a:spcBef>
                <a:spcPts val="1430"/>
              </a:spcBef>
              <a:buChar char="–"/>
              <a:tabLst>
                <a:tab pos="755015" algn="l"/>
                <a:tab pos="755650" algn="l"/>
              </a:tabLst>
            </a:pPr>
            <a:r>
              <a:rPr sz="2000" spc="-5" dirty="0">
                <a:latin typeface="Arial"/>
                <a:cs typeface="Arial"/>
              </a:rPr>
              <a:t>Lower the high </a:t>
            </a:r>
            <a:r>
              <a:rPr sz="2000" dirty="0">
                <a:latin typeface="Arial"/>
                <a:cs typeface="Arial"/>
              </a:rPr>
              <a:t>software </a:t>
            </a:r>
            <a:r>
              <a:rPr sz="2000" spc="-5" dirty="0">
                <a:latin typeface="Arial"/>
                <a:cs typeface="Arial"/>
              </a:rPr>
              <a:t>ownership and </a:t>
            </a:r>
            <a:r>
              <a:rPr sz="2000" dirty="0">
                <a:latin typeface="Arial"/>
                <a:cs typeface="Arial"/>
              </a:rPr>
              <a:t>maintenance</a:t>
            </a:r>
            <a:r>
              <a:rPr sz="2000" spc="-50" dirty="0">
                <a:latin typeface="Arial"/>
                <a:cs typeface="Arial"/>
              </a:rPr>
              <a:t> </a:t>
            </a:r>
            <a:r>
              <a:rPr sz="2000" dirty="0">
                <a:latin typeface="Arial"/>
                <a:cs typeface="Arial"/>
              </a:rPr>
              <a:t>costs</a:t>
            </a:r>
            <a:endParaRPr sz="2000">
              <a:latin typeface="Arial"/>
              <a:cs typeface="Arial"/>
            </a:endParaRPr>
          </a:p>
          <a:p>
            <a:pPr marL="755650" lvl="1" indent="-285750">
              <a:lnSpc>
                <a:spcPct val="100000"/>
              </a:lnSpc>
              <a:spcBef>
                <a:spcPts val="1440"/>
              </a:spcBef>
              <a:buChar char="–"/>
              <a:tabLst>
                <a:tab pos="755015" algn="l"/>
                <a:tab pos="755650" algn="l"/>
              </a:tabLst>
            </a:pPr>
            <a:r>
              <a:rPr sz="2000" spc="-5" dirty="0">
                <a:latin typeface="Arial"/>
                <a:cs typeface="Arial"/>
              </a:rPr>
              <a:t>Simplify the traditional difficulties in</a:t>
            </a:r>
            <a:r>
              <a:rPr sz="2000" spc="-25" dirty="0">
                <a:latin typeface="Arial"/>
                <a:cs typeface="Arial"/>
              </a:rPr>
              <a:t> </a:t>
            </a:r>
            <a:r>
              <a:rPr sz="2000" spc="-5" dirty="0">
                <a:latin typeface="Arial"/>
                <a:cs typeface="Arial"/>
              </a:rPr>
              <a:t>implementation</a:t>
            </a:r>
            <a:endParaRPr sz="2000">
              <a:latin typeface="Arial"/>
              <a:cs typeface="Arial"/>
            </a:endParaRPr>
          </a:p>
          <a:p>
            <a:pPr marL="755650" marR="450215" lvl="1" indent="-285750">
              <a:lnSpc>
                <a:spcPts val="2160"/>
              </a:lnSpc>
              <a:spcBef>
                <a:spcPts val="1710"/>
              </a:spcBef>
              <a:buChar char="–"/>
              <a:tabLst>
                <a:tab pos="755015" algn="l"/>
                <a:tab pos="755650" algn="l"/>
              </a:tabLst>
            </a:pPr>
            <a:r>
              <a:rPr sz="2000" spc="-5" dirty="0">
                <a:latin typeface="Arial"/>
                <a:cs typeface="Arial"/>
              </a:rPr>
              <a:t>Avoid the problems of hiring and </a:t>
            </a:r>
            <a:r>
              <a:rPr sz="2000" dirty="0">
                <a:latin typeface="Arial"/>
                <a:cs typeface="Arial"/>
              </a:rPr>
              <a:t>retaining </a:t>
            </a:r>
            <a:r>
              <a:rPr sz="2000" spc="-5" dirty="0">
                <a:latin typeface="Arial"/>
                <a:cs typeface="Arial"/>
              </a:rPr>
              <a:t>IT </a:t>
            </a:r>
            <a:r>
              <a:rPr sz="2000" dirty="0">
                <a:latin typeface="Arial"/>
                <a:cs typeface="Arial"/>
              </a:rPr>
              <a:t>staff </a:t>
            </a:r>
            <a:r>
              <a:rPr sz="2000" spc="-5" dirty="0">
                <a:latin typeface="Arial"/>
                <a:cs typeface="Arial"/>
              </a:rPr>
              <a:t>to </a:t>
            </a:r>
            <a:r>
              <a:rPr sz="2000" dirty="0">
                <a:latin typeface="Arial"/>
                <a:cs typeface="Arial"/>
              </a:rPr>
              <a:t>run </a:t>
            </a:r>
            <a:r>
              <a:rPr sz="2000" spc="-5" dirty="0">
                <a:latin typeface="Arial"/>
                <a:cs typeface="Arial"/>
              </a:rPr>
              <a:t>the  applications.</a:t>
            </a:r>
            <a:endParaRPr sz="2000">
              <a:latin typeface="Arial"/>
              <a:cs typeface="Arial"/>
            </a:endParaRPr>
          </a:p>
          <a:p>
            <a:pPr marL="355600" marR="749935" indent="-342900">
              <a:lnSpc>
                <a:spcPts val="2590"/>
              </a:lnSpc>
              <a:spcBef>
                <a:spcPts val="1785"/>
              </a:spcBef>
              <a:buChar char="•"/>
              <a:tabLst>
                <a:tab pos="354965" algn="l"/>
                <a:tab pos="355600" algn="l"/>
              </a:tabLst>
            </a:pPr>
            <a:r>
              <a:rPr sz="2400" spc="-5" dirty="0">
                <a:latin typeface="Arial"/>
                <a:cs typeface="Arial"/>
              </a:rPr>
              <a:t>Companies thinking of outsourcing need to have </a:t>
            </a:r>
            <a:r>
              <a:rPr sz="2400" dirty="0">
                <a:latin typeface="Arial"/>
                <a:cs typeface="Arial"/>
              </a:rPr>
              <a:t>a  strategy </a:t>
            </a:r>
            <a:r>
              <a:rPr sz="2400" spc="-5" dirty="0">
                <a:latin typeface="Arial"/>
                <a:cs typeface="Arial"/>
              </a:rPr>
              <a:t>that is appropriate for their</a:t>
            </a:r>
            <a:r>
              <a:rPr sz="2400" spc="-90" dirty="0">
                <a:latin typeface="Arial"/>
                <a:cs typeface="Arial"/>
              </a:rPr>
              <a:t> </a:t>
            </a:r>
            <a:r>
              <a:rPr sz="2400" spc="-5" dirty="0">
                <a:latin typeface="Arial"/>
                <a:cs typeface="Arial"/>
              </a:rPr>
              <a:t>organizations.</a:t>
            </a:r>
            <a:endParaRPr sz="2400">
              <a:latin typeface="Arial"/>
              <a:cs typeface="Arial"/>
            </a:endParaRPr>
          </a:p>
          <a:p>
            <a:pPr marL="355600" marR="1457325" indent="-342900">
              <a:lnSpc>
                <a:spcPts val="2590"/>
              </a:lnSpc>
              <a:spcBef>
                <a:spcPts val="1770"/>
              </a:spcBef>
              <a:buChar char="•"/>
              <a:tabLst>
                <a:tab pos="354965" algn="l"/>
                <a:tab pos="355600" algn="l"/>
              </a:tabLst>
            </a:pPr>
            <a:r>
              <a:rPr sz="2400" spc="-5" dirty="0">
                <a:latin typeface="Arial"/>
                <a:cs typeface="Arial"/>
              </a:rPr>
              <a:t>Requires proper oversight and </a:t>
            </a:r>
            <a:r>
              <a:rPr sz="2400" dirty="0">
                <a:latin typeface="Arial"/>
                <a:cs typeface="Arial"/>
              </a:rPr>
              <a:t>a </a:t>
            </a:r>
            <a:r>
              <a:rPr sz="2400" spc="-5" dirty="0">
                <a:latin typeface="Arial"/>
                <a:cs typeface="Arial"/>
              </a:rPr>
              <a:t>well-defined  </a:t>
            </a:r>
            <a:r>
              <a:rPr sz="2400" dirty="0">
                <a:latin typeface="Arial"/>
                <a:cs typeface="Arial"/>
              </a:rPr>
              <a:t>relationship </a:t>
            </a:r>
            <a:r>
              <a:rPr sz="2400" spc="-5" dirty="0">
                <a:latin typeface="Arial"/>
                <a:cs typeface="Arial"/>
              </a:rPr>
              <a:t>with the outsourced</a:t>
            </a:r>
            <a:r>
              <a:rPr sz="2400" spc="-45" dirty="0">
                <a:latin typeface="Arial"/>
                <a:cs typeface="Arial"/>
              </a:rPr>
              <a:t> </a:t>
            </a:r>
            <a:r>
              <a:rPr sz="2400" spc="-5" dirty="0">
                <a:latin typeface="Arial"/>
                <a:cs typeface="Arial"/>
              </a:rPr>
              <a:t>partner.</a:t>
            </a:r>
            <a:endParaRPr sz="2400">
              <a:latin typeface="Arial"/>
              <a:cs typeface="Arial"/>
            </a:endParaRPr>
          </a:p>
          <a:p>
            <a:pPr marL="355600" marR="5080" indent="-342900">
              <a:lnSpc>
                <a:spcPts val="2590"/>
              </a:lnSpc>
              <a:spcBef>
                <a:spcPts val="1770"/>
              </a:spcBef>
              <a:buChar char="•"/>
              <a:tabLst>
                <a:tab pos="354965" algn="l"/>
                <a:tab pos="355600" algn="l"/>
              </a:tabLst>
            </a:pPr>
            <a:r>
              <a:rPr sz="2400" spc="-5" dirty="0">
                <a:latin typeface="Arial"/>
                <a:cs typeface="Arial"/>
              </a:rPr>
              <a:t>Security is another </a:t>
            </a:r>
            <a:r>
              <a:rPr sz="2400" dirty="0">
                <a:latin typeface="Arial"/>
                <a:cs typeface="Arial"/>
              </a:rPr>
              <a:t>major concern, </a:t>
            </a:r>
            <a:r>
              <a:rPr sz="2400" spc="-5" dirty="0">
                <a:latin typeface="Arial"/>
                <a:cs typeface="Arial"/>
              </a:rPr>
              <a:t>both during and after  the ERP</a:t>
            </a:r>
            <a:r>
              <a:rPr sz="2400" spc="-20" dirty="0">
                <a:latin typeface="Arial"/>
                <a:cs typeface="Arial"/>
              </a:rPr>
              <a:t> </a:t>
            </a:r>
            <a:r>
              <a:rPr sz="2400" spc="-5" dirty="0">
                <a:latin typeface="Arial"/>
                <a:cs typeface="Arial"/>
              </a:rPr>
              <a:t>implementation.</a:t>
            </a:r>
            <a:endParaRPr sz="24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5862" y="582612"/>
            <a:ext cx="6906895" cy="452120"/>
          </a:xfrm>
          <a:prstGeom prst="rect">
            <a:avLst/>
          </a:prstGeom>
        </p:spPr>
        <p:txBody>
          <a:bodyPr vert="horz" wrap="square" lIns="0" tIns="12700" rIns="0" bIns="0" rtlCol="0">
            <a:spAutoFit/>
          </a:bodyPr>
          <a:lstStyle/>
          <a:p>
            <a:pPr marL="12700">
              <a:lnSpc>
                <a:spcPct val="100000"/>
              </a:lnSpc>
              <a:spcBef>
                <a:spcPts val="100"/>
              </a:spcBef>
            </a:pPr>
            <a:r>
              <a:rPr spc="-5" dirty="0"/>
              <a:t>Compliance Issues </a:t>
            </a:r>
            <a:r>
              <a:rPr dirty="0"/>
              <a:t>- </a:t>
            </a:r>
            <a:r>
              <a:rPr spc="-10" dirty="0"/>
              <a:t>Sarbanes-Oxley</a:t>
            </a:r>
            <a:r>
              <a:rPr spc="-95" dirty="0"/>
              <a:t> </a:t>
            </a:r>
            <a:r>
              <a:rPr spc="-5" dirty="0"/>
              <a:t>Act</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30</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316037"/>
            <a:ext cx="7935595" cy="3915410"/>
          </a:xfrm>
          <a:prstGeom prst="rect">
            <a:avLst/>
          </a:prstGeom>
        </p:spPr>
        <p:txBody>
          <a:bodyPr vert="horz" wrap="square" lIns="0" tIns="12700" rIns="0" bIns="0" rtlCol="0">
            <a:spAutoFit/>
          </a:bodyPr>
          <a:lstStyle/>
          <a:p>
            <a:pPr marL="355600" marR="345440" indent="-342900">
              <a:lnSpc>
                <a:spcPct val="100000"/>
              </a:lnSpc>
              <a:spcBef>
                <a:spcPts val="100"/>
              </a:spcBef>
              <a:buChar char="•"/>
              <a:tabLst>
                <a:tab pos="354965" algn="l"/>
                <a:tab pos="355600" algn="l"/>
              </a:tabLst>
            </a:pPr>
            <a:r>
              <a:rPr sz="2400" spc="-5" dirty="0">
                <a:latin typeface="Arial"/>
                <a:cs typeface="Arial"/>
              </a:rPr>
              <a:t>Sponsored by U.S. Senator Paul Sarbanes and U.S.  Representative </a:t>
            </a:r>
            <a:r>
              <a:rPr sz="2400" dirty="0">
                <a:latin typeface="Arial"/>
                <a:cs typeface="Arial"/>
              </a:rPr>
              <a:t>Michael </a:t>
            </a:r>
            <a:r>
              <a:rPr sz="2400" spc="-5" dirty="0">
                <a:latin typeface="Arial"/>
                <a:cs typeface="Arial"/>
              </a:rPr>
              <a:t>Oxley, </a:t>
            </a:r>
            <a:r>
              <a:rPr sz="2400" dirty="0">
                <a:latin typeface="Arial"/>
                <a:cs typeface="Arial"/>
              </a:rPr>
              <a:t>represents </a:t>
            </a:r>
            <a:r>
              <a:rPr sz="2400" spc="-5" dirty="0">
                <a:latin typeface="Arial"/>
                <a:cs typeface="Arial"/>
              </a:rPr>
              <a:t>the biggest  </a:t>
            </a:r>
            <a:r>
              <a:rPr sz="2400" dirty="0">
                <a:latin typeface="Arial"/>
                <a:cs typeface="Arial"/>
              </a:rPr>
              <a:t>change </a:t>
            </a:r>
            <a:r>
              <a:rPr sz="2400" spc="-5" dirty="0">
                <a:latin typeface="Arial"/>
                <a:cs typeface="Arial"/>
              </a:rPr>
              <a:t>to federal </a:t>
            </a:r>
            <a:r>
              <a:rPr sz="2400" dirty="0">
                <a:latin typeface="Arial"/>
                <a:cs typeface="Arial"/>
              </a:rPr>
              <a:t>securities </a:t>
            </a:r>
            <a:r>
              <a:rPr sz="2400" spc="-5" dirty="0">
                <a:latin typeface="Arial"/>
                <a:cs typeface="Arial"/>
              </a:rPr>
              <a:t>laws in </a:t>
            </a:r>
            <a:r>
              <a:rPr sz="2400" dirty="0">
                <a:latin typeface="Arial"/>
                <a:cs typeface="Arial"/>
              </a:rPr>
              <a:t>a </a:t>
            </a:r>
            <a:r>
              <a:rPr sz="2400" spc="-5" dirty="0">
                <a:latin typeface="Arial"/>
                <a:cs typeface="Arial"/>
              </a:rPr>
              <a:t>long</a:t>
            </a:r>
            <a:r>
              <a:rPr sz="2400" spc="-65" dirty="0">
                <a:latin typeface="Arial"/>
                <a:cs typeface="Arial"/>
              </a:rPr>
              <a:t> </a:t>
            </a:r>
            <a:r>
              <a:rPr sz="2400" spc="-5" dirty="0">
                <a:latin typeface="Arial"/>
                <a:cs typeface="Arial"/>
              </a:rPr>
              <a:t>time.</a:t>
            </a:r>
            <a:endParaRPr sz="2400" dirty="0">
              <a:latin typeface="Arial"/>
              <a:cs typeface="Arial"/>
            </a:endParaRPr>
          </a:p>
          <a:p>
            <a:pPr marL="355600" marR="183515" indent="-342900">
              <a:lnSpc>
                <a:spcPct val="100000"/>
              </a:lnSpc>
              <a:spcBef>
                <a:spcPts val="2360"/>
              </a:spcBef>
              <a:buChar char="•"/>
              <a:tabLst>
                <a:tab pos="354965" algn="l"/>
                <a:tab pos="355600" algn="l"/>
              </a:tabLst>
            </a:pPr>
            <a:r>
              <a:rPr sz="2400" spc="-5" dirty="0">
                <a:latin typeface="Arial"/>
                <a:cs typeface="Arial"/>
              </a:rPr>
              <a:t>Came as </a:t>
            </a:r>
            <a:r>
              <a:rPr sz="2400" dirty="0">
                <a:latin typeface="Arial"/>
                <a:cs typeface="Arial"/>
              </a:rPr>
              <a:t>a result </a:t>
            </a:r>
            <a:r>
              <a:rPr sz="2400" spc="-5" dirty="0">
                <a:latin typeface="Arial"/>
                <a:cs typeface="Arial"/>
              </a:rPr>
              <a:t>of the large </a:t>
            </a:r>
            <a:r>
              <a:rPr sz="2400" dirty="0">
                <a:latin typeface="Arial"/>
                <a:cs typeface="Arial"/>
              </a:rPr>
              <a:t>corporate </a:t>
            </a:r>
            <a:r>
              <a:rPr sz="2400" spc="-5" dirty="0">
                <a:latin typeface="Arial"/>
                <a:cs typeface="Arial"/>
              </a:rPr>
              <a:t>financial  </a:t>
            </a:r>
            <a:r>
              <a:rPr sz="2400" dirty="0">
                <a:latin typeface="Arial"/>
                <a:cs typeface="Arial"/>
              </a:rPr>
              <a:t>scandals </a:t>
            </a:r>
            <a:r>
              <a:rPr sz="2400" spc="-5" dirty="0">
                <a:latin typeface="Arial"/>
                <a:cs typeface="Arial"/>
              </a:rPr>
              <a:t>involving Enron, WorldCom, Global Crossing,  and Arthur</a:t>
            </a:r>
            <a:r>
              <a:rPr sz="2400" spc="-15" dirty="0">
                <a:latin typeface="Arial"/>
                <a:cs typeface="Arial"/>
              </a:rPr>
              <a:t> </a:t>
            </a:r>
            <a:r>
              <a:rPr sz="2400" spc="-5" dirty="0">
                <a:latin typeface="Arial"/>
                <a:cs typeface="Arial"/>
              </a:rPr>
              <a:t>Andersen.</a:t>
            </a:r>
            <a:endParaRPr sz="2400" dirty="0">
              <a:latin typeface="Arial"/>
              <a:cs typeface="Arial"/>
            </a:endParaRPr>
          </a:p>
          <a:p>
            <a:pPr marL="355600" marR="5080" indent="-342900">
              <a:lnSpc>
                <a:spcPct val="100000"/>
              </a:lnSpc>
              <a:spcBef>
                <a:spcPts val="2360"/>
              </a:spcBef>
              <a:buChar char="•"/>
              <a:tabLst>
                <a:tab pos="354965" algn="l"/>
                <a:tab pos="355600" algn="l"/>
              </a:tabLst>
            </a:pPr>
            <a:r>
              <a:rPr sz="2400" spc="-5" dirty="0">
                <a:latin typeface="Arial"/>
                <a:cs typeface="Arial"/>
              </a:rPr>
              <a:t>Discusses the necessity for </a:t>
            </a:r>
            <a:r>
              <a:rPr sz="2400" dirty="0">
                <a:latin typeface="Arial"/>
                <a:cs typeface="Arial"/>
              </a:rPr>
              <a:t>clear responsibility </a:t>
            </a:r>
            <a:r>
              <a:rPr sz="2400" spc="-5" dirty="0">
                <a:latin typeface="Arial"/>
                <a:cs typeface="Arial"/>
              </a:rPr>
              <a:t>in IT  </a:t>
            </a:r>
            <a:r>
              <a:rPr sz="2400" dirty="0">
                <a:latin typeface="Arial"/>
                <a:cs typeface="Arial"/>
              </a:rPr>
              <a:t>systems, </a:t>
            </a:r>
            <a:r>
              <a:rPr sz="2400" spc="-5" dirty="0">
                <a:latin typeface="Arial"/>
                <a:cs typeface="Arial"/>
              </a:rPr>
              <a:t>as well as for </a:t>
            </a:r>
            <a:r>
              <a:rPr sz="2400" dirty="0">
                <a:latin typeface="Arial"/>
                <a:cs typeface="Arial"/>
              </a:rPr>
              <a:t>maintaining </a:t>
            </a:r>
            <a:r>
              <a:rPr sz="2400" spc="-5" dirty="0">
                <a:latin typeface="Arial"/>
                <a:cs typeface="Arial"/>
              </a:rPr>
              <a:t>an adequate internal  </a:t>
            </a:r>
            <a:r>
              <a:rPr sz="2400" dirty="0">
                <a:latin typeface="Arial"/>
                <a:cs typeface="Arial"/>
              </a:rPr>
              <a:t>control structure </a:t>
            </a:r>
            <a:r>
              <a:rPr sz="2400" spc="-5" dirty="0">
                <a:latin typeface="Arial"/>
                <a:cs typeface="Arial"/>
              </a:rPr>
              <a:t>and procedures for financial</a:t>
            </a:r>
            <a:r>
              <a:rPr sz="2400" spc="-85" dirty="0">
                <a:latin typeface="Arial"/>
                <a:cs typeface="Arial"/>
              </a:rPr>
              <a:t> </a:t>
            </a:r>
            <a:r>
              <a:rPr sz="2400" dirty="0">
                <a:latin typeface="Arial"/>
                <a:cs typeface="Arial"/>
              </a:rPr>
              <a:t>reporting.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4800" y="658812"/>
            <a:ext cx="6136005" cy="452120"/>
          </a:xfrm>
          <a:prstGeom prst="rect">
            <a:avLst/>
          </a:prstGeom>
        </p:spPr>
        <p:txBody>
          <a:bodyPr vert="horz" wrap="square" lIns="0" tIns="12700" rIns="0" bIns="0" rtlCol="0">
            <a:spAutoFit/>
          </a:bodyPr>
          <a:lstStyle/>
          <a:p>
            <a:pPr marL="12700">
              <a:lnSpc>
                <a:spcPct val="100000"/>
              </a:lnSpc>
              <a:spcBef>
                <a:spcPts val="100"/>
              </a:spcBef>
            </a:pPr>
            <a:r>
              <a:rPr spc="-10" dirty="0"/>
              <a:t>SOX </a:t>
            </a:r>
            <a:r>
              <a:rPr spc="-5" dirty="0"/>
              <a:t>Impact on </a:t>
            </a:r>
            <a:r>
              <a:rPr spc="-10" dirty="0"/>
              <a:t>Privacy </a:t>
            </a:r>
            <a:r>
              <a:rPr spc="-5" dirty="0"/>
              <a:t>and</a:t>
            </a:r>
            <a:r>
              <a:rPr spc="-80" dirty="0"/>
              <a:t> </a:t>
            </a:r>
            <a:r>
              <a:rPr spc="-5" dirty="0"/>
              <a:t>Security</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31</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841375" y="1392237"/>
            <a:ext cx="7582534" cy="3550285"/>
          </a:xfrm>
          <a:prstGeom prst="rect">
            <a:avLst/>
          </a:prstGeom>
        </p:spPr>
        <p:txBody>
          <a:bodyPr vert="horz" wrap="square" lIns="0" tIns="12700" rIns="0" bIns="0" rtlCol="0">
            <a:spAutoFit/>
          </a:bodyPr>
          <a:lstStyle/>
          <a:p>
            <a:pPr marL="355600" marR="132715" indent="-342900">
              <a:lnSpc>
                <a:spcPct val="100000"/>
              </a:lnSpc>
              <a:spcBef>
                <a:spcPts val="100"/>
              </a:spcBef>
              <a:buChar char="•"/>
              <a:tabLst>
                <a:tab pos="354965" algn="l"/>
                <a:tab pos="355600" algn="l"/>
              </a:tabLst>
            </a:pPr>
            <a:r>
              <a:rPr sz="2400" spc="-5" dirty="0">
                <a:latin typeface="Arial"/>
                <a:cs typeface="Arial"/>
              </a:rPr>
              <a:t>Audits are done to </a:t>
            </a:r>
            <a:r>
              <a:rPr sz="2400" dirty="0">
                <a:latin typeface="Arial"/>
                <a:cs typeface="Arial"/>
              </a:rPr>
              <a:t>a company’s </a:t>
            </a:r>
            <a:r>
              <a:rPr sz="2400" spc="-5" dirty="0">
                <a:latin typeface="Arial"/>
                <a:cs typeface="Arial"/>
              </a:rPr>
              <a:t>ERP </a:t>
            </a:r>
            <a:r>
              <a:rPr sz="2400" dirty="0">
                <a:latin typeface="Arial"/>
                <a:cs typeface="Arial"/>
              </a:rPr>
              <a:t>systems </a:t>
            </a:r>
            <a:r>
              <a:rPr sz="2400" spc="-5" dirty="0">
                <a:latin typeface="Arial"/>
                <a:cs typeface="Arial"/>
              </a:rPr>
              <a:t>to</a:t>
            </a:r>
            <a:r>
              <a:rPr sz="2400" spc="-110" dirty="0">
                <a:latin typeface="Arial"/>
                <a:cs typeface="Arial"/>
              </a:rPr>
              <a:t> </a:t>
            </a:r>
            <a:r>
              <a:rPr sz="2400" spc="-5" dirty="0">
                <a:latin typeface="Arial"/>
                <a:cs typeface="Arial"/>
              </a:rPr>
              <a:t>test  privacy and </a:t>
            </a:r>
            <a:r>
              <a:rPr sz="2400" dirty="0">
                <a:latin typeface="Arial"/>
                <a:cs typeface="Arial"/>
              </a:rPr>
              <a:t>security</a:t>
            </a:r>
            <a:r>
              <a:rPr sz="2400" spc="-15" dirty="0">
                <a:latin typeface="Arial"/>
                <a:cs typeface="Arial"/>
              </a:rPr>
              <a:t> </a:t>
            </a:r>
            <a:r>
              <a:rPr sz="2400" spc="-5" dirty="0">
                <a:latin typeface="Arial"/>
                <a:cs typeface="Arial"/>
              </a:rPr>
              <a:t>levels.</a:t>
            </a:r>
            <a:endParaRPr sz="2400">
              <a:latin typeface="Arial"/>
              <a:cs typeface="Arial"/>
            </a:endParaRPr>
          </a:p>
          <a:p>
            <a:pPr marL="355600" marR="5080" indent="-342900">
              <a:lnSpc>
                <a:spcPct val="100000"/>
              </a:lnSpc>
              <a:spcBef>
                <a:spcPts val="2365"/>
              </a:spcBef>
              <a:buChar char="•"/>
              <a:tabLst>
                <a:tab pos="354965" algn="l"/>
                <a:tab pos="355600" algn="l"/>
              </a:tabLst>
            </a:pPr>
            <a:r>
              <a:rPr sz="2400" dirty="0">
                <a:latin typeface="Arial"/>
                <a:cs typeface="Arial"/>
              </a:rPr>
              <a:t>Major </a:t>
            </a:r>
            <a:r>
              <a:rPr sz="2400" spc="-5" dirty="0">
                <a:latin typeface="Arial"/>
                <a:cs typeface="Arial"/>
              </a:rPr>
              <a:t>areas of privacy include access to the </a:t>
            </a:r>
            <a:r>
              <a:rPr sz="2400" dirty="0">
                <a:latin typeface="Arial"/>
                <a:cs typeface="Arial"/>
              </a:rPr>
              <a:t>system,  </a:t>
            </a:r>
            <a:r>
              <a:rPr sz="2400" spc="-5" dirty="0">
                <a:latin typeface="Arial"/>
                <a:cs typeface="Arial"/>
              </a:rPr>
              <a:t>user ID and </a:t>
            </a:r>
            <a:r>
              <a:rPr sz="2400" dirty="0">
                <a:latin typeface="Arial"/>
                <a:cs typeface="Arial"/>
              </a:rPr>
              <a:t>verification, </a:t>
            </a:r>
            <a:r>
              <a:rPr sz="2400" spc="-5" dirty="0">
                <a:latin typeface="Arial"/>
                <a:cs typeface="Arial"/>
              </a:rPr>
              <a:t>evaluating </a:t>
            </a:r>
            <a:r>
              <a:rPr sz="2400" dirty="0">
                <a:latin typeface="Arial"/>
                <a:cs typeface="Arial"/>
              </a:rPr>
              <a:t>configurations  relating </a:t>
            </a:r>
            <a:r>
              <a:rPr sz="2400" spc="-5" dirty="0">
                <a:latin typeface="Arial"/>
                <a:cs typeface="Arial"/>
              </a:rPr>
              <a:t>to business processes, </a:t>
            </a:r>
            <a:r>
              <a:rPr sz="2400" dirty="0">
                <a:latin typeface="Arial"/>
                <a:cs typeface="Arial"/>
              </a:rPr>
              <a:t>change</a:t>
            </a:r>
            <a:r>
              <a:rPr sz="2400" spc="-100" dirty="0">
                <a:latin typeface="Arial"/>
                <a:cs typeface="Arial"/>
              </a:rPr>
              <a:t> </a:t>
            </a:r>
            <a:r>
              <a:rPr sz="2400" dirty="0">
                <a:latin typeface="Arial"/>
                <a:cs typeface="Arial"/>
              </a:rPr>
              <a:t>management,  </a:t>
            </a:r>
            <a:r>
              <a:rPr sz="2400" spc="-5" dirty="0">
                <a:latin typeface="Arial"/>
                <a:cs typeface="Arial"/>
              </a:rPr>
              <a:t>and</a:t>
            </a:r>
            <a:r>
              <a:rPr sz="2400" spc="-10" dirty="0">
                <a:latin typeface="Arial"/>
                <a:cs typeface="Arial"/>
              </a:rPr>
              <a:t> </a:t>
            </a:r>
            <a:r>
              <a:rPr sz="2400" spc="-5" dirty="0">
                <a:latin typeface="Arial"/>
                <a:cs typeface="Arial"/>
              </a:rPr>
              <a:t>interfaces.</a:t>
            </a:r>
            <a:endParaRPr sz="2400">
              <a:latin typeface="Arial"/>
              <a:cs typeface="Arial"/>
            </a:endParaRPr>
          </a:p>
          <a:p>
            <a:pPr marL="355600" marR="821055" indent="-342900">
              <a:lnSpc>
                <a:spcPct val="100000"/>
              </a:lnSpc>
              <a:spcBef>
                <a:spcPts val="2355"/>
              </a:spcBef>
              <a:buChar char="•"/>
              <a:tabLst>
                <a:tab pos="354965" algn="l"/>
                <a:tab pos="355600" algn="l"/>
              </a:tabLst>
            </a:pPr>
            <a:r>
              <a:rPr sz="2400" spc="-5" dirty="0">
                <a:latin typeface="Arial"/>
                <a:cs typeface="Arial"/>
              </a:rPr>
              <a:t>Users </a:t>
            </a:r>
            <a:r>
              <a:rPr sz="2400" dirty="0">
                <a:latin typeface="Arial"/>
                <a:cs typeface="Arial"/>
              </a:rPr>
              <a:t>should </a:t>
            </a:r>
            <a:r>
              <a:rPr sz="2400" spc="-5" dirty="0">
                <a:latin typeface="Arial"/>
                <a:cs typeface="Arial"/>
              </a:rPr>
              <a:t>have IDs, passwords, and access  </a:t>
            </a:r>
            <a:r>
              <a:rPr sz="2400" dirty="0">
                <a:latin typeface="Arial"/>
                <a:cs typeface="Arial"/>
              </a:rPr>
              <a:t>controls.</a:t>
            </a:r>
            <a:endParaRPr sz="240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5500" y="582612"/>
            <a:ext cx="7646034" cy="452120"/>
          </a:xfrm>
          <a:prstGeom prst="rect">
            <a:avLst/>
          </a:prstGeom>
        </p:spPr>
        <p:txBody>
          <a:bodyPr vert="horz" wrap="square" lIns="0" tIns="12700" rIns="0" bIns="0" rtlCol="0">
            <a:spAutoFit/>
          </a:bodyPr>
          <a:lstStyle/>
          <a:p>
            <a:pPr marL="12700">
              <a:lnSpc>
                <a:spcPct val="100000"/>
              </a:lnSpc>
              <a:spcBef>
                <a:spcPts val="100"/>
              </a:spcBef>
            </a:pPr>
            <a:r>
              <a:rPr spc="-10" dirty="0"/>
              <a:t>SOX </a:t>
            </a:r>
            <a:r>
              <a:rPr spc="-5" dirty="0"/>
              <a:t>Impact on </a:t>
            </a:r>
            <a:r>
              <a:rPr spc="-10" dirty="0"/>
              <a:t>Privacy </a:t>
            </a:r>
            <a:r>
              <a:rPr spc="-5" dirty="0"/>
              <a:t>and </a:t>
            </a:r>
            <a:r>
              <a:rPr spc="-10" dirty="0"/>
              <a:t>Security</a:t>
            </a:r>
            <a:r>
              <a:rPr spc="-45" dirty="0"/>
              <a:t> </a:t>
            </a:r>
            <a:r>
              <a:rPr spc="-110" dirty="0"/>
              <a:t>(Cont</a:t>
            </a:r>
            <a:r>
              <a:rPr spc="-110" dirty="0">
                <a:latin typeface="Arimo"/>
                <a:cs typeface="Arimo"/>
              </a:rPr>
              <a:t>ᾼ</a:t>
            </a:r>
            <a:r>
              <a:rPr spc="-11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32</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239837"/>
            <a:ext cx="7945120" cy="3860800"/>
          </a:xfrm>
          <a:prstGeom prst="rect">
            <a:avLst/>
          </a:prstGeom>
        </p:spPr>
        <p:txBody>
          <a:bodyPr vert="horz" wrap="square" lIns="0" tIns="12700" rIns="0" bIns="0" rtlCol="0">
            <a:spAutoFit/>
          </a:bodyPr>
          <a:lstStyle/>
          <a:p>
            <a:pPr marL="355600" marR="199390" indent="-342900">
              <a:lnSpc>
                <a:spcPct val="100000"/>
              </a:lnSpc>
              <a:spcBef>
                <a:spcPts val="100"/>
              </a:spcBef>
              <a:buChar char="•"/>
              <a:tabLst>
                <a:tab pos="354965" algn="l"/>
                <a:tab pos="355600" algn="l"/>
              </a:tabLst>
            </a:pPr>
            <a:r>
              <a:rPr sz="2400" spc="-5" dirty="0">
                <a:latin typeface="Arial"/>
                <a:cs typeface="Arial"/>
              </a:rPr>
              <a:t>Users </a:t>
            </a:r>
            <a:r>
              <a:rPr sz="2400" dirty="0">
                <a:latin typeface="Arial"/>
                <a:cs typeface="Arial"/>
              </a:rPr>
              <a:t>should </a:t>
            </a:r>
            <a:r>
              <a:rPr sz="2400" spc="-5" dirty="0">
                <a:latin typeface="Arial"/>
                <a:cs typeface="Arial"/>
              </a:rPr>
              <a:t>not be able to </a:t>
            </a:r>
            <a:r>
              <a:rPr sz="2400" dirty="0">
                <a:latin typeface="Arial"/>
                <a:cs typeface="Arial"/>
              </a:rPr>
              <a:t>change </a:t>
            </a:r>
            <a:r>
              <a:rPr sz="2400" spc="-5" dirty="0">
                <a:latin typeface="Arial"/>
                <a:cs typeface="Arial"/>
              </a:rPr>
              <a:t>financial  information, personnel information, </a:t>
            </a:r>
            <a:r>
              <a:rPr sz="2400" dirty="0">
                <a:latin typeface="Arial"/>
                <a:cs typeface="Arial"/>
              </a:rPr>
              <a:t>vendor</a:t>
            </a:r>
            <a:r>
              <a:rPr sz="2400" spc="-85" dirty="0">
                <a:latin typeface="Arial"/>
                <a:cs typeface="Arial"/>
              </a:rPr>
              <a:t> </a:t>
            </a:r>
            <a:r>
              <a:rPr sz="2400" spc="-5" dirty="0">
                <a:latin typeface="Arial"/>
                <a:cs typeface="Arial"/>
              </a:rPr>
              <a:t>information.</a:t>
            </a:r>
            <a:endParaRPr sz="2400" dirty="0">
              <a:latin typeface="Arial"/>
              <a:cs typeface="Arial"/>
            </a:endParaRPr>
          </a:p>
          <a:p>
            <a:pPr marL="355600" indent="-342900">
              <a:lnSpc>
                <a:spcPct val="100000"/>
              </a:lnSpc>
              <a:spcBef>
                <a:spcPts val="2365"/>
              </a:spcBef>
              <a:buChar char="•"/>
              <a:tabLst>
                <a:tab pos="354965" algn="l"/>
                <a:tab pos="355600" algn="l"/>
              </a:tabLst>
            </a:pPr>
            <a:r>
              <a:rPr sz="2400" dirty="0">
                <a:latin typeface="Arial"/>
                <a:cs typeface="Arial"/>
              </a:rPr>
              <a:t>Most</a:t>
            </a:r>
            <a:r>
              <a:rPr sz="2400" spc="-10" dirty="0">
                <a:latin typeface="Arial"/>
                <a:cs typeface="Arial"/>
              </a:rPr>
              <a:t> </a:t>
            </a:r>
            <a:r>
              <a:rPr sz="2400" spc="-5" dirty="0">
                <a:latin typeface="Arial"/>
                <a:cs typeface="Arial"/>
              </a:rPr>
              <a:t>auditors</a:t>
            </a:r>
            <a:endParaRPr sz="2400" dirty="0">
              <a:latin typeface="Arial"/>
              <a:cs typeface="Arial"/>
            </a:endParaRPr>
          </a:p>
          <a:p>
            <a:pPr marL="755650" lvl="1" indent="-285750">
              <a:lnSpc>
                <a:spcPct val="100000"/>
              </a:lnSpc>
              <a:spcBef>
                <a:spcPts val="495"/>
              </a:spcBef>
              <a:buChar char="–"/>
              <a:tabLst>
                <a:tab pos="755015" algn="l"/>
                <a:tab pos="755650" algn="l"/>
              </a:tabLst>
            </a:pPr>
            <a:r>
              <a:rPr sz="2000" spc="-5" dirty="0">
                <a:latin typeface="Arial"/>
                <a:cs typeface="Arial"/>
              </a:rPr>
              <a:t>Get </a:t>
            </a:r>
            <a:r>
              <a:rPr sz="2000" dirty="0">
                <a:latin typeface="Arial"/>
                <a:cs typeface="Arial"/>
              </a:rPr>
              <a:t>a </a:t>
            </a:r>
            <a:r>
              <a:rPr sz="2000" spc="-5" dirty="0">
                <a:latin typeface="Arial"/>
                <a:cs typeface="Arial"/>
              </a:rPr>
              <a:t>list of users and what permission they have in the</a:t>
            </a:r>
            <a:r>
              <a:rPr sz="2000" spc="-55" dirty="0">
                <a:latin typeface="Arial"/>
                <a:cs typeface="Arial"/>
              </a:rPr>
              <a:t> </a:t>
            </a:r>
            <a:r>
              <a:rPr sz="2000" dirty="0">
                <a:latin typeface="Arial"/>
                <a:cs typeface="Arial"/>
              </a:rPr>
              <a:t>system.</a:t>
            </a:r>
          </a:p>
          <a:p>
            <a:pPr marL="755650" lvl="1" indent="-285750">
              <a:lnSpc>
                <a:spcPct val="100000"/>
              </a:lnSpc>
              <a:spcBef>
                <a:spcPts val="1675"/>
              </a:spcBef>
              <a:buChar char="–"/>
              <a:tabLst>
                <a:tab pos="755015" algn="l"/>
                <a:tab pos="755650" algn="l"/>
              </a:tabLst>
            </a:pPr>
            <a:r>
              <a:rPr sz="2000" spc="-5" dirty="0">
                <a:latin typeface="Arial"/>
                <a:cs typeface="Arial"/>
              </a:rPr>
              <a:t>Check to </a:t>
            </a:r>
            <a:r>
              <a:rPr sz="2000" dirty="0">
                <a:latin typeface="Arial"/>
                <a:cs typeface="Arial"/>
              </a:rPr>
              <a:t>see </a:t>
            </a:r>
            <a:r>
              <a:rPr sz="2000" spc="-5" dirty="0">
                <a:latin typeface="Arial"/>
                <a:cs typeface="Arial"/>
              </a:rPr>
              <a:t>what process is used for user IDs and</a:t>
            </a:r>
            <a:r>
              <a:rPr sz="2000" spc="-60" dirty="0">
                <a:latin typeface="Arial"/>
                <a:cs typeface="Arial"/>
              </a:rPr>
              <a:t> </a:t>
            </a:r>
            <a:r>
              <a:rPr sz="2000" spc="-5" dirty="0">
                <a:latin typeface="Arial"/>
                <a:cs typeface="Arial"/>
              </a:rPr>
              <a:t>passwords.</a:t>
            </a:r>
            <a:endParaRPr sz="2000" dirty="0">
              <a:latin typeface="Arial"/>
              <a:cs typeface="Arial"/>
            </a:endParaRPr>
          </a:p>
          <a:p>
            <a:pPr marL="755650" lvl="1" indent="-285750">
              <a:lnSpc>
                <a:spcPct val="100000"/>
              </a:lnSpc>
              <a:spcBef>
                <a:spcPts val="1675"/>
              </a:spcBef>
              <a:buChar char="–"/>
              <a:tabLst>
                <a:tab pos="755015" algn="l"/>
                <a:tab pos="755650" algn="l"/>
              </a:tabLst>
            </a:pPr>
            <a:r>
              <a:rPr sz="2000" spc="-5" dirty="0">
                <a:latin typeface="Arial"/>
                <a:cs typeface="Arial"/>
              </a:rPr>
              <a:t>Check how often passwords are</a:t>
            </a:r>
            <a:r>
              <a:rPr sz="2000" spc="-15" dirty="0">
                <a:latin typeface="Arial"/>
                <a:cs typeface="Arial"/>
              </a:rPr>
              <a:t> </a:t>
            </a:r>
            <a:r>
              <a:rPr sz="2000" dirty="0">
                <a:latin typeface="Arial"/>
                <a:cs typeface="Arial"/>
              </a:rPr>
              <a:t>changed.</a:t>
            </a:r>
          </a:p>
          <a:p>
            <a:pPr marL="755650" lvl="1" indent="-285750">
              <a:lnSpc>
                <a:spcPct val="100000"/>
              </a:lnSpc>
              <a:spcBef>
                <a:spcPts val="1675"/>
              </a:spcBef>
              <a:buChar char="–"/>
              <a:tabLst>
                <a:tab pos="755015" algn="l"/>
                <a:tab pos="755650" algn="l"/>
              </a:tabLst>
            </a:pPr>
            <a:r>
              <a:rPr sz="2000" spc="-5" dirty="0">
                <a:latin typeface="Arial"/>
                <a:cs typeface="Arial"/>
              </a:rPr>
              <a:t>Check how </a:t>
            </a:r>
            <a:r>
              <a:rPr sz="2000" dirty="0">
                <a:latin typeface="Arial"/>
                <a:cs typeface="Arial"/>
              </a:rPr>
              <a:t>complex </a:t>
            </a:r>
            <a:r>
              <a:rPr sz="2000" spc="-5" dirty="0">
                <a:latin typeface="Arial"/>
                <a:cs typeface="Arial"/>
              </a:rPr>
              <a:t>the user IDs</a:t>
            </a:r>
            <a:r>
              <a:rPr sz="2000" spc="-20" dirty="0">
                <a:latin typeface="Arial"/>
                <a:cs typeface="Arial"/>
              </a:rPr>
              <a:t> </a:t>
            </a:r>
            <a:r>
              <a:rPr sz="2000" spc="-5" dirty="0">
                <a:latin typeface="Arial"/>
                <a:cs typeface="Arial"/>
              </a:rPr>
              <a:t>are.</a:t>
            </a:r>
            <a:endParaRPr sz="2000" dirty="0">
              <a:latin typeface="Arial"/>
              <a:cs typeface="Arial"/>
            </a:endParaRPr>
          </a:p>
          <a:p>
            <a:pPr marL="755650" lvl="1" indent="-285750">
              <a:lnSpc>
                <a:spcPct val="100000"/>
              </a:lnSpc>
              <a:spcBef>
                <a:spcPts val="1675"/>
              </a:spcBef>
              <a:buChar char="–"/>
              <a:tabLst>
                <a:tab pos="755015" algn="l"/>
                <a:tab pos="755650" algn="l"/>
              </a:tabLst>
            </a:pPr>
            <a:r>
              <a:rPr sz="2000" spc="-5" dirty="0">
                <a:latin typeface="Arial"/>
                <a:cs typeface="Arial"/>
              </a:rPr>
              <a:t>Check how easily </a:t>
            </a:r>
            <a:r>
              <a:rPr sz="2000" dirty="0">
                <a:latin typeface="Arial"/>
                <a:cs typeface="Arial"/>
              </a:rPr>
              <a:t>changes </a:t>
            </a:r>
            <a:r>
              <a:rPr sz="2000" spc="-5" dirty="0">
                <a:latin typeface="Arial"/>
                <a:cs typeface="Arial"/>
              </a:rPr>
              <a:t>or </a:t>
            </a:r>
            <a:r>
              <a:rPr sz="2000" dirty="0">
                <a:latin typeface="Arial"/>
                <a:cs typeface="Arial"/>
              </a:rPr>
              <a:t>modifications can </a:t>
            </a:r>
            <a:r>
              <a:rPr sz="2000" spc="-5" dirty="0">
                <a:latin typeface="Arial"/>
                <a:cs typeface="Arial"/>
              </a:rPr>
              <a:t>be</a:t>
            </a:r>
            <a:r>
              <a:rPr sz="2000" spc="-55" dirty="0">
                <a:latin typeface="Arial"/>
                <a:cs typeface="Arial"/>
              </a:rPr>
              <a:t> </a:t>
            </a:r>
            <a:r>
              <a:rPr sz="2000" dirty="0">
                <a:latin typeface="Arial"/>
                <a:cs typeface="Arial"/>
              </a:rPr>
              <a:t>made.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5412" y="582612"/>
            <a:ext cx="1426210" cy="452120"/>
          </a:xfrm>
          <a:prstGeom prst="rect">
            <a:avLst/>
          </a:prstGeom>
        </p:spPr>
        <p:txBody>
          <a:bodyPr vert="horz" wrap="square" lIns="0" tIns="12700" rIns="0" bIns="0" rtlCol="0">
            <a:spAutoFit/>
          </a:bodyPr>
          <a:lstStyle/>
          <a:p>
            <a:pPr marL="12700">
              <a:lnSpc>
                <a:spcPct val="100000"/>
              </a:lnSpc>
              <a:spcBef>
                <a:spcPts val="100"/>
              </a:spcBef>
            </a:pPr>
            <a:r>
              <a:rPr spc="-5" dirty="0"/>
              <a:t>Security</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33</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209675"/>
            <a:ext cx="8035925" cy="4431983"/>
          </a:xfrm>
          <a:prstGeom prst="rect">
            <a:avLst/>
          </a:prstGeom>
        </p:spPr>
        <p:txBody>
          <a:bodyPr vert="horz" wrap="square" lIns="0" tIns="12700" rIns="0" bIns="0" rtlCol="0">
            <a:spAutoFit/>
          </a:bodyPr>
          <a:lstStyle/>
          <a:p>
            <a:pPr marL="355600" marR="147955" indent="-342900">
              <a:lnSpc>
                <a:spcPct val="100000"/>
              </a:lnSpc>
              <a:spcBef>
                <a:spcPts val="100"/>
              </a:spcBef>
              <a:buChar char="•"/>
              <a:tabLst>
                <a:tab pos="354965" algn="l"/>
                <a:tab pos="355600" algn="l"/>
              </a:tabLst>
            </a:pPr>
            <a:r>
              <a:rPr sz="2400" spc="-5" dirty="0">
                <a:latin typeface="Arial"/>
                <a:cs typeface="Arial"/>
              </a:rPr>
              <a:t>Supply </a:t>
            </a:r>
            <a:r>
              <a:rPr sz="2400" dirty="0">
                <a:latin typeface="Arial"/>
                <a:cs typeface="Arial"/>
              </a:rPr>
              <a:t>chain </a:t>
            </a:r>
            <a:r>
              <a:rPr sz="2400" spc="-5" dirty="0">
                <a:latin typeface="Arial"/>
                <a:cs typeface="Arial"/>
              </a:rPr>
              <a:t>or eCommerce environments within the  ERP are exposed </a:t>
            </a:r>
            <a:r>
              <a:rPr sz="2400" spc="-5" dirty="0" smtClean="0">
                <a:latin typeface="Arial"/>
                <a:cs typeface="Arial"/>
              </a:rPr>
              <a:t>of </a:t>
            </a:r>
            <a:r>
              <a:rPr sz="2400" spc="-5" dirty="0">
                <a:latin typeface="Arial"/>
                <a:cs typeface="Arial"/>
              </a:rPr>
              <a:t>the Internet</a:t>
            </a:r>
            <a:r>
              <a:rPr sz="2400" spc="-85" dirty="0">
                <a:latin typeface="Arial"/>
                <a:cs typeface="Arial"/>
              </a:rPr>
              <a:t> </a:t>
            </a:r>
            <a:r>
              <a:rPr sz="2400" spc="-5" dirty="0">
                <a:latin typeface="Arial"/>
                <a:cs typeface="Arial"/>
              </a:rPr>
              <a:t>world.</a:t>
            </a:r>
            <a:endParaRPr sz="2400" dirty="0">
              <a:latin typeface="Arial"/>
              <a:cs typeface="Arial"/>
            </a:endParaRPr>
          </a:p>
          <a:p>
            <a:pPr marL="355600" marR="1142365" indent="-342900">
              <a:lnSpc>
                <a:spcPct val="100000"/>
              </a:lnSpc>
              <a:spcBef>
                <a:spcPts val="2365"/>
              </a:spcBef>
              <a:buChar char="•"/>
              <a:tabLst>
                <a:tab pos="354965" algn="l"/>
                <a:tab pos="355600" algn="l"/>
              </a:tabLst>
            </a:pPr>
            <a:r>
              <a:rPr sz="2400" spc="-5" dirty="0">
                <a:latin typeface="Arial"/>
                <a:cs typeface="Arial"/>
              </a:rPr>
              <a:t>As ERP </a:t>
            </a:r>
            <a:r>
              <a:rPr sz="2400" dirty="0">
                <a:latin typeface="Arial"/>
                <a:cs typeface="Arial"/>
              </a:rPr>
              <a:t>systems </a:t>
            </a:r>
            <a:r>
              <a:rPr sz="2400" spc="-5" dirty="0">
                <a:latin typeface="Arial"/>
                <a:cs typeface="Arial"/>
              </a:rPr>
              <a:t>are implemented, they become  exposed to the good and bad of the</a:t>
            </a:r>
            <a:r>
              <a:rPr sz="2400" spc="-55" dirty="0">
                <a:latin typeface="Arial"/>
                <a:cs typeface="Arial"/>
              </a:rPr>
              <a:t> </a:t>
            </a:r>
            <a:r>
              <a:rPr sz="2400" spc="-5" dirty="0">
                <a:latin typeface="Arial"/>
                <a:cs typeface="Arial"/>
              </a:rPr>
              <a:t>Internet.</a:t>
            </a:r>
            <a:endParaRPr sz="2400" dirty="0">
              <a:latin typeface="Arial"/>
              <a:cs typeface="Arial"/>
            </a:endParaRPr>
          </a:p>
          <a:p>
            <a:pPr marL="355600" marR="5080" indent="-342900">
              <a:lnSpc>
                <a:spcPct val="100000"/>
              </a:lnSpc>
              <a:spcBef>
                <a:spcPts val="2365"/>
              </a:spcBef>
              <a:buChar char="•"/>
              <a:tabLst>
                <a:tab pos="354965" algn="l"/>
                <a:tab pos="355600" algn="l"/>
              </a:tabLst>
            </a:pPr>
            <a:r>
              <a:rPr sz="2400" spc="-5" dirty="0">
                <a:latin typeface="Arial"/>
                <a:cs typeface="Arial"/>
              </a:rPr>
              <a:t>Securing an ERP </a:t>
            </a:r>
            <a:r>
              <a:rPr sz="2400" dirty="0">
                <a:latin typeface="Arial"/>
                <a:cs typeface="Arial"/>
              </a:rPr>
              <a:t>system </a:t>
            </a:r>
            <a:r>
              <a:rPr sz="2400" spc="-5" dirty="0">
                <a:latin typeface="Arial"/>
                <a:cs typeface="Arial"/>
              </a:rPr>
              <a:t>is </a:t>
            </a:r>
            <a:r>
              <a:rPr sz="2400" dirty="0">
                <a:latin typeface="Arial"/>
                <a:cs typeface="Arial"/>
              </a:rPr>
              <a:t>complex </a:t>
            </a:r>
            <a:r>
              <a:rPr sz="2400" spc="-5" dirty="0">
                <a:latin typeface="Arial"/>
                <a:cs typeface="Arial"/>
              </a:rPr>
              <a:t>and </a:t>
            </a:r>
            <a:r>
              <a:rPr sz="2400" dirty="0">
                <a:latin typeface="Arial"/>
                <a:cs typeface="Arial"/>
              </a:rPr>
              <a:t>requires </a:t>
            </a:r>
            <a:r>
              <a:rPr sz="2400" spc="-5" dirty="0">
                <a:latin typeface="Arial"/>
                <a:cs typeface="Arial"/>
              </a:rPr>
              <a:t>both  good technical </a:t>
            </a:r>
            <a:r>
              <a:rPr sz="2400" dirty="0">
                <a:latin typeface="Arial"/>
                <a:cs typeface="Arial"/>
              </a:rPr>
              <a:t>skills </a:t>
            </a:r>
            <a:r>
              <a:rPr sz="2400" spc="-5" dirty="0">
                <a:latin typeface="Arial"/>
                <a:cs typeface="Arial"/>
              </a:rPr>
              <a:t>and </a:t>
            </a:r>
            <a:r>
              <a:rPr sz="2400" dirty="0">
                <a:latin typeface="Arial"/>
                <a:cs typeface="Arial"/>
              </a:rPr>
              <a:t>communication </a:t>
            </a:r>
            <a:r>
              <a:rPr sz="2400" spc="-5" dirty="0">
                <a:latin typeface="Arial"/>
                <a:cs typeface="Arial"/>
              </a:rPr>
              <a:t>and</a:t>
            </a:r>
            <a:r>
              <a:rPr sz="2400" spc="-100" dirty="0">
                <a:latin typeface="Arial"/>
                <a:cs typeface="Arial"/>
              </a:rPr>
              <a:t> </a:t>
            </a:r>
            <a:r>
              <a:rPr sz="2400" spc="-5" dirty="0">
                <a:latin typeface="Arial"/>
                <a:cs typeface="Arial"/>
              </a:rPr>
              <a:t>awareness.</a:t>
            </a:r>
            <a:endParaRPr sz="2400" dirty="0">
              <a:latin typeface="Arial"/>
              <a:cs typeface="Arial"/>
            </a:endParaRPr>
          </a:p>
          <a:p>
            <a:pPr marL="355600" indent="-342900">
              <a:lnSpc>
                <a:spcPct val="100000"/>
              </a:lnSpc>
              <a:spcBef>
                <a:spcPts val="2365"/>
              </a:spcBef>
              <a:buChar char="•"/>
              <a:tabLst>
                <a:tab pos="354965" algn="l"/>
                <a:tab pos="355600" algn="l"/>
              </a:tabLst>
            </a:pPr>
            <a:r>
              <a:rPr sz="2400" spc="-5" dirty="0">
                <a:latin typeface="Arial"/>
                <a:cs typeface="Arial"/>
              </a:rPr>
              <a:t>User ID and</a:t>
            </a:r>
            <a:r>
              <a:rPr sz="2400" spc="-15" dirty="0">
                <a:latin typeface="Arial"/>
                <a:cs typeface="Arial"/>
              </a:rPr>
              <a:t> </a:t>
            </a:r>
            <a:r>
              <a:rPr sz="2400" spc="-5" dirty="0">
                <a:latin typeface="Arial"/>
                <a:cs typeface="Arial"/>
              </a:rPr>
              <a:t>Passwords</a:t>
            </a:r>
            <a:endParaRPr sz="2400" dirty="0">
              <a:latin typeface="Arial"/>
              <a:cs typeface="Arial"/>
            </a:endParaRPr>
          </a:p>
          <a:p>
            <a:pPr marL="755650" marR="592455" indent="-285750">
              <a:lnSpc>
                <a:spcPct val="100000"/>
              </a:lnSpc>
              <a:spcBef>
                <a:spcPts val="2295"/>
              </a:spcBef>
              <a:tabLst>
                <a:tab pos="755015" algn="l"/>
              </a:tabLst>
            </a:pPr>
            <a:r>
              <a:rPr sz="2000" dirty="0">
                <a:latin typeface="Arial"/>
                <a:cs typeface="Arial"/>
              </a:rPr>
              <a:t>–	</a:t>
            </a:r>
            <a:r>
              <a:rPr sz="2000" spc="-5" dirty="0">
                <a:latin typeface="Arial"/>
                <a:cs typeface="Arial"/>
              </a:rPr>
              <a:t>Current trend is to provide access to </a:t>
            </a:r>
            <a:r>
              <a:rPr sz="2000" dirty="0">
                <a:latin typeface="Arial"/>
                <a:cs typeface="Arial"/>
              </a:rPr>
              <a:t>systems </a:t>
            </a:r>
            <a:r>
              <a:rPr sz="2000" spc="-5" dirty="0">
                <a:latin typeface="Arial"/>
                <a:cs typeface="Arial"/>
              </a:rPr>
              <a:t>through an ID  </a:t>
            </a:r>
            <a:r>
              <a:rPr sz="2000" dirty="0">
                <a:latin typeface="Arial"/>
                <a:cs typeface="Arial"/>
              </a:rPr>
              <a:t>Management</a:t>
            </a:r>
            <a:r>
              <a:rPr sz="2000" spc="-10" dirty="0">
                <a:latin typeface="Arial"/>
                <a:cs typeface="Arial"/>
              </a:rPr>
              <a:t> </a:t>
            </a:r>
            <a:r>
              <a:rPr sz="2000" dirty="0">
                <a:latin typeface="Arial"/>
                <a:cs typeface="Arial"/>
              </a:rPr>
              <a:t>system.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6075" y="582612"/>
            <a:ext cx="3515995" cy="452120"/>
          </a:xfrm>
          <a:prstGeom prst="rect">
            <a:avLst/>
          </a:prstGeom>
        </p:spPr>
        <p:txBody>
          <a:bodyPr vert="horz" wrap="square" lIns="0" tIns="12700" rIns="0" bIns="0" rtlCol="0">
            <a:spAutoFit/>
          </a:bodyPr>
          <a:lstStyle/>
          <a:p>
            <a:pPr marL="12700">
              <a:lnSpc>
                <a:spcPct val="100000"/>
              </a:lnSpc>
              <a:spcBef>
                <a:spcPts val="100"/>
              </a:spcBef>
              <a:tabLst>
                <a:tab pos="2101850" algn="l"/>
              </a:tabLst>
            </a:pPr>
            <a:r>
              <a:rPr spc="-5" dirty="0"/>
              <a:t>Figur</a:t>
            </a:r>
            <a:r>
              <a:rPr dirty="0"/>
              <a:t>e</a:t>
            </a:r>
            <a:r>
              <a:rPr spc="-10" dirty="0"/>
              <a:t> </a:t>
            </a:r>
            <a:r>
              <a:rPr spc="-5" dirty="0"/>
              <a:t>10-</a:t>
            </a:r>
            <a:r>
              <a:rPr dirty="0"/>
              <a:t>4	</a:t>
            </a:r>
            <a:r>
              <a:rPr spc="-5" dirty="0"/>
              <a:t>Security</a:t>
            </a:r>
          </a:p>
        </p:txBody>
      </p:sp>
      <p:grpSp>
        <p:nvGrpSpPr>
          <p:cNvPr id="3" name="object 3"/>
          <p:cNvGrpSpPr/>
          <p:nvPr/>
        </p:nvGrpSpPr>
        <p:grpSpPr>
          <a:xfrm>
            <a:off x="1082675" y="1254125"/>
            <a:ext cx="6978650" cy="5081905"/>
            <a:chOff x="1082675" y="1254125"/>
            <a:chExt cx="6978650" cy="5081905"/>
          </a:xfrm>
        </p:grpSpPr>
        <p:sp>
          <p:nvSpPr>
            <p:cNvPr id="4" name="object 4"/>
            <p:cNvSpPr/>
            <p:nvPr/>
          </p:nvSpPr>
          <p:spPr>
            <a:xfrm>
              <a:off x="1093787" y="1265237"/>
              <a:ext cx="6956425" cy="505936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89025" y="1260475"/>
              <a:ext cx="6965950" cy="5069205"/>
            </a:xfrm>
            <a:custGeom>
              <a:avLst/>
              <a:gdLst/>
              <a:ahLst/>
              <a:cxnLst/>
              <a:rect l="l" t="t" r="r" b="b"/>
              <a:pathLst>
                <a:path w="6965950" h="5069205">
                  <a:moveTo>
                    <a:pt x="0" y="0"/>
                  </a:moveTo>
                  <a:lnTo>
                    <a:pt x="6965950" y="0"/>
                  </a:lnTo>
                  <a:lnTo>
                    <a:pt x="6965950" y="5068887"/>
                  </a:lnTo>
                  <a:lnTo>
                    <a:pt x="0" y="5068887"/>
                  </a:lnTo>
                  <a:lnTo>
                    <a:pt x="0" y="0"/>
                  </a:lnTo>
                  <a:close/>
                </a:path>
              </a:pathLst>
            </a:custGeom>
            <a:ln w="12700">
              <a:solidFill>
                <a:srgbClr val="000000"/>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34</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4525" y="658812"/>
            <a:ext cx="2926080" cy="452120"/>
          </a:xfrm>
          <a:prstGeom prst="rect">
            <a:avLst/>
          </a:prstGeom>
        </p:spPr>
        <p:txBody>
          <a:bodyPr vert="horz" wrap="square" lIns="0" tIns="12700" rIns="0" bIns="0" rtlCol="0">
            <a:spAutoFit/>
          </a:bodyPr>
          <a:lstStyle/>
          <a:p>
            <a:pPr marL="12700">
              <a:lnSpc>
                <a:spcPct val="100000"/>
              </a:lnSpc>
              <a:spcBef>
                <a:spcPts val="100"/>
              </a:spcBef>
            </a:pPr>
            <a:r>
              <a:rPr spc="-10" dirty="0"/>
              <a:t>Security</a:t>
            </a:r>
            <a:r>
              <a:rPr spc="-60" dirty="0"/>
              <a:t> </a:t>
            </a:r>
            <a:r>
              <a:rPr spc="-120" dirty="0"/>
              <a:t>(Cont</a:t>
            </a:r>
            <a:r>
              <a:rPr spc="-120" dirty="0">
                <a:latin typeface="Arimo"/>
                <a:cs typeface="Arimo"/>
              </a:rPr>
              <a:t>ᾼ</a:t>
            </a:r>
            <a:r>
              <a:rPr spc="-12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35</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765175" y="1118997"/>
            <a:ext cx="7734300" cy="4742180"/>
          </a:xfrm>
          <a:prstGeom prst="rect">
            <a:avLst/>
          </a:prstGeom>
        </p:spPr>
        <p:txBody>
          <a:bodyPr vert="horz" wrap="square" lIns="0" tIns="179070" rIns="0" bIns="0" rtlCol="0">
            <a:spAutoFit/>
          </a:bodyPr>
          <a:lstStyle/>
          <a:p>
            <a:pPr marL="355600" indent="-342900">
              <a:lnSpc>
                <a:spcPct val="100000"/>
              </a:lnSpc>
              <a:spcBef>
                <a:spcPts val="1410"/>
              </a:spcBef>
              <a:buChar char="•"/>
              <a:tabLst>
                <a:tab pos="354965" algn="l"/>
                <a:tab pos="355600" algn="l"/>
              </a:tabLst>
            </a:pPr>
            <a:r>
              <a:rPr sz="2400" spc="-5" dirty="0">
                <a:latin typeface="Arial"/>
                <a:cs typeface="Arial"/>
              </a:rPr>
              <a:t>Physical Hardware</a:t>
            </a:r>
            <a:r>
              <a:rPr sz="2400" spc="-15" dirty="0">
                <a:latin typeface="Arial"/>
                <a:cs typeface="Arial"/>
              </a:rPr>
              <a:t> </a:t>
            </a:r>
            <a:r>
              <a:rPr sz="2400" spc="-5" dirty="0">
                <a:latin typeface="Arial"/>
                <a:cs typeface="Arial"/>
              </a:rPr>
              <a:t>Security</a:t>
            </a:r>
            <a:endParaRPr sz="2400">
              <a:latin typeface="Arial"/>
              <a:cs typeface="Arial"/>
            </a:endParaRPr>
          </a:p>
          <a:p>
            <a:pPr marL="755650" marR="5080" lvl="1" indent="-285750">
              <a:lnSpc>
                <a:spcPct val="100000"/>
              </a:lnSpc>
              <a:spcBef>
                <a:spcPts val="1095"/>
              </a:spcBef>
              <a:buChar char="–"/>
              <a:tabLst>
                <a:tab pos="755015" algn="l"/>
                <a:tab pos="755650" algn="l"/>
              </a:tabLst>
            </a:pPr>
            <a:r>
              <a:rPr sz="2000" spc="-5" dirty="0">
                <a:latin typeface="Arial"/>
                <a:cs typeface="Arial"/>
              </a:rPr>
              <a:t>Physical access includes network </a:t>
            </a:r>
            <a:r>
              <a:rPr sz="2000" dirty="0">
                <a:latin typeface="Arial"/>
                <a:cs typeface="Arial"/>
              </a:rPr>
              <a:t>closets </a:t>
            </a:r>
            <a:r>
              <a:rPr sz="2000" spc="-5" dirty="0">
                <a:latin typeface="Arial"/>
                <a:cs typeface="Arial"/>
              </a:rPr>
              <a:t>or </a:t>
            </a:r>
            <a:r>
              <a:rPr sz="2000" dirty="0">
                <a:latin typeface="Arial"/>
                <a:cs typeface="Arial"/>
              </a:rPr>
              <a:t>switch rooms </a:t>
            </a:r>
            <a:r>
              <a:rPr sz="2000" spc="-5" dirty="0">
                <a:latin typeface="Arial"/>
                <a:cs typeface="Arial"/>
              </a:rPr>
              <a:t>and  access to PCs. All </a:t>
            </a:r>
            <a:r>
              <a:rPr sz="2000" dirty="0">
                <a:latin typeface="Arial"/>
                <a:cs typeface="Arial"/>
              </a:rPr>
              <a:t>must </a:t>
            </a:r>
            <a:r>
              <a:rPr sz="2000" spc="-5" dirty="0">
                <a:latin typeface="Arial"/>
                <a:cs typeface="Arial"/>
              </a:rPr>
              <a:t>be</a:t>
            </a:r>
            <a:r>
              <a:rPr sz="2000" spc="-30" dirty="0">
                <a:latin typeface="Arial"/>
                <a:cs typeface="Arial"/>
              </a:rPr>
              <a:t> </a:t>
            </a:r>
            <a:r>
              <a:rPr sz="2000" dirty="0">
                <a:latin typeface="Arial"/>
                <a:cs typeface="Arial"/>
              </a:rPr>
              <a:t>secure.</a:t>
            </a:r>
            <a:endParaRPr sz="2000">
              <a:latin typeface="Arial"/>
              <a:cs typeface="Arial"/>
            </a:endParaRPr>
          </a:p>
          <a:p>
            <a:pPr lvl="1">
              <a:lnSpc>
                <a:spcPct val="100000"/>
              </a:lnSpc>
              <a:spcBef>
                <a:spcPts val="50"/>
              </a:spcBef>
              <a:buFont typeface="Arial"/>
              <a:buChar char="–"/>
            </a:pPr>
            <a:endParaRPr sz="2000">
              <a:latin typeface="Arial"/>
              <a:cs typeface="Arial"/>
            </a:endParaRPr>
          </a:p>
          <a:p>
            <a:pPr marL="355600" indent="-342900">
              <a:lnSpc>
                <a:spcPct val="100000"/>
              </a:lnSpc>
              <a:spcBef>
                <a:spcPts val="5"/>
              </a:spcBef>
              <a:buChar char="•"/>
              <a:tabLst>
                <a:tab pos="354965" algn="l"/>
                <a:tab pos="355600" algn="l"/>
              </a:tabLst>
            </a:pPr>
            <a:r>
              <a:rPr sz="2400" spc="-5" dirty="0">
                <a:latin typeface="Arial"/>
                <a:cs typeface="Arial"/>
              </a:rPr>
              <a:t>Network</a:t>
            </a:r>
            <a:r>
              <a:rPr sz="2400" spc="-10" dirty="0">
                <a:latin typeface="Arial"/>
                <a:cs typeface="Arial"/>
              </a:rPr>
              <a:t> </a:t>
            </a:r>
            <a:r>
              <a:rPr sz="2400" spc="-5" dirty="0">
                <a:latin typeface="Arial"/>
                <a:cs typeface="Arial"/>
              </a:rPr>
              <a:t>Security</a:t>
            </a:r>
            <a:endParaRPr sz="2400">
              <a:latin typeface="Arial"/>
              <a:cs typeface="Arial"/>
            </a:endParaRPr>
          </a:p>
          <a:p>
            <a:pPr marL="755650" marR="72390" lvl="1" indent="-285750">
              <a:lnSpc>
                <a:spcPct val="100000"/>
              </a:lnSpc>
              <a:spcBef>
                <a:spcPts val="1095"/>
              </a:spcBef>
              <a:buChar char="–"/>
              <a:tabLst>
                <a:tab pos="755015" algn="l"/>
                <a:tab pos="755650" algn="l"/>
              </a:tabLst>
            </a:pPr>
            <a:r>
              <a:rPr sz="2000" dirty="0">
                <a:latin typeface="Arial"/>
                <a:cs typeface="Arial"/>
              </a:rPr>
              <a:t>Most companies </a:t>
            </a:r>
            <a:r>
              <a:rPr sz="2000" spc="-5" dirty="0">
                <a:latin typeface="Arial"/>
                <a:cs typeface="Arial"/>
              </a:rPr>
              <a:t>implement </a:t>
            </a:r>
            <a:r>
              <a:rPr sz="2000" dirty="0">
                <a:latin typeface="Arial"/>
                <a:cs typeface="Arial"/>
              </a:rPr>
              <a:t>some </a:t>
            </a:r>
            <a:r>
              <a:rPr sz="2000" spc="-5" dirty="0">
                <a:latin typeface="Arial"/>
                <a:cs typeface="Arial"/>
              </a:rPr>
              <a:t>form of firewall(s), </a:t>
            </a:r>
            <a:r>
              <a:rPr sz="2000" dirty="0">
                <a:latin typeface="Arial"/>
                <a:cs typeface="Arial"/>
              </a:rPr>
              <a:t>virus  controls, </a:t>
            </a:r>
            <a:r>
              <a:rPr sz="2000" spc="-5" dirty="0">
                <a:latin typeface="Arial"/>
                <a:cs typeface="Arial"/>
              </a:rPr>
              <a:t>and network or </a:t>
            </a:r>
            <a:r>
              <a:rPr sz="2000" dirty="0">
                <a:latin typeface="Arial"/>
                <a:cs typeface="Arial"/>
              </a:rPr>
              <a:t>server, </a:t>
            </a:r>
            <a:r>
              <a:rPr sz="2000" spc="-5" dirty="0">
                <a:latin typeface="Arial"/>
                <a:cs typeface="Arial"/>
              </a:rPr>
              <a:t>or both, intrusion detection to  </a:t>
            </a:r>
            <a:r>
              <a:rPr sz="2000" dirty="0">
                <a:latin typeface="Arial"/>
                <a:cs typeface="Arial"/>
              </a:rPr>
              <a:t>safeguard </a:t>
            </a:r>
            <a:r>
              <a:rPr sz="2000" spc="-5" dirty="0">
                <a:latin typeface="Arial"/>
                <a:cs typeface="Arial"/>
              </a:rPr>
              <a:t>the networked</a:t>
            </a:r>
            <a:r>
              <a:rPr sz="2000" spc="-20" dirty="0">
                <a:latin typeface="Arial"/>
                <a:cs typeface="Arial"/>
              </a:rPr>
              <a:t> </a:t>
            </a:r>
            <a:r>
              <a:rPr sz="2000" spc="-5" dirty="0">
                <a:latin typeface="Arial"/>
                <a:cs typeface="Arial"/>
              </a:rPr>
              <a:t>environment.</a:t>
            </a:r>
            <a:endParaRPr sz="2000">
              <a:latin typeface="Arial"/>
              <a:cs typeface="Arial"/>
            </a:endParaRPr>
          </a:p>
          <a:p>
            <a:pPr lvl="1">
              <a:lnSpc>
                <a:spcPct val="100000"/>
              </a:lnSpc>
              <a:spcBef>
                <a:spcPts val="45"/>
              </a:spcBef>
              <a:buFont typeface="Arial"/>
              <a:buChar char="–"/>
            </a:pPr>
            <a:endParaRPr sz="2000">
              <a:latin typeface="Arial"/>
              <a:cs typeface="Arial"/>
            </a:endParaRPr>
          </a:p>
          <a:p>
            <a:pPr marL="355600" indent="-342900">
              <a:lnSpc>
                <a:spcPct val="100000"/>
              </a:lnSpc>
              <a:spcBef>
                <a:spcPts val="5"/>
              </a:spcBef>
              <a:buChar char="•"/>
              <a:tabLst>
                <a:tab pos="354965" algn="l"/>
                <a:tab pos="355600" algn="l"/>
              </a:tabLst>
            </a:pPr>
            <a:r>
              <a:rPr sz="2400" spc="-5" dirty="0">
                <a:latin typeface="Arial"/>
                <a:cs typeface="Arial"/>
              </a:rPr>
              <a:t>Intrusion</a:t>
            </a:r>
            <a:r>
              <a:rPr sz="2400" spc="-15" dirty="0">
                <a:latin typeface="Arial"/>
                <a:cs typeface="Arial"/>
              </a:rPr>
              <a:t> </a:t>
            </a:r>
            <a:r>
              <a:rPr sz="2400" spc="-5" dirty="0">
                <a:latin typeface="Arial"/>
                <a:cs typeface="Arial"/>
              </a:rPr>
              <a:t>Detection</a:t>
            </a:r>
            <a:endParaRPr sz="2400">
              <a:latin typeface="Arial"/>
              <a:cs typeface="Arial"/>
            </a:endParaRPr>
          </a:p>
          <a:p>
            <a:pPr marL="755650" marR="241300" lvl="1" indent="-285750">
              <a:lnSpc>
                <a:spcPct val="100000"/>
              </a:lnSpc>
              <a:spcBef>
                <a:spcPts val="1095"/>
              </a:spcBef>
              <a:buChar char="–"/>
              <a:tabLst>
                <a:tab pos="755015" algn="l"/>
                <a:tab pos="755650" algn="l"/>
              </a:tabLst>
            </a:pPr>
            <a:r>
              <a:rPr sz="2000" spc="-5" dirty="0">
                <a:latin typeface="Arial"/>
                <a:cs typeface="Arial"/>
              </a:rPr>
              <a:t>Real-time </a:t>
            </a:r>
            <a:r>
              <a:rPr sz="2000" dirty="0">
                <a:latin typeface="Arial"/>
                <a:cs typeface="Arial"/>
              </a:rPr>
              <a:t>monitoring </a:t>
            </a:r>
            <a:r>
              <a:rPr sz="2000" spc="-5" dirty="0">
                <a:latin typeface="Arial"/>
                <a:cs typeface="Arial"/>
              </a:rPr>
              <a:t>of anomalies in and </a:t>
            </a:r>
            <a:r>
              <a:rPr sz="2000" dirty="0">
                <a:latin typeface="Arial"/>
                <a:cs typeface="Arial"/>
              </a:rPr>
              <a:t>misuse </a:t>
            </a:r>
            <a:r>
              <a:rPr sz="2000" spc="-5" dirty="0">
                <a:latin typeface="Arial"/>
                <a:cs typeface="Arial"/>
              </a:rPr>
              <a:t>of network  and </a:t>
            </a:r>
            <a:r>
              <a:rPr sz="2000" dirty="0">
                <a:latin typeface="Arial"/>
                <a:cs typeface="Arial"/>
              </a:rPr>
              <a:t>server </a:t>
            </a:r>
            <a:r>
              <a:rPr sz="2000" spc="-5" dirty="0">
                <a:latin typeface="Arial"/>
                <a:cs typeface="Arial"/>
              </a:rPr>
              <a:t>activities will assist in </a:t>
            </a:r>
            <a:r>
              <a:rPr sz="2000" dirty="0">
                <a:latin typeface="Arial"/>
                <a:cs typeface="Arial"/>
              </a:rPr>
              <a:t>spotting </a:t>
            </a:r>
            <a:r>
              <a:rPr sz="2000" spc="-5" dirty="0">
                <a:latin typeface="Arial"/>
                <a:cs typeface="Arial"/>
              </a:rPr>
              <a:t>intrusions and  </a:t>
            </a:r>
            <a:r>
              <a:rPr sz="2000" dirty="0">
                <a:latin typeface="Arial"/>
                <a:cs typeface="Arial"/>
              </a:rPr>
              <a:t>safeguarding systems </a:t>
            </a:r>
            <a:r>
              <a:rPr sz="2000" spc="-5" dirty="0">
                <a:latin typeface="Arial"/>
                <a:cs typeface="Arial"/>
              </a:rPr>
              <a:t>from inappropriate</a:t>
            </a:r>
            <a:r>
              <a:rPr sz="2000" spc="-35" dirty="0">
                <a:latin typeface="Arial"/>
                <a:cs typeface="Arial"/>
              </a:rPr>
              <a:t> </a:t>
            </a:r>
            <a:r>
              <a:rPr sz="2000" spc="-5" dirty="0">
                <a:latin typeface="Arial"/>
                <a:cs typeface="Arial"/>
              </a:rPr>
              <a:t>access.</a:t>
            </a:r>
            <a:endParaRPr sz="200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4737" y="582612"/>
            <a:ext cx="7127875" cy="452120"/>
          </a:xfrm>
          <a:prstGeom prst="rect">
            <a:avLst/>
          </a:prstGeom>
        </p:spPr>
        <p:txBody>
          <a:bodyPr vert="horz" wrap="square" lIns="0" tIns="12700" rIns="0" bIns="0" rtlCol="0">
            <a:spAutoFit/>
          </a:bodyPr>
          <a:lstStyle/>
          <a:p>
            <a:pPr marL="12700">
              <a:lnSpc>
                <a:spcPct val="100000"/>
              </a:lnSpc>
              <a:spcBef>
                <a:spcPts val="100"/>
              </a:spcBef>
            </a:pPr>
            <a:r>
              <a:rPr spc="-5" dirty="0"/>
              <a:t>List of </a:t>
            </a:r>
            <a:r>
              <a:rPr spc="-10" dirty="0"/>
              <a:t>Some </a:t>
            </a:r>
            <a:r>
              <a:rPr spc="-5" dirty="0"/>
              <a:t>Recent Company Data</a:t>
            </a:r>
            <a:r>
              <a:rPr spc="-80" dirty="0"/>
              <a:t> </a:t>
            </a:r>
            <a:r>
              <a:rPr spc="-5" dirty="0"/>
              <a:t>Leaks</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36</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graphicFrame>
        <p:nvGraphicFramePr>
          <p:cNvPr id="3" name="object 3"/>
          <p:cNvGraphicFramePr>
            <a:graphicFrameLocks noGrp="1"/>
          </p:cNvGraphicFramePr>
          <p:nvPr/>
        </p:nvGraphicFramePr>
        <p:xfrm>
          <a:off x="442912" y="1349375"/>
          <a:ext cx="8460739" cy="4887911"/>
        </p:xfrm>
        <a:graphic>
          <a:graphicData uri="http://schemas.openxmlformats.org/drawingml/2006/table">
            <a:tbl>
              <a:tblPr firstRow="1" bandRow="1">
                <a:tableStyleId>{2D5ABB26-0587-4C30-8999-92F81FD0307C}</a:tableStyleId>
              </a:tblPr>
              <a:tblGrid>
                <a:gridCol w="2894330"/>
                <a:gridCol w="3042285"/>
                <a:gridCol w="965834"/>
                <a:gridCol w="1558290"/>
              </a:tblGrid>
              <a:tr h="473075">
                <a:tc>
                  <a:txBody>
                    <a:bodyPr/>
                    <a:lstStyle/>
                    <a:p>
                      <a:pPr marL="712470">
                        <a:lnSpc>
                          <a:spcPct val="100000"/>
                        </a:lnSpc>
                        <a:spcBef>
                          <a:spcPts val="260"/>
                        </a:spcBef>
                      </a:pPr>
                      <a:r>
                        <a:rPr sz="2400" b="1" i="1" spc="-5" dirty="0">
                          <a:latin typeface="Arial"/>
                          <a:cs typeface="Arial"/>
                        </a:rPr>
                        <a:t>Institution</a:t>
                      </a:r>
                      <a:endParaRPr sz="2400">
                        <a:latin typeface="Arial"/>
                        <a:cs typeface="Arial"/>
                      </a:endParaRPr>
                    </a:p>
                  </a:txBody>
                  <a:tcPr marL="0" marR="0" marT="3302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590550">
                        <a:lnSpc>
                          <a:spcPct val="100000"/>
                        </a:lnSpc>
                        <a:spcBef>
                          <a:spcPts val="260"/>
                        </a:spcBef>
                      </a:pPr>
                      <a:r>
                        <a:rPr sz="2400" b="1" i="1" spc="-5" dirty="0">
                          <a:latin typeface="Arial"/>
                          <a:cs typeface="Arial"/>
                        </a:rPr>
                        <a:t>Type of</a:t>
                      </a:r>
                      <a:r>
                        <a:rPr sz="2400" b="1" i="1" spc="-35" dirty="0">
                          <a:latin typeface="Arial"/>
                          <a:cs typeface="Arial"/>
                        </a:rPr>
                        <a:t> </a:t>
                      </a:r>
                      <a:r>
                        <a:rPr sz="2400" b="1" i="1" spc="-5" dirty="0">
                          <a:latin typeface="Arial"/>
                          <a:cs typeface="Arial"/>
                        </a:rPr>
                        <a:t>Leak</a:t>
                      </a:r>
                      <a:endParaRPr sz="2400">
                        <a:latin typeface="Arial"/>
                        <a:cs typeface="Arial"/>
                      </a:endParaRPr>
                    </a:p>
                  </a:txBody>
                  <a:tcPr marL="0" marR="0" marT="3302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52400">
                        <a:lnSpc>
                          <a:spcPct val="100000"/>
                        </a:lnSpc>
                        <a:spcBef>
                          <a:spcPts val="260"/>
                        </a:spcBef>
                      </a:pPr>
                      <a:r>
                        <a:rPr sz="2400" b="1" i="1" spc="-5" dirty="0">
                          <a:latin typeface="Arial"/>
                          <a:cs typeface="Arial"/>
                        </a:rPr>
                        <a:t>Year</a:t>
                      </a:r>
                      <a:endParaRPr sz="2400">
                        <a:latin typeface="Arial"/>
                        <a:cs typeface="Arial"/>
                      </a:endParaRPr>
                    </a:p>
                  </a:txBody>
                  <a:tcPr marL="0" marR="0" marT="3302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68275">
                        <a:lnSpc>
                          <a:spcPct val="100000"/>
                        </a:lnSpc>
                        <a:spcBef>
                          <a:spcPts val="260"/>
                        </a:spcBef>
                      </a:pPr>
                      <a:r>
                        <a:rPr sz="2400" b="1" i="1" spc="-5" dirty="0">
                          <a:latin typeface="Arial"/>
                          <a:cs typeface="Arial"/>
                        </a:rPr>
                        <a:t>Records</a:t>
                      </a:r>
                      <a:endParaRPr sz="2400">
                        <a:latin typeface="Arial"/>
                        <a:cs typeface="Arial"/>
                      </a:endParaRPr>
                    </a:p>
                  </a:txBody>
                  <a:tcPr marL="0" marR="0" marT="3302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407987">
                <a:tc>
                  <a:txBody>
                    <a:bodyPr/>
                    <a:lstStyle/>
                    <a:p>
                      <a:pPr marL="92075">
                        <a:lnSpc>
                          <a:spcPct val="100000"/>
                        </a:lnSpc>
                        <a:spcBef>
                          <a:spcPts val="285"/>
                        </a:spcBef>
                      </a:pPr>
                      <a:r>
                        <a:rPr sz="2000" spc="-5" dirty="0">
                          <a:latin typeface="Arial"/>
                          <a:cs typeface="Arial"/>
                        </a:rPr>
                        <a:t>UCLA</a:t>
                      </a:r>
                      <a:endParaRPr sz="20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Hacked into</a:t>
                      </a:r>
                      <a:r>
                        <a:rPr sz="2000" spc="-25" dirty="0">
                          <a:latin typeface="Arial"/>
                          <a:cs typeface="Arial"/>
                        </a:rPr>
                        <a:t> </a:t>
                      </a:r>
                      <a:r>
                        <a:rPr sz="2000" spc="-5" dirty="0">
                          <a:latin typeface="Arial"/>
                          <a:cs typeface="Arial"/>
                        </a:rPr>
                        <a:t>database</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2006</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800,000</a:t>
                      </a:r>
                      <a:endParaRPr sz="2000">
                        <a:latin typeface="Arial"/>
                        <a:cs typeface="Arial"/>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09575">
                <a:tc>
                  <a:txBody>
                    <a:bodyPr/>
                    <a:lstStyle/>
                    <a:p>
                      <a:pPr marL="92075">
                        <a:lnSpc>
                          <a:spcPct val="100000"/>
                        </a:lnSpc>
                        <a:spcBef>
                          <a:spcPts val="285"/>
                        </a:spcBef>
                      </a:pPr>
                      <a:r>
                        <a:rPr sz="2000" spc="-5" dirty="0">
                          <a:latin typeface="Arial"/>
                          <a:cs typeface="Arial"/>
                        </a:rPr>
                        <a:t>Aetna</a:t>
                      </a:r>
                      <a:endParaRPr sz="20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Stolen backup</a:t>
                      </a:r>
                      <a:r>
                        <a:rPr sz="2000" spc="-30" dirty="0">
                          <a:latin typeface="Arial"/>
                          <a:cs typeface="Arial"/>
                        </a:rPr>
                        <a:t> </a:t>
                      </a:r>
                      <a:r>
                        <a:rPr sz="2000" spc="-5" dirty="0">
                          <a:latin typeface="Arial"/>
                          <a:cs typeface="Arial"/>
                        </a:rPr>
                        <a:t>tapes</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2006</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130,000</a:t>
                      </a:r>
                      <a:endParaRPr sz="2000">
                        <a:latin typeface="Arial"/>
                        <a:cs typeface="Arial"/>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11175">
                <a:tc>
                  <a:txBody>
                    <a:bodyPr/>
                    <a:lstStyle/>
                    <a:p>
                      <a:pPr marL="92075">
                        <a:lnSpc>
                          <a:spcPct val="100000"/>
                        </a:lnSpc>
                        <a:spcBef>
                          <a:spcPts val="285"/>
                        </a:spcBef>
                      </a:pPr>
                      <a:r>
                        <a:rPr sz="2000" spc="-5" dirty="0">
                          <a:latin typeface="Arial"/>
                          <a:cs typeface="Arial"/>
                        </a:rPr>
                        <a:t>Boeing</a:t>
                      </a:r>
                      <a:endParaRPr sz="20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Stolen</a:t>
                      </a:r>
                      <a:r>
                        <a:rPr sz="2000" spc="-15" dirty="0">
                          <a:latin typeface="Arial"/>
                          <a:cs typeface="Arial"/>
                        </a:rPr>
                        <a:t> </a:t>
                      </a:r>
                      <a:r>
                        <a:rPr sz="2000" spc="-5" dirty="0">
                          <a:latin typeface="Arial"/>
                          <a:cs typeface="Arial"/>
                        </a:rPr>
                        <a:t>laptop</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2006</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382,000</a:t>
                      </a:r>
                      <a:endParaRPr sz="2000">
                        <a:latin typeface="Arial"/>
                        <a:cs typeface="Arial"/>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68312">
                <a:tc>
                  <a:txBody>
                    <a:bodyPr/>
                    <a:lstStyle/>
                    <a:p>
                      <a:pPr marL="92075">
                        <a:lnSpc>
                          <a:spcPct val="100000"/>
                        </a:lnSpc>
                        <a:spcBef>
                          <a:spcPts val="285"/>
                        </a:spcBef>
                      </a:pPr>
                      <a:r>
                        <a:rPr sz="2000" spc="-5" dirty="0">
                          <a:latin typeface="Arial"/>
                          <a:cs typeface="Arial"/>
                        </a:rPr>
                        <a:t>Bank of</a:t>
                      </a:r>
                      <a:r>
                        <a:rPr sz="2000" spc="-25" dirty="0">
                          <a:latin typeface="Arial"/>
                          <a:cs typeface="Arial"/>
                        </a:rPr>
                        <a:t> </a:t>
                      </a:r>
                      <a:r>
                        <a:rPr sz="2000" spc="-5" dirty="0">
                          <a:latin typeface="Arial"/>
                          <a:cs typeface="Arial"/>
                        </a:rPr>
                        <a:t>America</a:t>
                      </a:r>
                      <a:endParaRPr sz="20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Lost data</a:t>
                      </a:r>
                      <a:r>
                        <a:rPr sz="2000" spc="-15" dirty="0">
                          <a:latin typeface="Arial"/>
                          <a:cs typeface="Arial"/>
                        </a:rPr>
                        <a:t> </a:t>
                      </a:r>
                      <a:r>
                        <a:rPr sz="2000" spc="-5" dirty="0">
                          <a:latin typeface="Arial"/>
                          <a:cs typeface="Arial"/>
                        </a:rPr>
                        <a:t>tapes</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2005</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1,200,000</a:t>
                      </a:r>
                      <a:endParaRPr sz="2000">
                        <a:latin typeface="Arial"/>
                        <a:cs typeface="Arial"/>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76250">
                <a:tc>
                  <a:txBody>
                    <a:bodyPr/>
                    <a:lstStyle/>
                    <a:p>
                      <a:pPr marL="92075">
                        <a:lnSpc>
                          <a:spcPct val="100000"/>
                        </a:lnSpc>
                        <a:spcBef>
                          <a:spcPts val="285"/>
                        </a:spcBef>
                      </a:pPr>
                      <a:r>
                        <a:rPr sz="2000" spc="-5" dirty="0">
                          <a:latin typeface="Arial"/>
                          <a:cs typeface="Arial"/>
                        </a:rPr>
                        <a:t>Stanford</a:t>
                      </a:r>
                      <a:r>
                        <a:rPr sz="2000" spc="-20" dirty="0">
                          <a:latin typeface="Arial"/>
                          <a:cs typeface="Arial"/>
                        </a:rPr>
                        <a:t> </a:t>
                      </a:r>
                      <a:r>
                        <a:rPr sz="2000" spc="-5" dirty="0">
                          <a:latin typeface="Arial"/>
                          <a:cs typeface="Arial"/>
                        </a:rPr>
                        <a:t>University</a:t>
                      </a:r>
                      <a:endParaRPr sz="20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Network</a:t>
                      </a:r>
                      <a:r>
                        <a:rPr sz="2000" spc="-15" dirty="0">
                          <a:latin typeface="Arial"/>
                          <a:cs typeface="Arial"/>
                        </a:rPr>
                        <a:t> </a:t>
                      </a:r>
                      <a:r>
                        <a:rPr sz="2000" spc="-5" dirty="0">
                          <a:latin typeface="Arial"/>
                          <a:cs typeface="Arial"/>
                        </a:rPr>
                        <a:t>breach</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2005</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10,000</a:t>
                      </a:r>
                      <a:endParaRPr sz="2000">
                        <a:latin typeface="Arial"/>
                        <a:cs typeface="Arial"/>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712787">
                <a:tc>
                  <a:txBody>
                    <a:bodyPr/>
                    <a:lstStyle/>
                    <a:p>
                      <a:pPr marL="92075" marR="1397635">
                        <a:lnSpc>
                          <a:spcPct val="100000"/>
                        </a:lnSpc>
                        <a:spcBef>
                          <a:spcPts val="285"/>
                        </a:spcBef>
                      </a:pPr>
                      <a:r>
                        <a:rPr sz="2000" spc="-5" dirty="0">
                          <a:latin typeface="Arial"/>
                          <a:cs typeface="Arial"/>
                        </a:rPr>
                        <a:t>University</a:t>
                      </a:r>
                      <a:r>
                        <a:rPr sz="2000" spc="-90" dirty="0">
                          <a:latin typeface="Arial"/>
                          <a:cs typeface="Arial"/>
                        </a:rPr>
                        <a:t> </a:t>
                      </a:r>
                      <a:r>
                        <a:rPr sz="2000" spc="-5" dirty="0">
                          <a:latin typeface="Arial"/>
                          <a:cs typeface="Arial"/>
                        </a:rPr>
                        <a:t>of  Connecticut</a:t>
                      </a:r>
                      <a:endParaRPr sz="20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655955">
                        <a:lnSpc>
                          <a:spcPct val="100000"/>
                        </a:lnSpc>
                        <a:spcBef>
                          <a:spcPts val="285"/>
                        </a:spcBef>
                      </a:pPr>
                      <a:r>
                        <a:rPr sz="2000" spc="-5" dirty="0">
                          <a:latin typeface="Arial"/>
                          <a:cs typeface="Arial"/>
                        </a:rPr>
                        <a:t>Hacking program</a:t>
                      </a:r>
                      <a:r>
                        <a:rPr sz="2000" spc="-90" dirty="0">
                          <a:latin typeface="Arial"/>
                          <a:cs typeface="Arial"/>
                        </a:rPr>
                        <a:t> </a:t>
                      </a:r>
                      <a:r>
                        <a:rPr sz="2000" spc="-5" dirty="0">
                          <a:latin typeface="Arial"/>
                          <a:cs typeface="Arial"/>
                        </a:rPr>
                        <a:t>on  </a:t>
                      </a:r>
                      <a:r>
                        <a:rPr sz="2000" dirty="0">
                          <a:latin typeface="Arial"/>
                          <a:cs typeface="Arial"/>
                        </a:rPr>
                        <a:t>server since</a:t>
                      </a:r>
                      <a:r>
                        <a:rPr sz="2000" spc="-45" dirty="0">
                          <a:latin typeface="Arial"/>
                          <a:cs typeface="Arial"/>
                        </a:rPr>
                        <a:t> </a:t>
                      </a:r>
                      <a:r>
                        <a:rPr sz="2000" spc="-5" dirty="0">
                          <a:latin typeface="Arial"/>
                          <a:cs typeface="Arial"/>
                        </a:rPr>
                        <a:t>2003</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2005</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72,000</a:t>
                      </a:r>
                      <a:endParaRPr sz="2000">
                        <a:latin typeface="Arial"/>
                        <a:cs typeface="Arial"/>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714375">
                <a:tc>
                  <a:txBody>
                    <a:bodyPr/>
                    <a:lstStyle/>
                    <a:p>
                      <a:pPr marL="92075" marR="300355">
                        <a:lnSpc>
                          <a:spcPct val="100000"/>
                        </a:lnSpc>
                        <a:spcBef>
                          <a:spcPts val="285"/>
                        </a:spcBef>
                      </a:pPr>
                      <a:r>
                        <a:rPr sz="2000" spc="-5" dirty="0">
                          <a:latin typeface="Arial"/>
                          <a:cs typeface="Arial"/>
                        </a:rPr>
                        <a:t>University of</a:t>
                      </a:r>
                      <a:r>
                        <a:rPr sz="2000" spc="-90" dirty="0">
                          <a:latin typeface="Arial"/>
                          <a:cs typeface="Arial"/>
                        </a:rPr>
                        <a:t> </a:t>
                      </a:r>
                      <a:r>
                        <a:rPr sz="2000" spc="-5" dirty="0">
                          <a:latin typeface="Arial"/>
                          <a:cs typeface="Arial"/>
                        </a:rPr>
                        <a:t>Southern  California</a:t>
                      </a:r>
                      <a:endParaRPr sz="20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07314">
                        <a:lnSpc>
                          <a:spcPct val="100000"/>
                        </a:lnSpc>
                        <a:spcBef>
                          <a:spcPts val="285"/>
                        </a:spcBef>
                      </a:pPr>
                      <a:r>
                        <a:rPr sz="2000" spc="-5" dirty="0">
                          <a:latin typeface="Arial"/>
                          <a:cs typeface="Arial"/>
                        </a:rPr>
                        <a:t>Flaw in online application  database</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2005</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000" spc="-5" dirty="0">
                          <a:latin typeface="Arial"/>
                          <a:cs typeface="Arial"/>
                        </a:rPr>
                        <a:t>270,000</a:t>
                      </a:r>
                      <a:endParaRPr sz="2000">
                        <a:latin typeface="Arial"/>
                        <a:cs typeface="Arial"/>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714375">
                <a:tc>
                  <a:txBody>
                    <a:bodyPr/>
                    <a:lstStyle/>
                    <a:p>
                      <a:pPr marL="92075" marR="934085">
                        <a:lnSpc>
                          <a:spcPct val="100000"/>
                        </a:lnSpc>
                        <a:spcBef>
                          <a:spcPts val="285"/>
                        </a:spcBef>
                      </a:pPr>
                      <a:r>
                        <a:rPr sz="2000" spc="-5" dirty="0">
                          <a:latin typeface="Arial"/>
                          <a:cs typeface="Arial"/>
                        </a:rPr>
                        <a:t>Wilcox</a:t>
                      </a:r>
                      <a:r>
                        <a:rPr sz="2000" spc="-105" dirty="0">
                          <a:latin typeface="Arial"/>
                          <a:cs typeface="Arial"/>
                        </a:rPr>
                        <a:t> </a:t>
                      </a:r>
                      <a:r>
                        <a:rPr sz="2000" dirty="0">
                          <a:latin typeface="Arial"/>
                          <a:cs typeface="Arial"/>
                        </a:rPr>
                        <a:t>Memorial  </a:t>
                      </a:r>
                      <a:r>
                        <a:rPr sz="2000" spc="-5" dirty="0">
                          <a:latin typeface="Arial"/>
                          <a:cs typeface="Arial"/>
                        </a:rPr>
                        <a:t>Hospital</a:t>
                      </a:r>
                      <a:endParaRPr sz="20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2075">
                        <a:lnSpc>
                          <a:spcPct val="100000"/>
                        </a:lnSpc>
                        <a:spcBef>
                          <a:spcPts val="285"/>
                        </a:spcBef>
                      </a:pPr>
                      <a:r>
                        <a:rPr sz="2000" spc="-5" dirty="0">
                          <a:latin typeface="Arial"/>
                          <a:cs typeface="Arial"/>
                        </a:rPr>
                        <a:t>Theft of hard</a:t>
                      </a:r>
                      <a:r>
                        <a:rPr sz="2000" spc="-25" dirty="0">
                          <a:latin typeface="Arial"/>
                          <a:cs typeface="Arial"/>
                        </a:rPr>
                        <a:t> </a:t>
                      </a:r>
                      <a:r>
                        <a:rPr sz="2000" spc="-5" dirty="0">
                          <a:latin typeface="Arial"/>
                          <a:cs typeface="Arial"/>
                        </a:rPr>
                        <a:t>drive</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2075">
                        <a:lnSpc>
                          <a:spcPct val="100000"/>
                        </a:lnSpc>
                        <a:spcBef>
                          <a:spcPts val="285"/>
                        </a:spcBef>
                      </a:pPr>
                      <a:r>
                        <a:rPr sz="2000" spc="-5" dirty="0">
                          <a:latin typeface="Arial"/>
                          <a:cs typeface="Arial"/>
                        </a:rPr>
                        <a:t>2005</a:t>
                      </a:r>
                      <a:endParaRPr sz="2000">
                        <a:latin typeface="Arial"/>
                        <a:cs typeface="Arial"/>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2075">
                        <a:lnSpc>
                          <a:spcPct val="100000"/>
                        </a:lnSpc>
                        <a:spcBef>
                          <a:spcPts val="285"/>
                        </a:spcBef>
                      </a:pPr>
                      <a:r>
                        <a:rPr sz="2000" spc="-5" dirty="0">
                          <a:latin typeface="Arial"/>
                          <a:cs typeface="Arial"/>
                        </a:rPr>
                        <a:t>130,000</a:t>
                      </a:r>
                      <a:endParaRPr sz="2000">
                        <a:latin typeface="Arial"/>
                        <a:cs typeface="Arial"/>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4525" y="544512"/>
            <a:ext cx="2926080" cy="452120"/>
          </a:xfrm>
          <a:prstGeom prst="rect">
            <a:avLst/>
          </a:prstGeom>
        </p:spPr>
        <p:txBody>
          <a:bodyPr vert="horz" wrap="square" lIns="0" tIns="12700" rIns="0" bIns="0" rtlCol="0">
            <a:spAutoFit/>
          </a:bodyPr>
          <a:lstStyle/>
          <a:p>
            <a:pPr marL="12700">
              <a:lnSpc>
                <a:spcPct val="100000"/>
              </a:lnSpc>
              <a:spcBef>
                <a:spcPts val="100"/>
              </a:spcBef>
            </a:pPr>
            <a:r>
              <a:rPr spc="-10" dirty="0"/>
              <a:t>Security</a:t>
            </a:r>
            <a:r>
              <a:rPr spc="-60" dirty="0"/>
              <a:t> </a:t>
            </a:r>
            <a:r>
              <a:rPr spc="-120" dirty="0"/>
              <a:t>(Cont</a:t>
            </a:r>
            <a:r>
              <a:rPr spc="-120" dirty="0">
                <a:latin typeface="Arimo"/>
                <a:cs typeface="Arimo"/>
              </a:rPr>
              <a:t>ᾼ</a:t>
            </a:r>
            <a:r>
              <a:rPr spc="-12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37</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12775" y="1210436"/>
            <a:ext cx="7917815" cy="4542790"/>
          </a:xfrm>
          <a:prstGeom prst="rect">
            <a:avLst/>
          </a:prstGeom>
        </p:spPr>
        <p:txBody>
          <a:bodyPr vert="horz" wrap="square" lIns="0" tIns="87630" rIns="0" bIns="0" rtlCol="0">
            <a:spAutoFit/>
          </a:bodyPr>
          <a:lstStyle/>
          <a:p>
            <a:pPr marL="355600" indent="-342900">
              <a:lnSpc>
                <a:spcPct val="100000"/>
              </a:lnSpc>
              <a:spcBef>
                <a:spcPts val="690"/>
              </a:spcBef>
              <a:buChar char="•"/>
              <a:tabLst>
                <a:tab pos="354965" algn="l"/>
                <a:tab pos="355600" algn="l"/>
              </a:tabLst>
            </a:pPr>
            <a:r>
              <a:rPr sz="2400" spc="-5" dirty="0">
                <a:latin typeface="Arial"/>
                <a:cs typeface="Arial"/>
              </a:rPr>
              <a:t>Portable</a:t>
            </a:r>
            <a:r>
              <a:rPr sz="2400" spc="-15" dirty="0">
                <a:latin typeface="Arial"/>
                <a:cs typeface="Arial"/>
              </a:rPr>
              <a:t> </a:t>
            </a:r>
            <a:r>
              <a:rPr sz="2400" spc="-5" dirty="0">
                <a:latin typeface="Arial"/>
                <a:cs typeface="Arial"/>
              </a:rPr>
              <a:t>Devices</a:t>
            </a:r>
            <a:endParaRPr sz="2400">
              <a:latin typeface="Arial"/>
              <a:cs typeface="Arial"/>
            </a:endParaRPr>
          </a:p>
          <a:p>
            <a:pPr marL="755650" marR="230504" lvl="1" indent="-285750">
              <a:lnSpc>
                <a:spcPct val="100000"/>
              </a:lnSpc>
              <a:spcBef>
                <a:spcPts val="500"/>
              </a:spcBef>
              <a:buChar char="–"/>
              <a:tabLst>
                <a:tab pos="755015" algn="l"/>
                <a:tab pos="755650" algn="l"/>
              </a:tabLst>
            </a:pPr>
            <a:r>
              <a:rPr sz="2000" spc="-5" dirty="0">
                <a:latin typeface="Arial"/>
                <a:cs typeface="Arial"/>
              </a:rPr>
              <a:t>Society wants the </a:t>
            </a:r>
            <a:r>
              <a:rPr sz="2000" dirty="0">
                <a:latin typeface="Arial"/>
                <a:cs typeface="Arial"/>
              </a:rPr>
              <a:t>convenience </a:t>
            </a:r>
            <a:r>
              <a:rPr sz="2000" spc="-5" dirty="0">
                <a:latin typeface="Arial"/>
                <a:cs typeface="Arial"/>
              </a:rPr>
              <a:t>of portability, but it </a:t>
            </a:r>
            <a:r>
              <a:rPr sz="2000" dirty="0">
                <a:latin typeface="Arial"/>
                <a:cs typeface="Arial"/>
              </a:rPr>
              <a:t>comes </a:t>
            </a:r>
            <a:r>
              <a:rPr sz="2000" spc="-5" dirty="0">
                <a:latin typeface="Arial"/>
                <a:cs typeface="Arial"/>
              </a:rPr>
              <a:t>at </a:t>
            </a:r>
            <a:r>
              <a:rPr sz="2000" dirty="0">
                <a:latin typeface="Arial"/>
                <a:cs typeface="Arial"/>
              </a:rPr>
              <a:t>a  cost </a:t>
            </a:r>
            <a:r>
              <a:rPr sz="2000" spc="-5" dirty="0">
                <a:latin typeface="Arial"/>
                <a:cs typeface="Arial"/>
              </a:rPr>
              <a:t>of less</a:t>
            </a:r>
            <a:r>
              <a:rPr sz="2000" spc="-15" dirty="0">
                <a:latin typeface="Arial"/>
                <a:cs typeface="Arial"/>
              </a:rPr>
              <a:t> </a:t>
            </a:r>
            <a:r>
              <a:rPr sz="2000" dirty="0">
                <a:latin typeface="Arial"/>
                <a:cs typeface="Arial"/>
              </a:rPr>
              <a:t>security.</a:t>
            </a:r>
            <a:endParaRPr sz="2000">
              <a:latin typeface="Arial"/>
              <a:cs typeface="Arial"/>
            </a:endParaRPr>
          </a:p>
          <a:p>
            <a:pPr lvl="1">
              <a:lnSpc>
                <a:spcPct val="100000"/>
              </a:lnSpc>
              <a:spcBef>
                <a:spcPts val="45"/>
              </a:spcBef>
              <a:buFont typeface="Arial"/>
              <a:buChar char="–"/>
            </a:pPr>
            <a:endParaRPr sz="2000">
              <a:latin typeface="Arial"/>
              <a:cs typeface="Arial"/>
            </a:endParaRPr>
          </a:p>
          <a:p>
            <a:pPr marL="355600" indent="-342900">
              <a:lnSpc>
                <a:spcPct val="100000"/>
              </a:lnSpc>
              <a:spcBef>
                <a:spcPts val="5"/>
              </a:spcBef>
              <a:buChar char="•"/>
              <a:tabLst>
                <a:tab pos="354965" algn="l"/>
                <a:tab pos="355600" algn="l"/>
              </a:tabLst>
            </a:pPr>
            <a:r>
              <a:rPr sz="2400" spc="-5" dirty="0">
                <a:latin typeface="Arial"/>
                <a:cs typeface="Arial"/>
              </a:rPr>
              <a:t>Awareness</a:t>
            </a:r>
            <a:endParaRPr sz="2400">
              <a:latin typeface="Arial"/>
              <a:cs typeface="Arial"/>
            </a:endParaRPr>
          </a:p>
          <a:p>
            <a:pPr marL="755650" lvl="1" indent="-285750">
              <a:lnSpc>
                <a:spcPct val="100000"/>
              </a:lnSpc>
              <a:spcBef>
                <a:spcPts val="495"/>
              </a:spcBef>
              <a:buChar char="–"/>
              <a:tabLst>
                <a:tab pos="755015" algn="l"/>
                <a:tab pos="755650" algn="l"/>
              </a:tabLst>
            </a:pPr>
            <a:r>
              <a:rPr sz="2000" spc="-5" dirty="0">
                <a:latin typeface="Arial"/>
                <a:cs typeface="Arial"/>
              </a:rPr>
              <a:t>Ensure that users are aware of </a:t>
            </a:r>
            <a:r>
              <a:rPr sz="2000" dirty="0">
                <a:latin typeface="Arial"/>
                <a:cs typeface="Arial"/>
              </a:rPr>
              <a:t>security</a:t>
            </a:r>
            <a:r>
              <a:rPr sz="2000" spc="-25" dirty="0">
                <a:latin typeface="Arial"/>
                <a:cs typeface="Arial"/>
              </a:rPr>
              <a:t> </a:t>
            </a:r>
            <a:r>
              <a:rPr sz="2000" dirty="0">
                <a:latin typeface="Arial"/>
                <a:cs typeface="Arial"/>
              </a:rPr>
              <a:t>risks.</a:t>
            </a:r>
            <a:endParaRPr sz="2000">
              <a:latin typeface="Arial"/>
              <a:cs typeface="Arial"/>
            </a:endParaRPr>
          </a:p>
          <a:p>
            <a:pPr marL="755650" lvl="1" indent="-285750">
              <a:lnSpc>
                <a:spcPct val="100000"/>
              </a:lnSpc>
              <a:spcBef>
                <a:spcPts val="475"/>
              </a:spcBef>
              <a:buChar char="–"/>
              <a:tabLst>
                <a:tab pos="755015" algn="l"/>
                <a:tab pos="755650" algn="l"/>
              </a:tabLst>
            </a:pPr>
            <a:r>
              <a:rPr sz="2000" spc="-5" dirty="0">
                <a:latin typeface="Arial"/>
                <a:cs typeface="Arial"/>
              </a:rPr>
              <a:t>Enforce policies and procedures </a:t>
            </a:r>
            <a:r>
              <a:rPr sz="2000" dirty="0">
                <a:latin typeface="Arial"/>
                <a:cs typeface="Arial"/>
              </a:rPr>
              <a:t>related </a:t>
            </a:r>
            <a:r>
              <a:rPr sz="2000" spc="-5" dirty="0">
                <a:latin typeface="Arial"/>
                <a:cs typeface="Arial"/>
              </a:rPr>
              <a:t>to</a:t>
            </a:r>
            <a:r>
              <a:rPr sz="2000" spc="-35" dirty="0">
                <a:latin typeface="Arial"/>
                <a:cs typeface="Arial"/>
              </a:rPr>
              <a:t> </a:t>
            </a:r>
            <a:r>
              <a:rPr sz="2000" spc="-5" dirty="0">
                <a:latin typeface="Arial"/>
                <a:cs typeface="Arial"/>
              </a:rPr>
              <a:t>access.</a:t>
            </a:r>
            <a:endParaRPr sz="2000">
              <a:latin typeface="Arial"/>
              <a:cs typeface="Arial"/>
            </a:endParaRPr>
          </a:p>
          <a:p>
            <a:pPr lvl="1">
              <a:lnSpc>
                <a:spcPct val="100000"/>
              </a:lnSpc>
              <a:spcBef>
                <a:spcPts val="45"/>
              </a:spcBef>
              <a:buFont typeface="Arial"/>
              <a:buChar char="–"/>
            </a:pPr>
            <a:endParaRPr sz="2000">
              <a:latin typeface="Arial"/>
              <a:cs typeface="Arial"/>
            </a:endParaRPr>
          </a:p>
          <a:p>
            <a:pPr marL="355600" indent="-342900">
              <a:lnSpc>
                <a:spcPct val="100000"/>
              </a:lnSpc>
              <a:spcBef>
                <a:spcPts val="5"/>
              </a:spcBef>
              <a:buChar char="•"/>
              <a:tabLst>
                <a:tab pos="354965" algn="l"/>
                <a:tab pos="355600" algn="l"/>
              </a:tabLst>
            </a:pPr>
            <a:r>
              <a:rPr sz="2400" spc="-5" dirty="0">
                <a:latin typeface="Arial"/>
                <a:cs typeface="Arial"/>
              </a:rPr>
              <a:t>Security </a:t>
            </a:r>
            <a:r>
              <a:rPr sz="2400" dirty="0">
                <a:latin typeface="Arial"/>
                <a:cs typeface="Arial"/>
              </a:rPr>
              <a:t>Monitoring </a:t>
            </a:r>
            <a:r>
              <a:rPr sz="2400" spc="-5" dirty="0">
                <a:latin typeface="Arial"/>
                <a:cs typeface="Arial"/>
              </a:rPr>
              <a:t>and</a:t>
            </a:r>
            <a:r>
              <a:rPr sz="2400" spc="-25" dirty="0">
                <a:latin typeface="Arial"/>
                <a:cs typeface="Arial"/>
              </a:rPr>
              <a:t> </a:t>
            </a:r>
            <a:r>
              <a:rPr sz="2400" spc="-5" dirty="0">
                <a:latin typeface="Arial"/>
                <a:cs typeface="Arial"/>
              </a:rPr>
              <a:t>Assessment</a:t>
            </a:r>
            <a:endParaRPr sz="2400">
              <a:latin typeface="Arial"/>
              <a:cs typeface="Arial"/>
            </a:endParaRPr>
          </a:p>
          <a:p>
            <a:pPr marL="755650" marR="102235" lvl="1" indent="-285750">
              <a:lnSpc>
                <a:spcPct val="100000"/>
              </a:lnSpc>
              <a:spcBef>
                <a:spcPts val="495"/>
              </a:spcBef>
              <a:buChar char="–"/>
              <a:tabLst>
                <a:tab pos="755015" algn="l"/>
                <a:tab pos="755650" algn="l"/>
              </a:tabLst>
            </a:pPr>
            <a:r>
              <a:rPr sz="2000" dirty="0">
                <a:latin typeface="Arial"/>
                <a:cs typeface="Arial"/>
              </a:rPr>
              <a:t>A </a:t>
            </a:r>
            <a:r>
              <a:rPr sz="2000" spc="-5" dirty="0">
                <a:latin typeface="Arial"/>
                <a:cs typeface="Arial"/>
              </a:rPr>
              <a:t>good </a:t>
            </a:r>
            <a:r>
              <a:rPr sz="2000" dirty="0">
                <a:latin typeface="Arial"/>
                <a:cs typeface="Arial"/>
              </a:rPr>
              <a:t>security </a:t>
            </a:r>
            <a:r>
              <a:rPr sz="2000" spc="-5" dirty="0">
                <a:latin typeface="Arial"/>
                <a:cs typeface="Arial"/>
              </a:rPr>
              <a:t>plan will also detail how to provide for </a:t>
            </a:r>
            <a:r>
              <a:rPr sz="2000" dirty="0">
                <a:latin typeface="Arial"/>
                <a:cs typeface="Arial"/>
              </a:rPr>
              <a:t>constant  </a:t>
            </a:r>
            <a:r>
              <a:rPr sz="2000" spc="-5" dirty="0">
                <a:latin typeface="Arial"/>
                <a:cs typeface="Arial"/>
              </a:rPr>
              <a:t>assessments of</a:t>
            </a:r>
            <a:r>
              <a:rPr sz="2000" spc="-10" dirty="0">
                <a:latin typeface="Arial"/>
                <a:cs typeface="Arial"/>
              </a:rPr>
              <a:t> </a:t>
            </a:r>
            <a:r>
              <a:rPr sz="2000" dirty="0">
                <a:latin typeface="Arial"/>
                <a:cs typeface="Arial"/>
              </a:rPr>
              <a:t>security.</a:t>
            </a:r>
            <a:endParaRPr sz="2000">
              <a:latin typeface="Arial"/>
              <a:cs typeface="Arial"/>
            </a:endParaRPr>
          </a:p>
          <a:p>
            <a:pPr marL="755650" marR="5080" lvl="1" indent="-285750">
              <a:lnSpc>
                <a:spcPct val="100000"/>
              </a:lnSpc>
              <a:spcBef>
                <a:spcPts val="475"/>
              </a:spcBef>
              <a:buChar char="–"/>
              <a:tabLst>
                <a:tab pos="755015" algn="l"/>
                <a:tab pos="755650" algn="l"/>
              </a:tabLst>
            </a:pPr>
            <a:r>
              <a:rPr sz="2000" dirty="0">
                <a:latin typeface="Arial"/>
                <a:cs typeface="Arial"/>
              </a:rPr>
              <a:t>A </a:t>
            </a:r>
            <a:r>
              <a:rPr sz="2000" spc="-5" dirty="0">
                <a:latin typeface="Arial"/>
                <a:cs typeface="Arial"/>
              </a:rPr>
              <a:t>periodic </a:t>
            </a:r>
            <a:r>
              <a:rPr sz="2000" dirty="0">
                <a:latin typeface="Arial"/>
                <a:cs typeface="Arial"/>
              </a:rPr>
              <a:t>review </a:t>
            </a:r>
            <a:r>
              <a:rPr sz="2000" spc="-5" dirty="0">
                <a:latin typeface="Arial"/>
                <a:cs typeface="Arial"/>
              </a:rPr>
              <a:t>of who has access, what they have access to,  and how often they are accessing the</a:t>
            </a:r>
            <a:r>
              <a:rPr sz="2000" spc="-20" dirty="0">
                <a:latin typeface="Arial"/>
                <a:cs typeface="Arial"/>
              </a:rPr>
              <a:t> </a:t>
            </a:r>
            <a:r>
              <a:rPr sz="2000" dirty="0">
                <a:latin typeface="Arial"/>
                <a:cs typeface="Arial"/>
              </a:rPr>
              <a:t>system.</a:t>
            </a:r>
            <a:endParaRPr sz="200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4525" y="582612"/>
            <a:ext cx="2926080" cy="452120"/>
          </a:xfrm>
          <a:prstGeom prst="rect">
            <a:avLst/>
          </a:prstGeom>
        </p:spPr>
        <p:txBody>
          <a:bodyPr vert="horz" wrap="square" lIns="0" tIns="12700" rIns="0" bIns="0" rtlCol="0">
            <a:spAutoFit/>
          </a:bodyPr>
          <a:lstStyle/>
          <a:p>
            <a:pPr marL="12700">
              <a:lnSpc>
                <a:spcPct val="100000"/>
              </a:lnSpc>
              <a:spcBef>
                <a:spcPts val="100"/>
              </a:spcBef>
            </a:pPr>
            <a:r>
              <a:rPr spc="-10" dirty="0"/>
              <a:t>Security</a:t>
            </a:r>
            <a:r>
              <a:rPr spc="-60" dirty="0"/>
              <a:t> </a:t>
            </a:r>
            <a:r>
              <a:rPr spc="-120" dirty="0"/>
              <a:t>(Cont</a:t>
            </a:r>
            <a:r>
              <a:rPr spc="-120" dirty="0">
                <a:latin typeface="Arimo"/>
                <a:cs typeface="Arimo"/>
              </a:rPr>
              <a:t>ᾼ</a:t>
            </a:r>
            <a:r>
              <a:rPr spc="-12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38</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a:spLocks noGrp="1"/>
          </p:cNvSpPr>
          <p:nvPr>
            <p:ph type="body" idx="1"/>
          </p:nvPr>
        </p:nvSpPr>
        <p:spPr>
          <a:prstGeom prst="rect">
            <a:avLst/>
          </a:prstGeom>
        </p:spPr>
        <p:txBody>
          <a:bodyPr vert="horz" wrap="square" lIns="0" tIns="87630" rIns="0" bIns="0" rtlCol="0">
            <a:spAutoFit/>
          </a:bodyPr>
          <a:lstStyle/>
          <a:p>
            <a:pPr marL="470534" indent="-427355">
              <a:lnSpc>
                <a:spcPct val="100000"/>
              </a:lnSpc>
              <a:spcBef>
                <a:spcPts val="690"/>
              </a:spcBef>
              <a:buChar char="•"/>
              <a:tabLst>
                <a:tab pos="470534" algn="l"/>
                <a:tab pos="471170" algn="l"/>
              </a:tabLst>
            </a:pPr>
            <a:r>
              <a:rPr spc="-5" dirty="0"/>
              <a:t>Encryption</a:t>
            </a:r>
          </a:p>
          <a:p>
            <a:pPr marL="786765" marR="149225" lvl="1" indent="-285750">
              <a:lnSpc>
                <a:spcPct val="100000"/>
              </a:lnSpc>
              <a:spcBef>
                <a:spcPts val="500"/>
              </a:spcBef>
              <a:buChar char="–"/>
              <a:tabLst>
                <a:tab pos="786130" algn="l"/>
                <a:tab pos="786765" algn="l"/>
              </a:tabLst>
            </a:pPr>
            <a:r>
              <a:rPr sz="2000" spc="-5" dirty="0">
                <a:latin typeface="Arial"/>
                <a:cs typeface="Arial"/>
              </a:rPr>
              <a:t>Encryption involves using </a:t>
            </a:r>
            <a:r>
              <a:rPr sz="2000" dirty="0">
                <a:latin typeface="Arial"/>
                <a:cs typeface="Arial"/>
              </a:rPr>
              <a:t>a key, </a:t>
            </a:r>
            <a:r>
              <a:rPr sz="2000" spc="-5" dirty="0">
                <a:latin typeface="Arial"/>
                <a:cs typeface="Arial"/>
              </a:rPr>
              <a:t>usually </a:t>
            </a:r>
            <a:r>
              <a:rPr sz="2000" dirty="0">
                <a:latin typeface="Arial"/>
                <a:cs typeface="Arial"/>
              </a:rPr>
              <a:t>a very </a:t>
            </a:r>
            <a:r>
              <a:rPr sz="2000" spc="-5" dirty="0">
                <a:latin typeface="Arial"/>
                <a:cs typeface="Arial"/>
              </a:rPr>
              <a:t>long prime  number that is difficult to guess or program, to </a:t>
            </a:r>
            <a:r>
              <a:rPr sz="2000" dirty="0">
                <a:latin typeface="Arial"/>
                <a:cs typeface="Arial"/>
              </a:rPr>
              <a:t>scramble </a:t>
            </a:r>
            <a:r>
              <a:rPr sz="2000" spc="-5" dirty="0">
                <a:latin typeface="Arial"/>
                <a:cs typeface="Arial"/>
              </a:rPr>
              <a:t>at one  end and unscramble at the other</a:t>
            </a:r>
            <a:r>
              <a:rPr sz="2000" spc="-15" dirty="0">
                <a:latin typeface="Arial"/>
                <a:cs typeface="Arial"/>
              </a:rPr>
              <a:t> </a:t>
            </a:r>
            <a:r>
              <a:rPr sz="2000" spc="-5" dirty="0">
                <a:latin typeface="Arial"/>
                <a:cs typeface="Arial"/>
              </a:rPr>
              <a:t>end.</a:t>
            </a:r>
            <a:endParaRPr sz="2000" dirty="0">
              <a:latin typeface="Arial"/>
              <a:cs typeface="Arial"/>
            </a:endParaRPr>
          </a:p>
          <a:p>
            <a:pPr marL="786765" marR="267970" lvl="1" indent="-285750">
              <a:lnSpc>
                <a:spcPct val="100000"/>
              </a:lnSpc>
              <a:spcBef>
                <a:spcPts val="1675"/>
              </a:spcBef>
              <a:buChar char="–"/>
              <a:tabLst>
                <a:tab pos="786130" algn="l"/>
                <a:tab pos="786765" algn="l"/>
              </a:tabLst>
            </a:pPr>
            <a:r>
              <a:rPr sz="2000" spc="-5" dirty="0">
                <a:latin typeface="Arial"/>
                <a:cs typeface="Arial"/>
              </a:rPr>
              <a:t>In today’s Web-based Internet applications, data encryption is  highly</a:t>
            </a:r>
            <a:r>
              <a:rPr sz="2000" spc="-10" dirty="0">
                <a:latin typeface="Arial"/>
                <a:cs typeface="Arial"/>
              </a:rPr>
              <a:t> </a:t>
            </a:r>
            <a:r>
              <a:rPr sz="2000" spc="-5" dirty="0">
                <a:latin typeface="Arial"/>
                <a:cs typeface="Arial"/>
              </a:rPr>
              <a:t>desirable.</a:t>
            </a:r>
            <a:endParaRPr sz="2000" dirty="0">
              <a:latin typeface="Arial"/>
              <a:cs typeface="Arial"/>
            </a:endParaRPr>
          </a:p>
          <a:p>
            <a:pPr marL="786765" marR="5080" lvl="1" indent="-285750">
              <a:lnSpc>
                <a:spcPct val="100000"/>
              </a:lnSpc>
              <a:spcBef>
                <a:spcPts val="1675"/>
              </a:spcBef>
              <a:buChar char="–"/>
              <a:tabLst>
                <a:tab pos="786130" algn="l"/>
                <a:tab pos="786765" algn="l"/>
              </a:tabLst>
            </a:pPr>
            <a:r>
              <a:rPr sz="2000" spc="-5" dirty="0">
                <a:latin typeface="Arial"/>
                <a:cs typeface="Arial"/>
              </a:rPr>
              <a:t>Customers and users are </a:t>
            </a:r>
            <a:r>
              <a:rPr sz="2000" dirty="0">
                <a:latin typeface="Arial"/>
                <a:cs typeface="Arial"/>
              </a:rPr>
              <a:t>sending </a:t>
            </a:r>
            <a:r>
              <a:rPr sz="2000" spc="-5" dirty="0">
                <a:latin typeface="Arial"/>
                <a:cs typeface="Arial"/>
              </a:rPr>
              <a:t>and </a:t>
            </a:r>
            <a:r>
              <a:rPr sz="2000" dirty="0">
                <a:latin typeface="Arial"/>
                <a:cs typeface="Arial"/>
              </a:rPr>
              <a:t>storing confidential </a:t>
            </a:r>
            <a:r>
              <a:rPr sz="2000" spc="-5" dirty="0">
                <a:latin typeface="Arial"/>
                <a:cs typeface="Arial"/>
              </a:rPr>
              <a:t>data  </a:t>
            </a:r>
            <a:r>
              <a:rPr sz="2000" dirty="0">
                <a:latin typeface="Arial"/>
                <a:cs typeface="Arial"/>
              </a:rPr>
              <a:t>(e.g., credit card </a:t>
            </a:r>
            <a:r>
              <a:rPr sz="2000" spc="-5" dirty="0">
                <a:latin typeface="Arial"/>
                <a:cs typeface="Arial"/>
              </a:rPr>
              <a:t>numbers and </a:t>
            </a:r>
            <a:r>
              <a:rPr sz="2000" dirty="0">
                <a:latin typeface="Arial"/>
                <a:cs typeface="Arial"/>
              </a:rPr>
              <a:t>social security </a:t>
            </a:r>
            <a:r>
              <a:rPr sz="2000" spc="-5" dirty="0">
                <a:latin typeface="Arial"/>
                <a:cs typeface="Arial"/>
              </a:rPr>
              <a:t>numbers) over the  network.</a:t>
            </a:r>
            <a:endParaRPr sz="2000" dirty="0">
              <a:latin typeface="Arial"/>
              <a:cs typeface="Arial"/>
            </a:endParaRPr>
          </a:p>
          <a:p>
            <a:pPr marL="786765" marR="178435" lvl="1" indent="-285750">
              <a:lnSpc>
                <a:spcPct val="100000"/>
              </a:lnSpc>
              <a:spcBef>
                <a:spcPts val="1675"/>
              </a:spcBef>
              <a:buChar char="–"/>
              <a:tabLst>
                <a:tab pos="786130" algn="l"/>
                <a:tab pos="786765" algn="l"/>
              </a:tabLst>
            </a:pPr>
            <a:r>
              <a:rPr sz="2000" spc="-5" dirty="0">
                <a:latin typeface="Arial"/>
                <a:cs typeface="Arial"/>
              </a:rPr>
              <a:t>Sensitive data on laptop hard drives or PDA </a:t>
            </a:r>
            <a:r>
              <a:rPr sz="2000" dirty="0">
                <a:latin typeface="Arial"/>
                <a:cs typeface="Arial"/>
              </a:rPr>
              <a:t>storage should </a:t>
            </a:r>
            <a:r>
              <a:rPr sz="2000" spc="-5" dirty="0">
                <a:latin typeface="Arial"/>
                <a:cs typeface="Arial"/>
              </a:rPr>
              <a:t>be  encrypted for </a:t>
            </a:r>
            <a:r>
              <a:rPr sz="2000" dirty="0">
                <a:latin typeface="Arial"/>
                <a:cs typeface="Arial"/>
              </a:rPr>
              <a:t>security</a:t>
            </a:r>
            <a:r>
              <a:rPr sz="2000" spc="-15" dirty="0">
                <a:latin typeface="Arial"/>
                <a:cs typeface="Arial"/>
              </a:rPr>
              <a:t> </a:t>
            </a:r>
            <a:r>
              <a:rPr sz="2000" spc="-5" dirty="0">
                <a:latin typeface="Arial"/>
                <a:cs typeface="Arial"/>
              </a:rPr>
              <a:t>purposes.</a:t>
            </a:r>
            <a:endParaRPr sz="2000" dirty="0">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6137" y="484187"/>
            <a:ext cx="5058410" cy="879475"/>
          </a:xfrm>
          <a:prstGeom prst="rect">
            <a:avLst/>
          </a:prstGeom>
        </p:spPr>
        <p:txBody>
          <a:bodyPr vert="horz" wrap="square" lIns="0" tIns="12700" rIns="0" bIns="0" rtlCol="0">
            <a:spAutoFit/>
          </a:bodyPr>
          <a:lstStyle/>
          <a:p>
            <a:pPr marL="12700" marR="5080" indent="552450">
              <a:lnSpc>
                <a:spcPct val="100000"/>
              </a:lnSpc>
              <a:spcBef>
                <a:spcPts val="100"/>
              </a:spcBef>
            </a:pPr>
            <a:r>
              <a:rPr spc="-5" dirty="0"/>
              <a:t>Disaster Recovery and  Business Continuity</a:t>
            </a:r>
            <a:r>
              <a:rPr spc="-90" dirty="0"/>
              <a:t> </a:t>
            </a:r>
            <a:r>
              <a:rPr spc="-5" dirty="0"/>
              <a:t>Planning</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39</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544637"/>
            <a:ext cx="8082915" cy="3915410"/>
          </a:xfrm>
          <a:prstGeom prst="rect">
            <a:avLst/>
          </a:prstGeom>
        </p:spPr>
        <p:txBody>
          <a:bodyPr vert="horz" wrap="square" lIns="0" tIns="12700" rIns="0" bIns="0" rtlCol="0">
            <a:spAutoFit/>
          </a:bodyPr>
          <a:lstStyle/>
          <a:p>
            <a:pPr marL="355600" marR="72390" indent="-342900">
              <a:lnSpc>
                <a:spcPct val="100000"/>
              </a:lnSpc>
              <a:spcBef>
                <a:spcPts val="100"/>
              </a:spcBef>
              <a:buChar char="•"/>
              <a:tabLst>
                <a:tab pos="354965" algn="l"/>
                <a:tab pos="355600" algn="l"/>
              </a:tabLst>
            </a:pPr>
            <a:r>
              <a:rPr sz="2400" dirty="0">
                <a:latin typeface="Arial"/>
                <a:cs typeface="Arial"/>
              </a:rPr>
              <a:t>Mission-critical systems must </a:t>
            </a:r>
            <a:r>
              <a:rPr sz="2400" spc="-5" dirty="0">
                <a:latin typeface="Arial"/>
                <a:cs typeface="Arial"/>
              </a:rPr>
              <a:t>have </a:t>
            </a:r>
            <a:r>
              <a:rPr sz="2400" dirty="0">
                <a:latin typeface="Arial"/>
                <a:cs typeface="Arial"/>
              </a:rPr>
              <a:t>a </a:t>
            </a:r>
            <a:r>
              <a:rPr sz="2400" spc="-5" dirty="0">
                <a:latin typeface="Arial"/>
                <a:cs typeface="Arial"/>
              </a:rPr>
              <a:t>plan in place that  will provide for the </a:t>
            </a:r>
            <a:r>
              <a:rPr sz="2400" dirty="0">
                <a:latin typeface="Arial"/>
                <a:cs typeface="Arial"/>
              </a:rPr>
              <a:t>recovery </a:t>
            </a:r>
            <a:r>
              <a:rPr sz="2400" spc="-5" dirty="0">
                <a:latin typeface="Arial"/>
                <a:cs typeface="Arial"/>
              </a:rPr>
              <a:t>of </a:t>
            </a:r>
            <a:r>
              <a:rPr sz="2400" dirty="0">
                <a:latin typeface="Arial"/>
                <a:cs typeface="Arial"/>
              </a:rPr>
              <a:t>a </a:t>
            </a:r>
            <a:r>
              <a:rPr sz="2400" spc="-5" dirty="0">
                <a:latin typeface="Arial"/>
                <a:cs typeface="Arial"/>
              </a:rPr>
              <a:t>number of disasters that  </a:t>
            </a:r>
            <a:r>
              <a:rPr sz="2400" dirty="0">
                <a:latin typeface="Arial"/>
                <a:cs typeface="Arial"/>
              </a:rPr>
              <a:t>can </a:t>
            </a:r>
            <a:r>
              <a:rPr sz="2400" spc="-5" dirty="0">
                <a:latin typeface="Arial"/>
                <a:cs typeface="Arial"/>
              </a:rPr>
              <a:t>occur to </a:t>
            </a:r>
            <a:r>
              <a:rPr sz="2400" dirty="0">
                <a:latin typeface="Arial"/>
                <a:cs typeface="Arial"/>
              </a:rPr>
              <a:t>a</a:t>
            </a:r>
            <a:r>
              <a:rPr sz="2400" spc="-25" dirty="0">
                <a:latin typeface="Arial"/>
                <a:cs typeface="Arial"/>
              </a:rPr>
              <a:t> </a:t>
            </a:r>
            <a:r>
              <a:rPr sz="2400" spc="-5" dirty="0">
                <a:latin typeface="Arial"/>
                <a:cs typeface="Arial"/>
              </a:rPr>
              <a:t>business.</a:t>
            </a:r>
            <a:endParaRPr sz="2400" dirty="0">
              <a:latin typeface="Arial"/>
              <a:cs typeface="Arial"/>
            </a:endParaRPr>
          </a:p>
          <a:p>
            <a:pPr marL="355600" marR="5080" indent="-342900">
              <a:lnSpc>
                <a:spcPct val="100000"/>
              </a:lnSpc>
              <a:spcBef>
                <a:spcPts val="2360"/>
              </a:spcBef>
              <a:buChar char="•"/>
              <a:tabLst>
                <a:tab pos="354965" algn="l"/>
                <a:tab pos="355600" algn="l"/>
              </a:tabLst>
            </a:pPr>
            <a:r>
              <a:rPr sz="2400" spc="-5" dirty="0">
                <a:latin typeface="Arial"/>
                <a:cs typeface="Arial"/>
              </a:rPr>
              <a:t>All departments that use an ERP </a:t>
            </a:r>
            <a:r>
              <a:rPr sz="2400" dirty="0">
                <a:latin typeface="Arial"/>
                <a:cs typeface="Arial"/>
              </a:rPr>
              <a:t>system must </a:t>
            </a:r>
            <a:r>
              <a:rPr sz="2400" spc="-5" dirty="0">
                <a:latin typeface="Arial"/>
                <a:cs typeface="Arial"/>
              </a:rPr>
              <a:t>play </a:t>
            </a:r>
            <a:r>
              <a:rPr sz="2400" dirty="0">
                <a:latin typeface="Arial"/>
                <a:cs typeface="Arial"/>
              </a:rPr>
              <a:t>a </a:t>
            </a:r>
            <a:r>
              <a:rPr sz="2400" spc="-5" dirty="0">
                <a:latin typeface="Arial"/>
                <a:cs typeface="Arial"/>
              </a:rPr>
              <a:t>part  in providing business </a:t>
            </a:r>
            <a:r>
              <a:rPr sz="2400" dirty="0">
                <a:latin typeface="Arial"/>
                <a:cs typeface="Arial"/>
              </a:rPr>
              <a:t>continuity </a:t>
            </a:r>
            <a:r>
              <a:rPr sz="2400" spc="-5" dirty="0">
                <a:latin typeface="Arial"/>
                <a:cs typeface="Arial"/>
              </a:rPr>
              <a:t>while </a:t>
            </a:r>
            <a:r>
              <a:rPr sz="2400" dirty="0">
                <a:latin typeface="Arial"/>
                <a:cs typeface="Arial"/>
              </a:rPr>
              <a:t>a system </a:t>
            </a:r>
            <a:r>
              <a:rPr sz="2400" spc="-5" dirty="0">
                <a:latin typeface="Arial"/>
                <a:cs typeface="Arial"/>
              </a:rPr>
              <a:t>is  unavailable.</a:t>
            </a:r>
            <a:endParaRPr sz="2400" dirty="0">
              <a:latin typeface="Arial"/>
              <a:cs typeface="Arial"/>
            </a:endParaRPr>
          </a:p>
          <a:p>
            <a:pPr marL="355600" marR="325120" indent="-342900" algn="just">
              <a:lnSpc>
                <a:spcPct val="100000"/>
              </a:lnSpc>
              <a:spcBef>
                <a:spcPts val="2360"/>
              </a:spcBef>
              <a:buChar char="•"/>
              <a:tabLst>
                <a:tab pos="355600" algn="l"/>
              </a:tabLst>
            </a:pPr>
            <a:r>
              <a:rPr sz="2400" spc="-5" dirty="0">
                <a:latin typeface="Arial"/>
                <a:cs typeface="Arial"/>
              </a:rPr>
              <a:t>In planning for </a:t>
            </a:r>
            <a:r>
              <a:rPr sz="2400" dirty="0">
                <a:latin typeface="Arial"/>
                <a:cs typeface="Arial"/>
              </a:rPr>
              <a:t>a </a:t>
            </a:r>
            <a:r>
              <a:rPr sz="2400" spc="-5" dirty="0">
                <a:latin typeface="Arial"/>
                <a:cs typeface="Arial"/>
              </a:rPr>
              <a:t>disaster </a:t>
            </a:r>
            <a:r>
              <a:rPr sz="2400" dirty="0">
                <a:latin typeface="Arial"/>
                <a:cs typeface="Arial"/>
              </a:rPr>
              <a:t>a company must </a:t>
            </a:r>
            <a:r>
              <a:rPr sz="2400" spc="-5" dirty="0">
                <a:latin typeface="Arial"/>
                <a:cs typeface="Arial"/>
              </a:rPr>
              <a:t>address the  level of </a:t>
            </a:r>
            <a:r>
              <a:rPr sz="2400" dirty="0">
                <a:latin typeface="Arial"/>
                <a:cs typeface="Arial"/>
              </a:rPr>
              <a:t>risk versus </a:t>
            </a:r>
            <a:r>
              <a:rPr sz="2400" spc="-5" dirty="0">
                <a:latin typeface="Arial"/>
                <a:cs typeface="Arial"/>
              </a:rPr>
              <a:t>the amount of </a:t>
            </a:r>
            <a:r>
              <a:rPr sz="2400" dirty="0">
                <a:latin typeface="Arial"/>
                <a:cs typeface="Arial"/>
              </a:rPr>
              <a:t>money </a:t>
            </a:r>
            <a:r>
              <a:rPr sz="2400" spc="-5" dirty="0">
                <a:latin typeface="Arial"/>
                <a:cs typeface="Arial"/>
              </a:rPr>
              <a:t>to ensure that  </a:t>
            </a:r>
            <a:r>
              <a:rPr sz="2400" dirty="0">
                <a:latin typeface="Arial"/>
                <a:cs typeface="Arial"/>
              </a:rPr>
              <a:t>systems </a:t>
            </a:r>
            <a:r>
              <a:rPr sz="2400" spc="-5" dirty="0">
                <a:latin typeface="Arial"/>
                <a:cs typeface="Arial"/>
              </a:rPr>
              <a:t>are available as quickly as</a:t>
            </a:r>
            <a:r>
              <a:rPr sz="2400" spc="-35" dirty="0">
                <a:latin typeface="Arial"/>
                <a:cs typeface="Arial"/>
              </a:rPr>
              <a:t> </a:t>
            </a:r>
            <a:r>
              <a:rPr sz="2400" spc="-5" dirty="0">
                <a:latin typeface="Arial"/>
                <a:cs typeface="Arial"/>
              </a:rPr>
              <a:t>possible.</a:t>
            </a:r>
            <a:endParaRPr sz="2400"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8225" y="612775"/>
            <a:ext cx="2136140" cy="452120"/>
          </a:xfrm>
          <a:prstGeom prst="rect">
            <a:avLst/>
          </a:prstGeom>
        </p:spPr>
        <p:txBody>
          <a:bodyPr vert="horz" wrap="square" lIns="0" tIns="12700" rIns="0" bIns="0" rtlCol="0">
            <a:spAutoFit/>
          </a:bodyPr>
          <a:lstStyle/>
          <a:p>
            <a:pPr marL="12700">
              <a:lnSpc>
                <a:spcPct val="100000"/>
              </a:lnSpc>
              <a:spcBef>
                <a:spcPts val="100"/>
              </a:spcBef>
            </a:pPr>
            <a:r>
              <a:rPr spc="-5" dirty="0"/>
              <a:t>Outsourcing</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4</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163637"/>
            <a:ext cx="7917180" cy="3769360"/>
          </a:xfrm>
          <a:prstGeom prst="rect">
            <a:avLst/>
          </a:prstGeom>
        </p:spPr>
        <p:txBody>
          <a:bodyPr vert="horz" wrap="square" lIns="0" tIns="12700" rIns="0" bIns="0" rtlCol="0">
            <a:spAutoFit/>
          </a:bodyPr>
          <a:lstStyle/>
          <a:p>
            <a:pPr marL="355600" marR="735965" indent="-342900">
              <a:lnSpc>
                <a:spcPct val="100000"/>
              </a:lnSpc>
              <a:spcBef>
                <a:spcPts val="100"/>
              </a:spcBef>
              <a:buChar char="•"/>
              <a:tabLst>
                <a:tab pos="354965" algn="l"/>
                <a:tab pos="355600" algn="l"/>
              </a:tabLst>
            </a:pPr>
            <a:r>
              <a:rPr sz="2400" spc="-5" dirty="0">
                <a:latin typeface="Arial"/>
                <a:cs typeface="Arial"/>
              </a:rPr>
              <a:t>Outsourcing occurs anytime </a:t>
            </a:r>
            <a:r>
              <a:rPr sz="2400" dirty="0">
                <a:latin typeface="Arial"/>
                <a:cs typeface="Arial"/>
              </a:rPr>
              <a:t>a company </a:t>
            </a:r>
            <a:r>
              <a:rPr sz="2400" spc="-5" dirty="0">
                <a:latin typeface="Arial"/>
                <a:cs typeface="Arial"/>
              </a:rPr>
              <a:t>decides to  </a:t>
            </a:r>
            <a:r>
              <a:rPr sz="2400" dirty="0">
                <a:latin typeface="Arial"/>
                <a:cs typeface="Arial"/>
              </a:rPr>
              <a:t>subcontract </a:t>
            </a:r>
            <a:r>
              <a:rPr sz="2400" spc="-5" dirty="0">
                <a:latin typeface="Arial"/>
                <a:cs typeface="Arial"/>
              </a:rPr>
              <a:t>its business processes or functions to  another</a:t>
            </a:r>
            <a:r>
              <a:rPr sz="2400" spc="-10" dirty="0">
                <a:latin typeface="Arial"/>
                <a:cs typeface="Arial"/>
              </a:rPr>
              <a:t> </a:t>
            </a:r>
            <a:r>
              <a:rPr sz="2400" dirty="0">
                <a:latin typeface="Arial"/>
                <a:cs typeface="Arial"/>
              </a:rPr>
              <a:t>company.</a:t>
            </a:r>
          </a:p>
          <a:p>
            <a:pPr marL="355600" marR="196850" indent="-342900">
              <a:lnSpc>
                <a:spcPct val="100000"/>
              </a:lnSpc>
              <a:spcBef>
                <a:spcPts val="1785"/>
              </a:spcBef>
              <a:buChar char="•"/>
              <a:tabLst>
                <a:tab pos="354965" algn="l"/>
                <a:tab pos="355600" algn="l"/>
              </a:tabLst>
            </a:pPr>
            <a:r>
              <a:rPr sz="2400" spc="-5" dirty="0">
                <a:latin typeface="Arial"/>
                <a:cs typeface="Arial"/>
              </a:rPr>
              <a:t>The </a:t>
            </a:r>
            <a:r>
              <a:rPr sz="2400" dirty="0">
                <a:latin typeface="Arial"/>
                <a:cs typeface="Arial"/>
              </a:rPr>
              <a:t>company (</a:t>
            </a:r>
            <a:r>
              <a:rPr sz="2400" i="1" dirty="0">
                <a:latin typeface="Arial"/>
                <a:cs typeface="Arial"/>
              </a:rPr>
              <a:t>Outsourcer</a:t>
            </a:r>
            <a:r>
              <a:rPr sz="2400" dirty="0">
                <a:latin typeface="Arial"/>
                <a:cs typeface="Arial"/>
              </a:rPr>
              <a:t>) </a:t>
            </a:r>
            <a:r>
              <a:rPr sz="2400" spc="-5" dirty="0">
                <a:latin typeface="Arial"/>
                <a:cs typeface="Arial"/>
              </a:rPr>
              <a:t>enters into an outsourcing  arrangement with another firm </a:t>
            </a:r>
            <a:r>
              <a:rPr sz="2400" dirty="0">
                <a:latin typeface="Arial"/>
                <a:cs typeface="Arial"/>
              </a:rPr>
              <a:t>(</a:t>
            </a:r>
            <a:r>
              <a:rPr sz="2400" i="1" dirty="0">
                <a:latin typeface="Arial"/>
                <a:cs typeface="Arial"/>
              </a:rPr>
              <a:t>Outsourcee</a:t>
            </a:r>
            <a:r>
              <a:rPr sz="2400" dirty="0">
                <a:latin typeface="Arial"/>
                <a:cs typeface="Arial"/>
              </a:rPr>
              <a:t>) </a:t>
            </a:r>
            <a:r>
              <a:rPr sz="2400" spc="-5" dirty="0">
                <a:latin typeface="Arial"/>
                <a:cs typeface="Arial"/>
              </a:rPr>
              <a:t>to provide  </a:t>
            </a:r>
            <a:r>
              <a:rPr sz="2400" dirty="0">
                <a:latin typeface="Arial"/>
                <a:cs typeface="Arial"/>
              </a:rPr>
              <a:t>services </a:t>
            </a:r>
            <a:r>
              <a:rPr sz="2400" spc="-5" dirty="0">
                <a:latin typeface="Arial"/>
                <a:cs typeface="Arial"/>
              </a:rPr>
              <a:t>under </a:t>
            </a:r>
            <a:r>
              <a:rPr sz="2400" dirty="0">
                <a:latin typeface="Arial"/>
                <a:cs typeface="Arial"/>
              </a:rPr>
              <a:t>contract </a:t>
            </a:r>
            <a:r>
              <a:rPr sz="2400" spc="-5" dirty="0">
                <a:latin typeface="Arial"/>
                <a:cs typeface="Arial"/>
              </a:rPr>
              <a:t>for </a:t>
            </a:r>
            <a:r>
              <a:rPr sz="2400" dirty="0">
                <a:latin typeface="Arial"/>
                <a:cs typeface="Arial"/>
              </a:rPr>
              <a:t>a certain </a:t>
            </a:r>
            <a:r>
              <a:rPr sz="2400" spc="-5" dirty="0">
                <a:latin typeface="Arial"/>
                <a:cs typeface="Arial"/>
              </a:rPr>
              <a:t>price and</a:t>
            </a:r>
            <a:r>
              <a:rPr sz="2400" spc="-95" dirty="0">
                <a:latin typeface="Arial"/>
                <a:cs typeface="Arial"/>
              </a:rPr>
              <a:t> </a:t>
            </a:r>
            <a:r>
              <a:rPr sz="2400" spc="-5" dirty="0">
                <a:latin typeface="Arial"/>
                <a:cs typeface="Arial"/>
              </a:rPr>
              <a:t>period.</a:t>
            </a:r>
            <a:endParaRPr sz="2400" dirty="0">
              <a:latin typeface="Arial"/>
              <a:cs typeface="Arial"/>
            </a:endParaRPr>
          </a:p>
          <a:p>
            <a:pPr marL="355600" marR="5080" indent="-342900">
              <a:lnSpc>
                <a:spcPct val="100000"/>
              </a:lnSpc>
              <a:spcBef>
                <a:spcPts val="1785"/>
              </a:spcBef>
              <a:buChar char="•"/>
              <a:tabLst>
                <a:tab pos="354965" algn="l"/>
                <a:tab pos="355600" algn="l"/>
              </a:tabLst>
            </a:pPr>
            <a:r>
              <a:rPr sz="2400" dirty="0">
                <a:latin typeface="Arial"/>
                <a:cs typeface="Arial"/>
              </a:rPr>
              <a:t>Most </a:t>
            </a:r>
            <a:r>
              <a:rPr sz="2400" spc="-5" dirty="0">
                <a:latin typeface="Arial"/>
                <a:cs typeface="Arial"/>
              </a:rPr>
              <a:t>IT outsourcing initially occurred in </a:t>
            </a:r>
            <a:r>
              <a:rPr sz="2400" dirty="0">
                <a:latin typeface="Arial"/>
                <a:cs typeface="Arial"/>
              </a:rPr>
              <a:t>such </a:t>
            </a:r>
            <a:r>
              <a:rPr sz="2400" spc="-5" dirty="0">
                <a:latin typeface="Arial"/>
                <a:cs typeface="Arial"/>
              </a:rPr>
              <a:t>back-office  functions as technical </a:t>
            </a:r>
            <a:r>
              <a:rPr sz="2400" dirty="0">
                <a:latin typeface="Arial"/>
                <a:cs typeface="Arial"/>
              </a:rPr>
              <a:t>support, software </a:t>
            </a:r>
            <a:r>
              <a:rPr sz="2400" spc="-5" dirty="0">
                <a:latin typeface="Arial"/>
                <a:cs typeface="Arial"/>
              </a:rPr>
              <a:t>development,  and </a:t>
            </a:r>
            <a:r>
              <a:rPr sz="2400" dirty="0">
                <a:latin typeface="Arial"/>
                <a:cs typeface="Arial"/>
              </a:rPr>
              <a:t>maintenance</a:t>
            </a:r>
            <a:r>
              <a:rPr sz="2400" spc="-10" dirty="0">
                <a:latin typeface="Arial"/>
                <a:cs typeface="Arial"/>
              </a:rPr>
              <a:t> </a:t>
            </a:r>
            <a:r>
              <a:rPr sz="2400" spc="-5" dirty="0">
                <a:latin typeface="Arial"/>
                <a:cs typeface="Arial"/>
              </a:rPr>
              <a:t>areas.</a:t>
            </a:r>
            <a:endParaRPr sz="2400" dirty="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3287" y="696912"/>
            <a:ext cx="4937760" cy="452120"/>
          </a:xfrm>
          <a:prstGeom prst="rect">
            <a:avLst/>
          </a:prstGeom>
        </p:spPr>
        <p:txBody>
          <a:bodyPr vert="horz" wrap="square" lIns="0" tIns="12700" rIns="0" bIns="0" rtlCol="0">
            <a:spAutoFit/>
          </a:bodyPr>
          <a:lstStyle/>
          <a:p>
            <a:pPr marL="12700">
              <a:lnSpc>
                <a:spcPct val="100000"/>
              </a:lnSpc>
              <a:spcBef>
                <a:spcPts val="100"/>
              </a:spcBef>
            </a:pPr>
            <a:r>
              <a:rPr spc="-5" dirty="0"/>
              <a:t>Implications </a:t>
            </a:r>
            <a:r>
              <a:rPr dirty="0"/>
              <a:t>for</a:t>
            </a:r>
            <a:r>
              <a:rPr spc="-100" dirty="0"/>
              <a:t> </a:t>
            </a:r>
            <a:r>
              <a:rPr dirty="0"/>
              <a:t>Management</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40</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765175" y="1217739"/>
            <a:ext cx="7724140" cy="4027804"/>
          </a:xfrm>
          <a:prstGeom prst="rect">
            <a:avLst/>
          </a:prstGeom>
        </p:spPr>
        <p:txBody>
          <a:bodyPr vert="horz" wrap="square" lIns="0" tIns="158750" rIns="0" bIns="0" rtlCol="0">
            <a:spAutoFit/>
          </a:bodyPr>
          <a:lstStyle/>
          <a:p>
            <a:pPr marL="355600" indent="-342900">
              <a:lnSpc>
                <a:spcPct val="100000"/>
              </a:lnSpc>
              <a:spcBef>
                <a:spcPts val="1250"/>
              </a:spcBef>
              <a:buChar char="•"/>
              <a:tabLst>
                <a:tab pos="354965" algn="l"/>
                <a:tab pos="355600" algn="l"/>
              </a:tabLst>
            </a:pPr>
            <a:r>
              <a:rPr sz="2400" spc="-5" dirty="0">
                <a:latin typeface="Arial"/>
                <a:cs typeface="Arial"/>
              </a:rPr>
              <a:t>Outsourcing</a:t>
            </a:r>
            <a:endParaRPr sz="2400">
              <a:latin typeface="Arial"/>
              <a:cs typeface="Arial"/>
            </a:endParaRPr>
          </a:p>
          <a:p>
            <a:pPr marL="755650" marR="5080" lvl="1" indent="-285750">
              <a:lnSpc>
                <a:spcPts val="2160"/>
              </a:lnSpc>
              <a:spcBef>
                <a:spcPts val="1225"/>
              </a:spcBef>
              <a:buChar char="–"/>
              <a:tabLst>
                <a:tab pos="755015" algn="l"/>
                <a:tab pos="755650" algn="l"/>
              </a:tabLst>
            </a:pPr>
            <a:r>
              <a:rPr sz="2000" spc="-5" dirty="0">
                <a:latin typeface="Arial"/>
                <a:cs typeface="Arial"/>
              </a:rPr>
              <a:t>Determine how </a:t>
            </a:r>
            <a:r>
              <a:rPr sz="2000" dirty="0">
                <a:latin typeface="Arial"/>
                <a:cs typeface="Arial"/>
              </a:rPr>
              <a:t>much </a:t>
            </a:r>
            <a:r>
              <a:rPr sz="2000" spc="-5" dirty="0">
                <a:latin typeface="Arial"/>
                <a:cs typeface="Arial"/>
              </a:rPr>
              <a:t>the </a:t>
            </a:r>
            <a:r>
              <a:rPr sz="2000" dirty="0">
                <a:latin typeface="Arial"/>
                <a:cs typeface="Arial"/>
              </a:rPr>
              <a:t>company should rely </a:t>
            </a:r>
            <a:r>
              <a:rPr sz="2000" spc="-5" dirty="0">
                <a:latin typeface="Arial"/>
                <a:cs typeface="Arial"/>
              </a:rPr>
              <a:t>on outsourcing  and the extent to which they</a:t>
            </a:r>
            <a:r>
              <a:rPr sz="2000" spc="-15" dirty="0">
                <a:latin typeface="Arial"/>
                <a:cs typeface="Arial"/>
              </a:rPr>
              <a:t> </a:t>
            </a:r>
            <a:r>
              <a:rPr sz="2000" spc="-5" dirty="0">
                <a:latin typeface="Arial"/>
                <a:cs typeface="Arial"/>
              </a:rPr>
              <a:t>do.</a:t>
            </a:r>
            <a:endParaRPr sz="2000">
              <a:latin typeface="Arial"/>
              <a:cs typeface="Arial"/>
            </a:endParaRPr>
          </a:p>
          <a:p>
            <a:pPr lvl="1">
              <a:lnSpc>
                <a:spcPct val="100000"/>
              </a:lnSpc>
              <a:spcBef>
                <a:spcPts val="40"/>
              </a:spcBef>
              <a:buFont typeface="Arial"/>
              <a:buChar char="–"/>
            </a:pPr>
            <a:endParaRPr sz="1950">
              <a:latin typeface="Arial"/>
              <a:cs typeface="Arial"/>
            </a:endParaRPr>
          </a:p>
          <a:p>
            <a:pPr marL="755650" marR="996315" lvl="1" indent="-285750">
              <a:lnSpc>
                <a:spcPts val="2160"/>
              </a:lnSpc>
              <a:buChar char="–"/>
              <a:tabLst>
                <a:tab pos="755015" algn="l"/>
                <a:tab pos="755650" algn="l"/>
              </a:tabLst>
            </a:pPr>
            <a:r>
              <a:rPr sz="2000" spc="-5" dirty="0">
                <a:latin typeface="Arial"/>
                <a:cs typeface="Arial"/>
              </a:rPr>
              <a:t>Re-evaluate the level of </a:t>
            </a:r>
            <a:r>
              <a:rPr sz="2000" dirty="0">
                <a:latin typeface="Arial"/>
                <a:cs typeface="Arial"/>
              </a:rPr>
              <a:t>support required </a:t>
            </a:r>
            <a:r>
              <a:rPr sz="2000" spc="-5" dirty="0">
                <a:latin typeface="Arial"/>
                <a:cs typeface="Arial"/>
              </a:rPr>
              <a:t>for the ERP  implementation.</a:t>
            </a:r>
            <a:endParaRPr sz="2000">
              <a:latin typeface="Arial"/>
              <a:cs typeface="Arial"/>
            </a:endParaRPr>
          </a:p>
          <a:p>
            <a:pPr lvl="1">
              <a:lnSpc>
                <a:spcPct val="100000"/>
              </a:lnSpc>
              <a:spcBef>
                <a:spcPts val="35"/>
              </a:spcBef>
              <a:buFont typeface="Arial"/>
              <a:buChar char="–"/>
            </a:pPr>
            <a:endParaRPr sz="1950">
              <a:latin typeface="Arial"/>
              <a:cs typeface="Arial"/>
            </a:endParaRPr>
          </a:p>
          <a:p>
            <a:pPr marL="755650" marR="356870" lvl="1" indent="-285750">
              <a:lnSpc>
                <a:spcPts val="2160"/>
              </a:lnSpc>
              <a:buChar char="–"/>
              <a:tabLst>
                <a:tab pos="755015" algn="l"/>
                <a:tab pos="755650" algn="l"/>
              </a:tabLst>
            </a:pPr>
            <a:r>
              <a:rPr sz="2000" spc="-5" dirty="0">
                <a:latin typeface="Arial"/>
                <a:cs typeface="Arial"/>
              </a:rPr>
              <a:t>Evaluate Business Process Outsourcing </a:t>
            </a:r>
            <a:r>
              <a:rPr sz="2000" dirty="0">
                <a:latin typeface="Arial"/>
                <a:cs typeface="Arial"/>
              </a:rPr>
              <a:t>(BPO) </a:t>
            </a:r>
            <a:r>
              <a:rPr sz="2000" spc="-5" dirty="0">
                <a:latin typeface="Arial"/>
                <a:cs typeface="Arial"/>
              </a:rPr>
              <a:t>and hosted  applications for </a:t>
            </a:r>
            <a:r>
              <a:rPr sz="2000" dirty="0">
                <a:latin typeface="Arial"/>
                <a:cs typeface="Arial"/>
              </a:rPr>
              <a:t>key </a:t>
            </a:r>
            <a:r>
              <a:rPr sz="2000" spc="-5" dirty="0">
                <a:latin typeface="Arial"/>
                <a:cs typeface="Arial"/>
              </a:rPr>
              <a:t>business</a:t>
            </a:r>
            <a:r>
              <a:rPr sz="2000" spc="-25" dirty="0">
                <a:latin typeface="Arial"/>
                <a:cs typeface="Arial"/>
              </a:rPr>
              <a:t> </a:t>
            </a:r>
            <a:r>
              <a:rPr sz="2000" spc="-5" dirty="0">
                <a:latin typeface="Arial"/>
                <a:cs typeface="Arial"/>
              </a:rPr>
              <a:t>processes.</a:t>
            </a:r>
            <a:endParaRPr sz="2000">
              <a:latin typeface="Arial"/>
              <a:cs typeface="Arial"/>
            </a:endParaRPr>
          </a:p>
          <a:p>
            <a:pPr lvl="1">
              <a:lnSpc>
                <a:spcPct val="100000"/>
              </a:lnSpc>
              <a:spcBef>
                <a:spcPts val="40"/>
              </a:spcBef>
              <a:buFont typeface="Arial"/>
              <a:buChar char="–"/>
            </a:pPr>
            <a:endParaRPr sz="1950">
              <a:latin typeface="Arial"/>
              <a:cs typeface="Arial"/>
            </a:endParaRPr>
          </a:p>
          <a:p>
            <a:pPr marL="755650" marR="120014" lvl="1" indent="-285750">
              <a:lnSpc>
                <a:spcPts val="2160"/>
              </a:lnSpc>
              <a:buChar char="–"/>
              <a:tabLst>
                <a:tab pos="755015" algn="l"/>
                <a:tab pos="755650" algn="l"/>
              </a:tabLst>
            </a:pPr>
            <a:r>
              <a:rPr sz="2000" spc="-5" dirty="0">
                <a:latin typeface="Arial"/>
                <a:cs typeface="Arial"/>
              </a:rPr>
              <a:t>When </a:t>
            </a:r>
            <a:r>
              <a:rPr sz="2000" dirty="0">
                <a:latin typeface="Arial"/>
                <a:cs typeface="Arial"/>
              </a:rPr>
              <a:t>considering </a:t>
            </a:r>
            <a:r>
              <a:rPr sz="2000" spc="-5" dirty="0">
                <a:latin typeface="Arial"/>
                <a:cs typeface="Arial"/>
              </a:rPr>
              <a:t>outsourcing </a:t>
            </a:r>
            <a:r>
              <a:rPr sz="2000" dirty="0">
                <a:latin typeface="Arial"/>
                <a:cs typeface="Arial"/>
              </a:rPr>
              <a:t>solutions (whether </a:t>
            </a:r>
            <a:r>
              <a:rPr sz="2000" spc="-5" dirty="0">
                <a:latin typeface="Arial"/>
                <a:cs typeface="Arial"/>
              </a:rPr>
              <a:t>they be  offshore development or SaaS providers), ERP </a:t>
            </a:r>
            <a:r>
              <a:rPr sz="2000" dirty="0">
                <a:latin typeface="Arial"/>
                <a:cs typeface="Arial"/>
              </a:rPr>
              <a:t>management  </a:t>
            </a:r>
            <a:r>
              <a:rPr sz="2000" spc="-5" dirty="0">
                <a:latin typeface="Arial"/>
                <a:cs typeface="Arial"/>
              </a:rPr>
              <a:t>teams need to look beyond</a:t>
            </a:r>
            <a:r>
              <a:rPr sz="2000" spc="-15" dirty="0">
                <a:latin typeface="Arial"/>
                <a:cs typeface="Arial"/>
              </a:rPr>
              <a:t> </a:t>
            </a:r>
            <a:r>
              <a:rPr sz="2000" dirty="0">
                <a:latin typeface="Arial"/>
                <a:cs typeface="Arial"/>
              </a:rPr>
              <a:t>cost.</a:t>
            </a:r>
            <a:endParaRPr sz="2000">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3287" y="582612"/>
            <a:ext cx="4937760" cy="452120"/>
          </a:xfrm>
          <a:prstGeom prst="rect">
            <a:avLst/>
          </a:prstGeom>
        </p:spPr>
        <p:txBody>
          <a:bodyPr vert="horz" wrap="square" lIns="0" tIns="12700" rIns="0" bIns="0" rtlCol="0">
            <a:spAutoFit/>
          </a:bodyPr>
          <a:lstStyle/>
          <a:p>
            <a:pPr marL="12700">
              <a:lnSpc>
                <a:spcPct val="100000"/>
              </a:lnSpc>
              <a:spcBef>
                <a:spcPts val="100"/>
              </a:spcBef>
            </a:pPr>
            <a:r>
              <a:rPr spc="-5" dirty="0"/>
              <a:t>Implications </a:t>
            </a:r>
            <a:r>
              <a:rPr dirty="0"/>
              <a:t>for</a:t>
            </a:r>
            <a:r>
              <a:rPr spc="-100" dirty="0"/>
              <a:t> </a:t>
            </a:r>
            <a:r>
              <a:rPr dirty="0"/>
              <a:t>Management</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41</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765175" y="1283144"/>
            <a:ext cx="7604125" cy="4826000"/>
          </a:xfrm>
          <a:prstGeom prst="rect">
            <a:avLst/>
          </a:prstGeom>
        </p:spPr>
        <p:txBody>
          <a:bodyPr vert="horz" wrap="square" lIns="0" tIns="60960" rIns="0" bIns="0" rtlCol="0">
            <a:spAutoFit/>
          </a:bodyPr>
          <a:lstStyle/>
          <a:p>
            <a:pPr marL="355600" indent="-342900">
              <a:lnSpc>
                <a:spcPct val="100000"/>
              </a:lnSpc>
              <a:spcBef>
                <a:spcPts val="480"/>
              </a:spcBef>
              <a:buChar char="•"/>
              <a:tabLst>
                <a:tab pos="354965" algn="l"/>
                <a:tab pos="355600" algn="l"/>
              </a:tabLst>
            </a:pPr>
            <a:r>
              <a:rPr sz="2400" spc="-5" dirty="0">
                <a:latin typeface="Arial"/>
                <a:cs typeface="Arial"/>
              </a:rPr>
              <a:t>Ethics</a:t>
            </a:r>
            <a:endParaRPr sz="2400" dirty="0">
              <a:latin typeface="Arial"/>
              <a:cs typeface="Arial"/>
            </a:endParaRPr>
          </a:p>
          <a:p>
            <a:pPr marL="755650" marR="129539" lvl="1" indent="-285750">
              <a:lnSpc>
                <a:spcPts val="2160"/>
              </a:lnSpc>
              <a:spcBef>
                <a:spcPts val="595"/>
              </a:spcBef>
              <a:buChar char="–"/>
              <a:tabLst>
                <a:tab pos="755015" algn="l"/>
                <a:tab pos="755650" algn="l"/>
              </a:tabLst>
            </a:pPr>
            <a:r>
              <a:rPr sz="2000" spc="-5" dirty="0">
                <a:latin typeface="Arial"/>
                <a:cs typeface="Arial"/>
              </a:rPr>
              <a:t>An ethics guru </a:t>
            </a:r>
            <a:r>
              <a:rPr sz="2000" dirty="0">
                <a:latin typeface="Arial"/>
                <a:cs typeface="Arial"/>
              </a:rPr>
              <a:t>should </a:t>
            </a:r>
            <a:r>
              <a:rPr sz="2000" spc="-5" dirty="0">
                <a:latin typeface="Arial"/>
                <a:cs typeface="Arial"/>
              </a:rPr>
              <a:t>be appointed to the team to guide the  team on privacy, accuracy, property </a:t>
            </a:r>
            <a:r>
              <a:rPr sz="2000" dirty="0">
                <a:latin typeface="Arial"/>
                <a:cs typeface="Arial"/>
              </a:rPr>
              <a:t>rights, </a:t>
            </a:r>
            <a:r>
              <a:rPr sz="2000" spc="-5" dirty="0">
                <a:latin typeface="Arial"/>
                <a:cs typeface="Arial"/>
              </a:rPr>
              <a:t>and access  principles.</a:t>
            </a:r>
            <a:endParaRPr sz="2000" dirty="0">
              <a:latin typeface="Arial"/>
              <a:cs typeface="Arial"/>
            </a:endParaRPr>
          </a:p>
          <a:p>
            <a:pPr marL="355600" indent="-342900">
              <a:lnSpc>
                <a:spcPct val="100000"/>
              </a:lnSpc>
              <a:spcBef>
                <a:spcPts val="1460"/>
              </a:spcBef>
              <a:buChar char="•"/>
              <a:tabLst>
                <a:tab pos="354965" algn="l"/>
                <a:tab pos="355600" algn="l"/>
              </a:tabLst>
            </a:pPr>
            <a:r>
              <a:rPr sz="2400" spc="-5" dirty="0">
                <a:latin typeface="Arial"/>
                <a:cs typeface="Arial"/>
              </a:rPr>
              <a:t>Legal</a:t>
            </a:r>
            <a:endParaRPr sz="2400" dirty="0">
              <a:latin typeface="Arial"/>
              <a:cs typeface="Arial"/>
            </a:endParaRPr>
          </a:p>
          <a:p>
            <a:pPr marL="755650" marR="5080" lvl="1" indent="-285750">
              <a:lnSpc>
                <a:spcPts val="2160"/>
              </a:lnSpc>
              <a:spcBef>
                <a:spcPts val="505"/>
              </a:spcBef>
              <a:buChar char="–"/>
              <a:tabLst>
                <a:tab pos="755015" algn="l"/>
                <a:tab pos="755650" algn="l"/>
              </a:tabLst>
            </a:pPr>
            <a:r>
              <a:rPr sz="2000" spc="-5" dirty="0">
                <a:latin typeface="Arial"/>
                <a:cs typeface="Arial"/>
              </a:rPr>
              <a:t>Address as </a:t>
            </a:r>
            <a:r>
              <a:rPr sz="2000" dirty="0">
                <a:latin typeface="Arial"/>
                <a:cs typeface="Arial"/>
              </a:rPr>
              <a:t>many </a:t>
            </a:r>
            <a:r>
              <a:rPr sz="2000" spc="-5" dirty="0">
                <a:latin typeface="Arial"/>
                <a:cs typeface="Arial"/>
              </a:rPr>
              <a:t>possible legal issues up front to protect the  </a:t>
            </a:r>
            <a:r>
              <a:rPr sz="2000" dirty="0">
                <a:latin typeface="Arial"/>
                <a:cs typeface="Arial"/>
              </a:rPr>
              <a:t>company’s </a:t>
            </a:r>
            <a:r>
              <a:rPr sz="2000" spc="-5" dirty="0">
                <a:latin typeface="Arial"/>
                <a:cs typeface="Arial"/>
              </a:rPr>
              <a:t>investing in the</a:t>
            </a:r>
            <a:r>
              <a:rPr sz="2000" spc="-20" dirty="0">
                <a:latin typeface="Arial"/>
                <a:cs typeface="Arial"/>
              </a:rPr>
              <a:t> </a:t>
            </a:r>
            <a:r>
              <a:rPr sz="2000" spc="-5" dirty="0">
                <a:latin typeface="Arial"/>
                <a:cs typeface="Arial"/>
              </a:rPr>
              <a:t>ERP.</a:t>
            </a:r>
            <a:endParaRPr sz="2000" dirty="0">
              <a:latin typeface="Arial"/>
              <a:cs typeface="Arial"/>
            </a:endParaRPr>
          </a:p>
          <a:p>
            <a:pPr marL="355600" indent="-342900">
              <a:lnSpc>
                <a:spcPct val="100000"/>
              </a:lnSpc>
              <a:spcBef>
                <a:spcPts val="1455"/>
              </a:spcBef>
              <a:buChar char="•"/>
              <a:tabLst>
                <a:tab pos="354965" algn="l"/>
                <a:tab pos="355600" algn="l"/>
              </a:tabLst>
            </a:pPr>
            <a:r>
              <a:rPr sz="2400" spc="-5" dirty="0">
                <a:latin typeface="Arial"/>
                <a:cs typeface="Arial"/>
              </a:rPr>
              <a:t>Audit</a:t>
            </a:r>
            <a:endParaRPr sz="2400" dirty="0">
              <a:latin typeface="Arial"/>
              <a:cs typeface="Arial"/>
            </a:endParaRPr>
          </a:p>
          <a:p>
            <a:pPr marL="755650" marR="271145" lvl="1" indent="-285750">
              <a:lnSpc>
                <a:spcPts val="2160"/>
              </a:lnSpc>
              <a:spcBef>
                <a:spcPts val="505"/>
              </a:spcBef>
              <a:buChar char="–"/>
              <a:tabLst>
                <a:tab pos="755015" algn="l"/>
                <a:tab pos="755650" algn="l"/>
              </a:tabLst>
            </a:pPr>
            <a:r>
              <a:rPr sz="2000" spc="-5" dirty="0">
                <a:latin typeface="Arial"/>
                <a:cs typeface="Arial"/>
              </a:rPr>
              <a:t>Key issue for </a:t>
            </a:r>
            <a:r>
              <a:rPr sz="2000" dirty="0">
                <a:latin typeface="Arial"/>
                <a:cs typeface="Arial"/>
              </a:rPr>
              <a:t>management </a:t>
            </a:r>
            <a:r>
              <a:rPr sz="2000" spc="-5" dirty="0">
                <a:latin typeface="Arial"/>
                <a:cs typeface="Arial"/>
              </a:rPr>
              <a:t>with ERPs in general is the law  around</a:t>
            </a:r>
            <a:r>
              <a:rPr sz="2000" spc="-10" dirty="0">
                <a:latin typeface="Arial"/>
                <a:cs typeface="Arial"/>
              </a:rPr>
              <a:t> </a:t>
            </a:r>
            <a:r>
              <a:rPr sz="2000" spc="-5" dirty="0">
                <a:latin typeface="Arial"/>
                <a:cs typeface="Arial"/>
              </a:rPr>
              <a:t>Sarbanes–Oxley.</a:t>
            </a:r>
            <a:endParaRPr sz="2000" dirty="0">
              <a:latin typeface="Arial"/>
              <a:cs typeface="Arial"/>
            </a:endParaRPr>
          </a:p>
          <a:p>
            <a:pPr marL="355600" indent="-342900">
              <a:lnSpc>
                <a:spcPct val="100000"/>
              </a:lnSpc>
              <a:spcBef>
                <a:spcPts val="1460"/>
              </a:spcBef>
              <a:buChar char="•"/>
              <a:tabLst>
                <a:tab pos="354965" algn="l"/>
                <a:tab pos="355600" algn="l"/>
              </a:tabLst>
            </a:pPr>
            <a:r>
              <a:rPr sz="2400" spc="-5" dirty="0">
                <a:latin typeface="Arial"/>
                <a:cs typeface="Arial"/>
              </a:rPr>
              <a:t>Security</a:t>
            </a:r>
            <a:endParaRPr sz="2400" dirty="0">
              <a:latin typeface="Arial"/>
              <a:cs typeface="Arial"/>
            </a:endParaRPr>
          </a:p>
          <a:p>
            <a:pPr marL="755650" marR="168910" lvl="1" indent="-285750">
              <a:lnSpc>
                <a:spcPts val="2160"/>
              </a:lnSpc>
              <a:spcBef>
                <a:spcPts val="505"/>
              </a:spcBef>
              <a:buChar char="–"/>
              <a:tabLst>
                <a:tab pos="755015" algn="l"/>
                <a:tab pos="755650" algn="l"/>
              </a:tabLst>
            </a:pPr>
            <a:r>
              <a:rPr sz="2000" dirty="0">
                <a:latin typeface="Arial"/>
                <a:cs typeface="Arial"/>
              </a:rPr>
              <a:t>A security </a:t>
            </a:r>
            <a:r>
              <a:rPr sz="2000" spc="-5" dirty="0">
                <a:latin typeface="Arial"/>
                <a:cs typeface="Arial"/>
              </a:rPr>
              <a:t>plan </a:t>
            </a:r>
            <a:r>
              <a:rPr sz="2000" dirty="0">
                <a:latin typeface="Arial"/>
                <a:cs typeface="Arial"/>
              </a:rPr>
              <a:t>must </a:t>
            </a:r>
            <a:r>
              <a:rPr sz="2000" spc="-5" dirty="0">
                <a:latin typeface="Arial"/>
                <a:cs typeface="Arial"/>
              </a:rPr>
              <a:t>be developed to address all the issues  </a:t>
            </a:r>
            <a:r>
              <a:rPr sz="2000" dirty="0">
                <a:latin typeface="Arial"/>
                <a:cs typeface="Arial"/>
              </a:rPr>
              <a:t>related </a:t>
            </a:r>
            <a:r>
              <a:rPr sz="2000" spc="-5" dirty="0">
                <a:latin typeface="Arial"/>
                <a:cs typeface="Arial"/>
              </a:rPr>
              <a:t>to</a:t>
            </a:r>
            <a:r>
              <a:rPr sz="2000" spc="-15" dirty="0">
                <a:latin typeface="Arial"/>
                <a:cs typeface="Arial"/>
              </a:rPr>
              <a:t> </a:t>
            </a:r>
            <a:r>
              <a:rPr sz="2000" spc="-5" dirty="0">
                <a:latin typeface="Arial"/>
                <a:cs typeface="Arial"/>
              </a:rPr>
              <a:t>access.</a:t>
            </a:r>
            <a:endParaRPr sz="2000" dirty="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7462" y="582612"/>
            <a:ext cx="1644014" cy="452120"/>
          </a:xfrm>
          <a:prstGeom prst="rect">
            <a:avLst/>
          </a:prstGeom>
        </p:spPr>
        <p:txBody>
          <a:bodyPr vert="horz" wrap="square" lIns="0" tIns="12700" rIns="0" bIns="0" rtlCol="0">
            <a:spAutoFit/>
          </a:bodyPr>
          <a:lstStyle/>
          <a:p>
            <a:pPr marL="12700">
              <a:lnSpc>
                <a:spcPct val="100000"/>
              </a:lnSpc>
              <a:spcBef>
                <a:spcPts val="100"/>
              </a:spcBef>
            </a:pPr>
            <a:r>
              <a:rPr spc="-5" dirty="0"/>
              <a:t>Summary</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42</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211262"/>
            <a:ext cx="7908290" cy="4253865"/>
          </a:xfrm>
          <a:prstGeom prst="rect">
            <a:avLst/>
          </a:prstGeom>
        </p:spPr>
        <p:txBody>
          <a:bodyPr vert="horz" wrap="square" lIns="0" tIns="53975" rIns="0" bIns="0" rtlCol="0">
            <a:spAutoFit/>
          </a:bodyPr>
          <a:lstStyle/>
          <a:p>
            <a:pPr marL="355600" marR="573405" indent="-342900">
              <a:lnSpc>
                <a:spcPts val="2590"/>
              </a:lnSpc>
              <a:spcBef>
                <a:spcPts val="425"/>
              </a:spcBef>
              <a:buChar char="•"/>
              <a:tabLst>
                <a:tab pos="354965" algn="l"/>
                <a:tab pos="355600" algn="l"/>
              </a:tabLst>
            </a:pPr>
            <a:r>
              <a:rPr sz="2400" spc="-5" dirty="0">
                <a:latin typeface="Arial"/>
                <a:cs typeface="Arial"/>
              </a:rPr>
              <a:t>Global and ethical issues are </a:t>
            </a:r>
            <a:r>
              <a:rPr sz="2400" dirty="0">
                <a:latin typeface="Arial"/>
                <a:cs typeface="Arial"/>
              </a:rPr>
              <a:t>major </a:t>
            </a:r>
            <a:r>
              <a:rPr sz="2400" spc="-5" dirty="0">
                <a:latin typeface="Arial"/>
                <a:cs typeface="Arial"/>
              </a:rPr>
              <a:t>areas to assess  when implementing or </a:t>
            </a:r>
            <a:r>
              <a:rPr sz="2400" dirty="0">
                <a:latin typeface="Arial"/>
                <a:cs typeface="Arial"/>
              </a:rPr>
              <a:t>modifying </a:t>
            </a:r>
            <a:r>
              <a:rPr sz="2400" spc="-5" dirty="0">
                <a:latin typeface="Arial"/>
                <a:cs typeface="Arial"/>
              </a:rPr>
              <a:t>an ERP</a:t>
            </a:r>
            <a:r>
              <a:rPr sz="2400" spc="-65" dirty="0">
                <a:latin typeface="Arial"/>
                <a:cs typeface="Arial"/>
              </a:rPr>
              <a:t> </a:t>
            </a:r>
            <a:r>
              <a:rPr sz="2400" spc="-5" dirty="0">
                <a:latin typeface="Arial"/>
                <a:cs typeface="Arial"/>
              </a:rPr>
              <a:t>System.</a:t>
            </a:r>
            <a:endParaRPr sz="2400">
              <a:latin typeface="Arial"/>
              <a:cs typeface="Arial"/>
            </a:endParaRPr>
          </a:p>
          <a:p>
            <a:pPr marL="355600" marR="1434465" indent="-342900">
              <a:lnSpc>
                <a:spcPts val="2590"/>
              </a:lnSpc>
              <a:spcBef>
                <a:spcPts val="2370"/>
              </a:spcBef>
              <a:buChar char="•"/>
              <a:tabLst>
                <a:tab pos="354965" algn="l"/>
                <a:tab pos="355600" algn="l"/>
              </a:tabLst>
            </a:pPr>
            <a:r>
              <a:rPr sz="2400" spc="-5" dirty="0">
                <a:latin typeface="Arial"/>
                <a:cs typeface="Arial"/>
              </a:rPr>
              <a:t>Outsourcing is gaining lot of interest in ERP  implementation because it is efficient, but it is  unfortunately also </a:t>
            </a:r>
            <a:r>
              <a:rPr sz="2400" dirty="0">
                <a:latin typeface="Arial"/>
                <a:cs typeface="Arial"/>
              </a:rPr>
              <a:t>steeped </a:t>
            </a:r>
            <a:r>
              <a:rPr sz="2400" spc="-5" dirty="0">
                <a:latin typeface="Arial"/>
                <a:cs typeface="Arial"/>
              </a:rPr>
              <a:t>in</a:t>
            </a:r>
            <a:r>
              <a:rPr sz="2400" spc="-45" dirty="0">
                <a:latin typeface="Arial"/>
                <a:cs typeface="Arial"/>
              </a:rPr>
              <a:t> </a:t>
            </a:r>
            <a:r>
              <a:rPr sz="2400" dirty="0">
                <a:latin typeface="Arial"/>
                <a:cs typeface="Arial"/>
              </a:rPr>
              <a:t>controversy.</a:t>
            </a:r>
            <a:endParaRPr sz="2400">
              <a:latin typeface="Arial"/>
              <a:cs typeface="Arial"/>
            </a:endParaRPr>
          </a:p>
          <a:p>
            <a:pPr marL="355600" marR="179070" indent="-342900">
              <a:lnSpc>
                <a:spcPts val="2590"/>
              </a:lnSpc>
              <a:spcBef>
                <a:spcPts val="2370"/>
              </a:spcBef>
              <a:buChar char="•"/>
              <a:tabLst>
                <a:tab pos="354965" algn="l"/>
                <a:tab pos="355600" algn="l"/>
              </a:tabLst>
            </a:pPr>
            <a:r>
              <a:rPr sz="2400" spc="-5" dirty="0">
                <a:latin typeface="Arial"/>
                <a:cs typeface="Arial"/>
              </a:rPr>
              <a:t>Offshore outsourcing </a:t>
            </a:r>
            <a:r>
              <a:rPr sz="2400" dirty="0">
                <a:latin typeface="Arial"/>
                <a:cs typeface="Arial"/>
              </a:rPr>
              <a:t>relationships must keep </a:t>
            </a:r>
            <a:r>
              <a:rPr sz="2400" spc="-5" dirty="0">
                <a:latin typeface="Arial"/>
                <a:cs typeface="Arial"/>
              </a:rPr>
              <a:t>in </a:t>
            </a:r>
            <a:r>
              <a:rPr sz="2400" dirty="0">
                <a:latin typeface="Arial"/>
                <a:cs typeface="Arial"/>
              </a:rPr>
              <a:t>mind  </a:t>
            </a:r>
            <a:r>
              <a:rPr sz="2400" spc="-5" dirty="0">
                <a:latin typeface="Arial"/>
                <a:cs typeface="Arial"/>
              </a:rPr>
              <a:t>language barriers, </a:t>
            </a:r>
            <a:r>
              <a:rPr sz="2400" dirty="0">
                <a:latin typeface="Arial"/>
                <a:cs typeface="Arial"/>
              </a:rPr>
              <a:t>cultures, </a:t>
            </a:r>
            <a:r>
              <a:rPr sz="2400" spc="-5" dirty="0">
                <a:latin typeface="Arial"/>
                <a:cs typeface="Arial"/>
              </a:rPr>
              <a:t>and international </a:t>
            </a:r>
            <a:r>
              <a:rPr sz="2400" dirty="0">
                <a:latin typeface="Arial"/>
                <a:cs typeface="Arial"/>
              </a:rPr>
              <a:t>rules </a:t>
            </a:r>
            <a:r>
              <a:rPr sz="2400" spc="-5" dirty="0">
                <a:latin typeface="Arial"/>
                <a:cs typeface="Arial"/>
              </a:rPr>
              <a:t>and  </a:t>
            </a:r>
            <a:r>
              <a:rPr sz="2400" dirty="0">
                <a:latin typeface="Arial"/>
                <a:cs typeface="Arial"/>
              </a:rPr>
              <a:t>regulations.</a:t>
            </a:r>
            <a:endParaRPr sz="2400">
              <a:latin typeface="Arial"/>
              <a:cs typeface="Arial"/>
            </a:endParaRPr>
          </a:p>
          <a:p>
            <a:pPr marL="355600" marR="5080" indent="-342900">
              <a:lnSpc>
                <a:spcPts val="2590"/>
              </a:lnSpc>
              <a:spcBef>
                <a:spcPts val="2365"/>
              </a:spcBef>
              <a:buChar char="•"/>
              <a:tabLst>
                <a:tab pos="354965" algn="l"/>
                <a:tab pos="355600" algn="l"/>
              </a:tabLst>
            </a:pPr>
            <a:r>
              <a:rPr sz="2400" spc="-5" dirty="0">
                <a:latin typeface="Arial"/>
                <a:cs typeface="Arial"/>
              </a:rPr>
              <a:t>Software as </a:t>
            </a:r>
            <a:r>
              <a:rPr sz="2400" dirty="0">
                <a:latin typeface="Arial"/>
                <a:cs typeface="Arial"/>
              </a:rPr>
              <a:t>a </a:t>
            </a:r>
            <a:r>
              <a:rPr sz="2400" spc="-5" dirty="0">
                <a:latin typeface="Arial"/>
                <a:cs typeface="Arial"/>
              </a:rPr>
              <a:t>Service </a:t>
            </a:r>
            <a:r>
              <a:rPr sz="2400" dirty="0">
                <a:latin typeface="Arial"/>
                <a:cs typeface="Arial"/>
              </a:rPr>
              <a:t>(or </a:t>
            </a:r>
            <a:r>
              <a:rPr sz="2400" spc="-5" dirty="0">
                <a:latin typeface="Arial"/>
                <a:cs typeface="Arial"/>
              </a:rPr>
              <a:t>SaaS) is emerging as </a:t>
            </a:r>
            <a:r>
              <a:rPr sz="2400" dirty="0">
                <a:latin typeface="Arial"/>
                <a:cs typeface="Arial"/>
              </a:rPr>
              <a:t>a</a:t>
            </a:r>
            <a:r>
              <a:rPr sz="2400" spc="-95" dirty="0">
                <a:latin typeface="Arial"/>
                <a:cs typeface="Arial"/>
              </a:rPr>
              <a:t> </a:t>
            </a:r>
            <a:r>
              <a:rPr sz="2400" dirty="0">
                <a:latin typeface="Arial"/>
                <a:cs typeface="Arial"/>
              </a:rPr>
              <a:t>viable  model </a:t>
            </a:r>
            <a:r>
              <a:rPr sz="2400" spc="-5" dirty="0">
                <a:latin typeface="Arial"/>
                <a:cs typeface="Arial"/>
              </a:rPr>
              <a:t>of</a:t>
            </a:r>
            <a:r>
              <a:rPr sz="2400" spc="-15" dirty="0">
                <a:latin typeface="Arial"/>
                <a:cs typeface="Arial"/>
              </a:rPr>
              <a:t> </a:t>
            </a:r>
            <a:r>
              <a:rPr sz="2400" spc="-5" dirty="0">
                <a:latin typeface="Arial"/>
                <a:cs typeface="Arial"/>
              </a:rPr>
              <a:t>outsourcing.</a:t>
            </a:r>
            <a:endParaRPr sz="2400">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6575" y="658812"/>
            <a:ext cx="3141980" cy="452120"/>
          </a:xfrm>
          <a:prstGeom prst="rect">
            <a:avLst/>
          </a:prstGeom>
        </p:spPr>
        <p:txBody>
          <a:bodyPr vert="horz" wrap="square" lIns="0" tIns="12700" rIns="0" bIns="0" rtlCol="0">
            <a:spAutoFit/>
          </a:bodyPr>
          <a:lstStyle/>
          <a:p>
            <a:pPr marL="12700">
              <a:lnSpc>
                <a:spcPct val="100000"/>
              </a:lnSpc>
              <a:spcBef>
                <a:spcPts val="100"/>
              </a:spcBef>
            </a:pPr>
            <a:r>
              <a:rPr spc="-10" dirty="0"/>
              <a:t>Summary</a:t>
            </a:r>
            <a:r>
              <a:rPr spc="-75" dirty="0"/>
              <a:t> </a:t>
            </a:r>
            <a:r>
              <a:rPr spc="-120" dirty="0"/>
              <a:t>(Cont</a:t>
            </a:r>
            <a:r>
              <a:rPr spc="-120" dirty="0">
                <a:latin typeface="Arimo"/>
                <a:cs typeface="Arimo"/>
              </a:rPr>
              <a:t>ᾼ</a:t>
            </a:r>
            <a:r>
              <a:rPr spc="-12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43</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257300"/>
            <a:ext cx="8020050" cy="4911090"/>
          </a:xfrm>
          <a:prstGeom prst="rect">
            <a:avLst/>
          </a:prstGeom>
        </p:spPr>
        <p:txBody>
          <a:bodyPr vert="horz" wrap="square" lIns="0" tIns="53975" rIns="0" bIns="0" rtlCol="0">
            <a:spAutoFit/>
          </a:bodyPr>
          <a:lstStyle/>
          <a:p>
            <a:pPr marL="355600" marR="22860" indent="-342900">
              <a:lnSpc>
                <a:spcPts val="2590"/>
              </a:lnSpc>
              <a:spcBef>
                <a:spcPts val="425"/>
              </a:spcBef>
              <a:buChar char="•"/>
              <a:tabLst>
                <a:tab pos="354965" algn="l"/>
                <a:tab pos="355600" algn="l"/>
              </a:tabLst>
            </a:pPr>
            <a:r>
              <a:rPr sz="2400" spc="-5" dirty="0">
                <a:latin typeface="Arial"/>
                <a:cs typeface="Arial"/>
              </a:rPr>
              <a:t>Companies implementing ERP face </a:t>
            </a:r>
            <a:r>
              <a:rPr sz="2400" dirty="0">
                <a:latin typeface="Arial"/>
                <a:cs typeface="Arial"/>
              </a:rPr>
              <a:t>several </a:t>
            </a:r>
            <a:r>
              <a:rPr sz="2400" spc="-5" dirty="0">
                <a:latin typeface="Arial"/>
                <a:cs typeface="Arial"/>
              </a:rPr>
              <a:t>ethical  </a:t>
            </a:r>
            <a:r>
              <a:rPr sz="2400" dirty="0">
                <a:latin typeface="Arial"/>
                <a:cs typeface="Arial"/>
              </a:rPr>
              <a:t>challenges </a:t>
            </a:r>
            <a:r>
              <a:rPr sz="2400" spc="-5" dirty="0">
                <a:latin typeface="Arial"/>
                <a:cs typeface="Arial"/>
              </a:rPr>
              <a:t>with </a:t>
            </a:r>
            <a:r>
              <a:rPr sz="2400" dirty="0">
                <a:latin typeface="Arial"/>
                <a:cs typeface="Arial"/>
              </a:rPr>
              <a:t>such </a:t>
            </a:r>
            <a:r>
              <a:rPr sz="2400" spc="-5" dirty="0">
                <a:latin typeface="Arial"/>
                <a:cs typeface="Arial"/>
              </a:rPr>
              <a:t>issues as data privacy, accuracy,  property </a:t>
            </a:r>
            <a:r>
              <a:rPr sz="2400" dirty="0">
                <a:latin typeface="Arial"/>
                <a:cs typeface="Arial"/>
              </a:rPr>
              <a:t>rights, </a:t>
            </a:r>
            <a:r>
              <a:rPr sz="2400" spc="-5" dirty="0">
                <a:latin typeface="Arial"/>
                <a:cs typeface="Arial"/>
              </a:rPr>
              <a:t>and access </a:t>
            </a:r>
            <a:r>
              <a:rPr sz="2400" dirty="0">
                <a:latin typeface="Arial"/>
                <a:cs typeface="Arial"/>
              </a:rPr>
              <a:t>rights </a:t>
            </a:r>
            <a:r>
              <a:rPr sz="2400" spc="-5" dirty="0">
                <a:latin typeface="Arial"/>
                <a:cs typeface="Arial"/>
              </a:rPr>
              <a:t>of users to the</a:t>
            </a:r>
            <a:r>
              <a:rPr sz="2400" spc="-90" dirty="0">
                <a:latin typeface="Arial"/>
                <a:cs typeface="Arial"/>
              </a:rPr>
              <a:t> </a:t>
            </a:r>
            <a:r>
              <a:rPr sz="2400" dirty="0">
                <a:latin typeface="Arial"/>
                <a:cs typeface="Arial"/>
              </a:rPr>
              <a:t>system.</a:t>
            </a:r>
            <a:endParaRPr sz="2400">
              <a:latin typeface="Arial"/>
              <a:cs typeface="Arial"/>
            </a:endParaRPr>
          </a:p>
          <a:p>
            <a:pPr marL="355600" marR="429259" indent="-342900">
              <a:lnSpc>
                <a:spcPts val="2590"/>
              </a:lnSpc>
              <a:spcBef>
                <a:spcPts val="2370"/>
              </a:spcBef>
              <a:buChar char="•"/>
              <a:tabLst>
                <a:tab pos="354965" algn="l"/>
                <a:tab pos="355600" algn="l"/>
              </a:tabLst>
            </a:pPr>
            <a:r>
              <a:rPr sz="2400" spc="-5" dirty="0">
                <a:latin typeface="Arial"/>
                <a:cs typeface="Arial"/>
              </a:rPr>
              <a:t>With Sarbanes–Oxley </a:t>
            </a:r>
            <a:r>
              <a:rPr sz="2400" dirty="0">
                <a:latin typeface="Arial"/>
                <a:cs typeface="Arial"/>
              </a:rPr>
              <a:t>coming </a:t>
            </a:r>
            <a:r>
              <a:rPr sz="2400" spc="-5" dirty="0">
                <a:latin typeface="Arial"/>
                <a:cs typeface="Arial"/>
              </a:rPr>
              <a:t>to our world after the  Enron </a:t>
            </a:r>
            <a:r>
              <a:rPr sz="2400" dirty="0">
                <a:latin typeface="Arial"/>
                <a:cs typeface="Arial"/>
              </a:rPr>
              <a:t>crisis, companies </a:t>
            </a:r>
            <a:r>
              <a:rPr sz="2400" spc="-5" dirty="0">
                <a:latin typeface="Arial"/>
                <a:cs typeface="Arial"/>
              </a:rPr>
              <a:t>have no </a:t>
            </a:r>
            <a:r>
              <a:rPr sz="2400" dirty="0">
                <a:latin typeface="Arial"/>
                <a:cs typeface="Arial"/>
              </a:rPr>
              <a:t>choice </a:t>
            </a:r>
            <a:r>
              <a:rPr sz="2400" spc="-5" dirty="0">
                <a:latin typeface="Arial"/>
                <a:cs typeface="Arial"/>
              </a:rPr>
              <a:t>but to</a:t>
            </a:r>
            <a:r>
              <a:rPr sz="2400" spc="-105" dirty="0">
                <a:latin typeface="Arial"/>
                <a:cs typeface="Arial"/>
              </a:rPr>
              <a:t> </a:t>
            </a:r>
            <a:r>
              <a:rPr sz="2400" spc="-5" dirty="0">
                <a:latin typeface="Arial"/>
                <a:cs typeface="Arial"/>
              </a:rPr>
              <a:t>ensure  their </a:t>
            </a:r>
            <a:r>
              <a:rPr sz="2400" dirty="0">
                <a:latin typeface="Arial"/>
                <a:cs typeface="Arial"/>
              </a:rPr>
              <a:t>systems </a:t>
            </a:r>
            <a:r>
              <a:rPr sz="2400" spc="-5" dirty="0">
                <a:latin typeface="Arial"/>
                <a:cs typeface="Arial"/>
              </a:rPr>
              <a:t>are</a:t>
            </a:r>
            <a:r>
              <a:rPr sz="2400" spc="-25" dirty="0">
                <a:latin typeface="Arial"/>
                <a:cs typeface="Arial"/>
              </a:rPr>
              <a:t> </a:t>
            </a:r>
            <a:r>
              <a:rPr sz="2400" dirty="0">
                <a:latin typeface="Arial"/>
                <a:cs typeface="Arial"/>
              </a:rPr>
              <a:t>compliant.</a:t>
            </a:r>
            <a:endParaRPr sz="2400">
              <a:latin typeface="Arial"/>
              <a:cs typeface="Arial"/>
            </a:endParaRPr>
          </a:p>
          <a:p>
            <a:pPr marL="355600" marR="5080" indent="-342900" algn="just">
              <a:lnSpc>
                <a:spcPts val="2590"/>
              </a:lnSpc>
              <a:spcBef>
                <a:spcPts val="2365"/>
              </a:spcBef>
              <a:buChar char="•"/>
              <a:tabLst>
                <a:tab pos="355600" algn="l"/>
              </a:tabLst>
            </a:pPr>
            <a:r>
              <a:rPr sz="2400" spc="-5" dirty="0">
                <a:latin typeface="Arial"/>
                <a:cs typeface="Arial"/>
              </a:rPr>
              <a:t>Protecting the asset, ERP </a:t>
            </a:r>
            <a:r>
              <a:rPr sz="2400" dirty="0">
                <a:latin typeface="Arial"/>
                <a:cs typeface="Arial"/>
              </a:rPr>
              <a:t>system, </a:t>
            </a:r>
            <a:r>
              <a:rPr sz="2400" spc="-5" dirty="0">
                <a:latin typeface="Arial"/>
                <a:cs typeface="Arial"/>
              </a:rPr>
              <a:t>is all </a:t>
            </a:r>
            <a:r>
              <a:rPr sz="2400" dirty="0">
                <a:latin typeface="Arial"/>
                <a:cs typeface="Arial"/>
              </a:rPr>
              <a:t>a </a:t>
            </a:r>
            <a:r>
              <a:rPr sz="2400" spc="-5" dirty="0">
                <a:latin typeface="Arial"/>
                <a:cs typeface="Arial"/>
              </a:rPr>
              <a:t>part of an ERP  implementation as legal issues </a:t>
            </a:r>
            <a:r>
              <a:rPr sz="2400" dirty="0">
                <a:latin typeface="Arial"/>
                <a:cs typeface="Arial"/>
              </a:rPr>
              <a:t>can </a:t>
            </a:r>
            <a:r>
              <a:rPr sz="2400" spc="-5" dirty="0">
                <a:latin typeface="Arial"/>
                <a:cs typeface="Arial"/>
              </a:rPr>
              <a:t>arise anytime before,  during and after the</a:t>
            </a:r>
            <a:r>
              <a:rPr sz="2400" spc="-20" dirty="0">
                <a:latin typeface="Arial"/>
                <a:cs typeface="Arial"/>
              </a:rPr>
              <a:t> </a:t>
            </a:r>
            <a:r>
              <a:rPr sz="2400" spc="-5" dirty="0">
                <a:latin typeface="Arial"/>
                <a:cs typeface="Arial"/>
              </a:rPr>
              <a:t>implementation.</a:t>
            </a:r>
            <a:endParaRPr sz="2400">
              <a:latin typeface="Arial"/>
              <a:cs typeface="Arial"/>
            </a:endParaRPr>
          </a:p>
          <a:p>
            <a:pPr marL="355600" marR="582295" indent="-342900" algn="just">
              <a:lnSpc>
                <a:spcPts val="2590"/>
              </a:lnSpc>
              <a:spcBef>
                <a:spcPts val="2370"/>
              </a:spcBef>
              <a:buChar char="•"/>
              <a:tabLst>
                <a:tab pos="355600" algn="l"/>
              </a:tabLst>
            </a:pPr>
            <a:r>
              <a:rPr sz="2400" spc="-5" dirty="0">
                <a:latin typeface="Arial"/>
                <a:cs typeface="Arial"/>
              </a:rPr>
              <a:t>An ERP </a:t>
            </a:r>
            <a:r>
              <a:rPr sz="2400" dirty="0">
                <a:latin typeface="Arial"/>
                <a:cs typeface="Arial"/>
              </a:rPr>
              <a:t>system’s security </a:t>
            </a:r>
            <a:r>
              <a:rPr sz="2400" spc="-5" dirty="0">
                <a:latin typeface="Arial"/>
                <a:cs typeface="Arial"/>
              </a:rPr>
              <a:t>is only as good as long as  </a:t>
            </a:r>
            <a:r>
              <a:rPr sz="2400" dirty="0">
                <a:latin typeface="Arial"/>
                <a:cs typeface="Arial"/>
              </a:rPr>
              <a:t>company </a:t>
            </a:r>
            <a:r>
              <a:rPr sz="2400" spc="-5" dirty="0">
                <a:latin typeface="Arial"/>
                <a:cs typeface="Arial"/>
              </a:rPr>
              <a:t>employees are aware of the importance of  </a:t>
            </a:r>
            <a:r>
              <a:rPr sz="2400" dirty="0">
                <a:latin typeface="Arial"/>
                <a:cs typeface="Arial"/>
              </a:rPr>
              <a:t>maintaining a secure</a:t>
            </a:r>
            <a:r>
              <a:rPr sz="2400" spc="-25" dirty="0">
                <a:latin typeface="Arial"/>
                <a:cs typeface="Arial"/>
              </a:rPr>
              <a:t> </a:t>
            </a:r>
            <a:r>
              <a:rPr sz="2400" spc="-5" dirty="0">
                <a:latin typeface="Arial"/>
                <a:cs typeface="Arial"/>
              </a:rPr>
              <a:t>environment.</a:t>
            </a:r>
            <a:endParaRPr sz="2400">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1975" y="658812"/>
            <a:ext cx="3084830" cy="452120"/>
          </a:xfrm>
          <a:prstGeom prst="rect">
            <a:avLst/>
          </a:prstGeom>
        </p:spPr>
        <p:txBody>
          <a:bodyPr vert="horz" wrap="square" lIns="0" tIns="12700" rIns="0" bIns="0" rtlCol="0">
            <a:spAutoFit/>
          </a:bodyPr>
          <a:lstStyle/>
          <a:p>
            <a:pPr marL="12700">
              <a:lnSpc>
                <a:spcPct val="100000"/>
              </a:lnSpc>
              <a:spcBef>
                <a:spcPts val="100"/>
              </a:spcBef>
            </a:pPr>
            <a:r>
              <a:rPr spc="-5" dirty="0"/>
              <a:t>Review</a:t>
            </a:r>
            <a:r>
              <a:rPr spc="-85" dirty="0"/>
              <a:t> </a:t>
            </a:r>
            <a:r>
              <a:rPr spc="-5" dirty="0"/>
              <a:t>Questions</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44</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765175" y="1392237"/>
            <a:ext cx="7736205" cy="4439285"/>
          </a:xfrm>
          <a:prstGeom prst="rect">
            <a:avLst/>
          </a:prstGeom>
        </p:spPr>
        <p:txBody>
          <a:bodyPr vert="horz" wrap="square" lIns="0" tIns="12700" rIns="0" bIns="0" rtlCol="0">
            <a:spAutoFit/>
          </a:bodyPr>
          <a:lstStyle/>
          <a:p>
            <a:pPr marL="546100" marR="834390" indent="-533400">
              <a:lnSpc>
                <a:spcPct val="100000"/>
              </a:lnSpc>
              <a:spcBef>
                <a:spcPts val="100"/>
              </a:spcBef>
              <a:buAutoNum type="arabicPeriod"/>
              <a:tabLst>
                <a:tab pos="545465" algn="l"/>
                <a:tab pos="546100" algn="l"/>
              </a:tabLst>
            </a:pPr>
            <a:r>
              <a:rPr sz="2400" spc="-5" dirty="0">
                <a:latin typeface="Arial"/>
                <a:cs typeface="Arial"/>
              </a:rPr>
              <a:t>What is outsourcing and why would </a:t>
            </a:r>
            <a:r>
              <a:rPr sz="2400" dirty="0">
                <a:latin typeface="Arial"/>
                <a:cs typeface="Arial"/>
              </a:rPr>
              <a:t>a company  choose </a:t>
            </a:r>
            <a:r>
              <a:rPr sz="2400" spc="-5" dirty="0">
                <a:latin typeface="Arial"/>
                <a:cs typeface="Arial"/>
              </a:rPr>
              <a:t>to</a:t>
            </a:r>
            <a:r>
              <a:rPr sz="2400" spc="-20" dirty="0">
                <a:latin typeface="Arial"/>
                <a:cs typeface="Arial"/>
              </a:rPr>
              <a:t> </a:t>
            </a:r>
            <a:r>
              <a:rPr sz="2400" spc="-5" dirty="0">
                <a:latin typeface="Arial"/>
                <a:cs typeface="Arial"/>
              </a:rPr>
              <a:t>outsource?</a:t>
            </a:r>
            <a:endParaRPr sz="2400">
              <a:latin typeface="Arial"/>
              <a:cs typeface="Arial"/>
            </a:endParaRPr>
          </a:p>
          <a:p>
            <a:pPr marL="546100" marR="802005" indent="-533400">
              <a:lnSpc>
                <a:spcPct val="100000"/>
              </a:lnSpc>
              <a:spcBef>
                <a:spcPts val="1765"/>
              </a:spcBef>
              <a:buAutoNum type="arabicPeriod"/>
              <a:tabLst>
                <a:tab pos="545465" algn="l"/>
                <a:tab pos="546100" algn="l"/>
              </a:tabLst>
            </a:pPr>
            <a:r>
              <a:rPr sz="2400" spc="-5" dirty="0">
                <a:latin typeface="Arial"/>
                <a:cs typeface="Arial"/>
              </a:rPr>
              <a:t>What are the advantages and disadvantages to  outsourcing?</a:t>
            </a:r>
            <a:endParaRPr sz="2400">
              <a:latin typeface="Arial"/>
              <a:cs typeface="Arial"/>
            </a:endParaRPr>
          </a:p>
          <a:p>
            <a:pPr marL="546100" indent="-533400">
              <a:lnSpc>
                <a:spcPct val="100000"/>
              </a:lnSpc>
              <a:spcBef>
                <a:spcPts val="1765"/>
              </a:spcBef>
              <a:buAutoNum type="arabicPeriod"/>
              <a:tabLst>
                <a:tab pos="545465" algn="l"/>
                <a:tab pos="546100" algn="l"/>
              </a:tabLst>
            </a:pPr>
            <a:r>
              <a:rPr sz="2400" spc="-5" dirty="0">
                <a:latin typeface="Arial"/>
                <a:cs typeface="Arial"/>
              </a:rPr>
              <a:t>What are the </a:t>
            </a:r>
            <a:r>
              <a:rPr sz="2400" dirty="0">
                <a:latin typeface="Arial"/>
                <a:cs typeface="Arial"/>
              </a:rPr>
              <a:t>key challenges </a:t>
            </a:r>
            <a:r>
              <a:rPr sz="2400" spc="-5" dirty="0">
                <a:latin typeface="Arial"/>
                <a:cs typeface="Arial"/>
              </a:rPr>
              <a:t>in offshore</a:t>
            </a:r>
            <a:r>
              <a:rPr sz="2400" spc="-100" dirty="0">
                <a:latin typeface="Arial"/>
                <a:cs typeface="Arial"/>
              </a:rPr>
              <a:t> </a:t>
            </a:r>
            <a:r>
              <a:rPr sz="2400" spc="-5" dirty="0">
                <a:latin typeface="Arial"/>
                <a:cs typeface="Arial"/>
              </a:rPr>
              <a:t>outsourcing?</a:t>
            </a:r>
            <a:endParaRPr sz="2400">
              <a:latin typeface="Arial"/>
              <a:cs typeface="Arial"/>
            </a:endParaRPr>
          </a:p>
          <a:p>
            <a:pPr marL="546100" indent="-533400">
              <a:lnSpc>
                <a:spcPct val="100000"/>
              </a:lnSpc>
              <a:spcBef>
                <a:spcPts val="1770"/>
              </a:spcBef>
              <a:buAutoNum type="arabicPeriod"/>
              <a:tabLst>
                <a:tab pos="545465" algn="l"/>
                <a:tab pos="546100" algn="l"/>
              </a:tabLst>
            </a:pPr>
            <a:r>
              <a:rPr sz="2400" spc="-5" dirty="0">
                <a:latin typeface="Arial"/>
                <a:cs typeface="Arial"/>
              </a:rPr>
              <a:t>List five best practices in</a:t>
            </a:r>
            <a:r>
              <a:rPr sz="2400" spc="-25" dirty="0">
                <a:latin typeface="Arial"/>
                <a:cs typeface="Arial"/>
              </a:rPr>
              <a:t> </a:t>
            </a:r>
            <a:r>
              <a:rPr sz="2400" spc="-5" dirty="0">
                <a:latin typeface="Arial"/>
                <a:cs typeface="Arial"/>
              </a:rPr>
              <a:t>outsourcing.</a:t>
            </a:r>
            <a:endParaRPr sz="2400">
              <a:latin typeface="Arial"/>
              <a:cs typeface="Arial"/>
            </a:endParaRPr>
          </a:p>
          <a:p>
            <a:pPr marL="546100" marR="481330" indent="-533400">
              <a:lnSpc>
                <a:spcPct val="100000"/>
              </a:lnSpc>
              <a:spcBef>
                <a:spcPts val="1770"/>
              </a:spcBef>
              <a:buAutoNum type="arabicPeriod"/>
              <a:tabLst>
                <a:tab pos="545465" algn="l"/>
                <a:tab pos="546100" algn="l"/>
              </a:tabLst>
            </a:pPr>
            <a:r>
              <a:rPr sz="2400" spc="-5" dirty="0">
                <a:latin typeface="Arial"/>
                <a:cs typeface="Arial"/>
              </a:rPr>
              <a:t>What is SaaS and why is it </a:t>
            </a:r>
            <a:r>
              <a:rPr sz="2400" dirty="0">
                <a:latin typeface="Arial"/>
                <a:cs typeface="Arial"/>
              </a:rPr>
              <a:t>considered </a:t>
            </a:r>
            <a:r>
              <a:rPr sz="2400" spc="-5" dirty="0">
                <a:latin typeface="Arial"/>
                <a:cs typeface="Arial"/>
              </a:rPr>
              <a:t>as another  outsourcing</a:t>
            </a:r>
            <a:r>
              <a:rPr sz="2400" spc="-10" dirty="0">
                <a:latin typeface="Arial"/>
                <a:cs typeface="Arial"/>
              </a:rPr>
              <a:t> </a:t>
            </a:r>
            <a:r>
              <a:rPr sz="2400" spc="-5" dirty="0">
                <a:latin typeface="Arial"/>
                <a:cs typeface="Arial"/>
              </a:rPr>
              <a:t>option?</a:t>
            </a:r>
            <a:endParaRPr sz="2400">
              <a:latin typeface="Arial"/>
              <a:cs typeface="Arial"/>
            </a:endParaRPr>
          </a:p>
          <a:p>
            <a:pPr marL="546100" indent="-533400">
              <a:lnSpc>
                <a:spcPct val="100000"/>
              </a:lnSpc>
              <a:spcBef>
                <a:spcPts val="1765"/>
              </a:spcBef>
              <a:buAutoNum type="arabicPeriod"/>
              <a:tabLst>
                <a:tab pos="545465" algn="l"/>
                <a:tab pos="546100" algn="l"/>
              </a:tabLst>
            </a:pPr>
            <a:r>
              <a:rPr sz="2400" spc="-5" dirty="0">
                <a:latin typeface="Arial"/>
                <a:cs typeface="Arial"/>
              </a:rPr>
              <a:t>Discuss the </a:t>
            </a:r>
            <a:r>
              <a:rPr sz="2400" dirty="0">
                <a:latin typeface="Arial"/>
                <a:cs typeface="Arial"/>
              </a:rPr>
              <a:t>components </a:t>
            </a:r>
            <a:r>
              <a:rPr sz="2400" spc="-5" dirty="0">
                <a:latin typeface="Arial"/>
                <a:cs typeface="Arial"/>
              </a:rPr>
              <a:t>of</a:t>
            </a:r>
            <a:r>
              <a:rPr sz="2400" spc="-25" dirty="0">
                <a:latin typeface="Arial"/>
                <a:cs typeface="Arial"/>
              </a:rPr>
              <a:t> </a:t>
            </a:r>
            <a:r>
              <a:rPr sz="2400" spc="-5" dirty="0">
                <a:latin typeface="Arial"/>
                <a:cs typeface="Arial"/>
              </a:rPr>
              <a:t>PAPA.</a:t>
            </a:r>
            <a:endParaRPr sz="2400">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1087" y="612775"/>
            <a:ext cx="4592955" cy="452120"/>
          </a:xfrm>
          <a:prstGeom prst="rect">
            <a:avLst/>
          </a:prstGeom>
        </p:spPr>
        <p:txBody>
          <a:bodyPr vert="horz" wrap="square" lIns="0" tIns="12700" rIns="0" bIns="0" rtlCol="0">
            <a:spAutoFit/>
          </a:bodyPr>
          <a:lstStyle/>
          <a:p>
            <a:pPr marL="12700">
              <a:lnSpc>
                <a:spcPct val="100000"/>
              </a:lnSpc>
              <a:spcBef>
                <a:spcPts val="100"/>
              </a:spcBef>
            </a:pPr>
            <a:r>
              <a:rPr spc="-5" dirty="0"/>
              <a:t>Review Questions</a:t>
            </a:r>
            <a:r>
              <a:rPr spc="-80" dirty="0"/>
              <a:t> </a:t>
            </a:r>
            <a:r>
              <a:rPr spc="-110" dirty="0"/>
              <a:t>(Cont</a:t>
            </a:r>
            <a:r>
              <a:rPr spc="-110" dirty="0">
                <a:latin typeface="Arimo"/>
                <a:cs typeface="Arimo"/>
              </a:rPr>
              <a:t>ᾼ</a:t>
            </a:r>
            <a:r>
              <a:rPr spc="-110"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45</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765175" y="1316037"/>
            <a:ext cx="7927340" cy="3486785"/>
          </a:xfrm>
          <a:prstGeom prst="rect">
            <a:avLst/>
          </a:prstGeom>
        </p:spPr>
        <p:txBody>
          <a:bodyPr vert="horz" wrap="square" lIns="0" tIns="12700" rIns="0" bIns="0" rtlCol="0">
            <a:spAutoFit/>
          </a:bodyPr>
          <a:lstStyle/>
          <a:p>
            <a:pPr marL="546100" marR="941705" indent="-533400">
              <a:lnSpc>
                <a:spcPct val="100000"/>
              </a:lnSpc>
              <a:spcBef>
                <a:spcPts val="100"/>
              </a:spcBef>
              <a:buAutoNum type="arabicPeriod" startAt="7"/>
              <a:tabLst>
                <a:tab pos="545465" algn="l"/>
                <a:tab pos="546100" algn="l"/>
              </a:tabLst>
            </a:pPr>
            <a:r>
              <a:rPr sz="2400" spc="-5" dirty="0">
                <a:latin typeface="Arial"/>
                <a:cs typeface="Arial"/>
              </a:rPr>
              <a:t>What are the </a:t>
            </a:r>
            <a:r>
              <a:rPr sz="2400" dirty="0">
                <a:latin typeface="Arial"/>
                <a:cs typeface="Arial"/>
              </a:rPr>
              <a:t>components </a:t>
            </a:r>
            <a:r>
              <a:rPr sz="2400" spc="-5" dirty="0">
                <a:latin typeface="Arial"/>
                <a:cs typeface="Arial"/>
              </a:rPr>
              <a:t>of </a:t>
            </a:r>
            <a:r>
              <a:rPr sz="2400" dirty="0">
                <a:latin typeface="Arial"/>
                <a:cs typeface="Arial"/>
              </a:rPr>
              <a:t>a </a:t>
            </a:r>
            <a:r>
              <a:rPr sz="2400" spc="-5" dirty="0">
                <a:latin typeface="Arial"/>
                <a:cs typeface="Arial"/>
              </a:rPr>
              <a:t>good information  technology </a:t>
            </a:r>
            <a:r>
              <a:rPr sz="2400" dirty="0">
                <a:latin typeface="Arial"/>
                <a:cs typeface="Arial"/>
              </a:rPr>
              <a:t>security</a:t>
            </a:r>
            <a:r>
              <a:rPr sz="2400" spc="-15" dirty="0">
                <a:latin typeface="Arial"/>
                <a:cs typeface="Arial"/>
              </a:rPr>
              <a:t> </a:t>
            </a:r>
            <a:r>
              <a:rPr sz="2400" spc="-5" dirty="0">
                <a:latin typeface="Arial"/>
                <a:cs typeface="Arial"/>
              </a:rPr>
              <a:t>plan?</a:t>
            </a:r>
            <a:endParaRPr sz="2400" dirty="0">
              <a:latin typeface="Arial"/>
              <a:cs typeface="Arial"/>
            </a:endParaRPr>
          </a:p>
          <a:p>
            <a:pPr marL="546100" marR="300355" indent="-533400">
              <a:lnSpc>
                <a:spcPct val="100000"/>
              </a:lnSpc>
              <a:spcBef>
                <a:spcPts val="2365"/>
              </a:spcBef>
              <a:buAutoNum type="arabicPeriod" startAt="7"/>
              <a:tabLst>
                <a:tab pos="545465" algn="l"/>
                <a:tab pos="546100" algn="l"/>
              </a:tabLst>
            </a:pPr>
            <a:r>
              <a:rPr sz="2400" spc="-5" dirty="0">
                <a:latin typeface="Arial"/>
                <a:cs typeface="Arial"/>
              </a:rPr>
              <a:t>With ERP implementations why would an auditor get  involved?</a:t>
            </a:r>
            <a:endParaRPr sz="2400" dirty="0">
              <a:latin typeface="Arial"/>
              <a:cs typeface="Arial"/>
            </a:endParaRPr>
          </a:p>
          <a:p>
            <a:pPr marL="546100" indent="-533400">
              <a:lnSpc>
                <a:spcPct val="100000"/>
              </a:lnSpc>
              <a:spcBef>
                <a:spcPts val="2365"/>
              </a:spcBef>
              <a:buAutoNum type="arabicPeriod" startAt="7"/>
              <a:tabLst>
                <a:tab pos="545465" algn="l"/>
                <a:tab pos="546100" algn="l"/>
              </a:tabLst>
            </a:pPr>
            <a:r>
              <a:rPr sz="2400" spc="-5" dirty="0">
                <a:latin typeface="Arial"/>
                <a:cs typeface="Arial"/>
              </a:rPr>
              <a:t>Why is the Sarbanes-Oxley Act important to</a:t>
            </a:r>
            <a:r>
              <a:rPr sz="2400" spc="-95" dirty="0">
                <a:latin typeface="Arial"/>
                <a:cs typeface="Arial"/>
              </a:rPr>
              <a:t> </a:t>
            </a:r>
            <a:r>
              <a:rPr sz="2400" spc="-5" dirty="0">
                <a:latin typeface="Arial"/>
                <a:cs typeface="Arial"/>
              </a:rPr>
              <a:t>investors?</a:t>
            </a:r>
            <a:endParaRPr sz="2400" dirty="0">
              <a:latin typeface="Arial"/>
              <a:cs typeface="Arial"/>
            </a:endParaRPr>
          </a:p>
          <a:p>
            <a:pPr marL="546100" marR="361950" indent="-533400">
              <a:lnSpc>
                <a:spcPct val="100000"/>
              </a:lnSpc>
              <a:spcBef>
                <a:spcPts val="2370"/>
              </a:spcBef>
              <a:buAutoNum type="arabicPeriod" startAt="7"/>
              <a:tabLst>
                <a:tab pos="546100" algn="l"/>
              </a:tabLst>
            </a:pPr>
            <a:r>
              <a:rPr sz="2400" spc="-5" dirty="0">
                <a:latin typeface="Arial"/>
                <a:cs typeface="Arial"/>
              </a:rPr>
              <a:t>What </a:t>
            </a:r>
            <a:r>
              <a:rPr sz="2400" dirty="0">
                <a:latin typeface="Arial"/>
                <a:cs typeface="Arial"/>
              </a:rPr>
              <a:t>should a </a:t>
            </a:r>
            <a:r>
              <a:rPr sz="2400" spc="-5" dirty="0">
                <a:latin typeface="Arial"/>
                <a:cs typeface="Arial"/>
              </a:rPr>
              <a:t>disaster </a:t>
            </a:r>
            <a:r>
              <a:rPr sz="2400" dirty="0">
                <a:latin typeface="Arial"/>
                <a:cs typeface="Arial"/>
              </a:rPr>
              <a:t>recovery </a:t>
            </a:r>
            <a:r>
              <a:rPr sz="2400" spc="-5" dirty="0">
                <a:latin typeface="Arial"/>
                <a:cs typeface="Arial"/>
              </a:rPr>
              <a:t>and business  </a:t>
            </a:r>
            <a:r>
              <a:rPr sz="2400" dirty="0">
                <a:latin typeface="Arial"/>
                <a:cs typeface="Arial"/>
              </a:rPr>
              <a:t>continuity </a:t>
            </a:r>
            <a:r>
              <a:rPr sz="2400" spc="-5" dirty="0">
                <a:latin typeface="Arial"/>
                <a:cs typeface="Arial"/>
              </a:rPr>
              <a:t>plan include and who </a:t>
            </a:r>
            <a:r>
              <a:rPr sz="2400" dirty="0">
                <a:latin typeface="Arial"/>
                <a:cs typeface="Arial"/>
              </a:rPr>
              <a:t>should </a:t>
            </a:r>
            <a:r>
              <a:rPr sz="2400" spc="-5" dirty="0">
                <a:latin typeface="Arial"/>
                <a:cs typeface="Arial"/>
              </a:rPr>
              <a:t>be</a:t>
            </a:r>
            <a:r>
              <a:rPr sz="2400" spc="-90" dirty="0">
                <a:latin typeface="Arial"/>
                <a:cs typeface="Arial"/>
              </a:rPr>
              <a:t> </a:t>
            </a:r>
            <a:r>
              <a:rPr sz="2400" spc="-5" dirty="0">
                <a:latin typeface="Arial"/>
                <a:cs typeface="Arial"/>
              </a:rPr>
              <a:t>involved?</a:t>
            </a:r>
            <a:endParaRPr sz="24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1287" y="582612"/>
            <a:ext cx="6454140" cy="452120"/>
          </a:xfrm>
          <a:prstGeom prst="rect">
            <a:avLst/>
          </a:prstGeom>
        </p:spPr>
        <p:txBody>
          <a:bodyPr vert="horz" wrap="square" lIns="0" tIns="12700" rIns="0" bIns="0" rtlCol="0">
            <a:spAutoFit/>
          </a:bodyPr>
          <a:lstStyle/>
          <a:p>
            <a:pPr marL="12700">
              <a:lnSpc>
                <a:spcPct val="100000"/>
              </a:lnSpc>
              <a:spcBef>
                <a:spcPts val="100"/>
              </a:spcBef>
              <a:tabLst>
                <a:tab pos="2101850" algn="l"/>
              </a:tabLst>
            </a:pPr>
            <a:r>
              <a:rPr spc="-5" dirty="0"/>
              <a:t>Figure</a:t>
            </a:r>
            <a:r>
              <a:rPr spc="-10" dirty="0"/>
              <a:t> </a:t>
            </a:r>
            <a:r>
              <a:rPr spc="-5" dirty="0"/>
              <a:t>10-1	Outsourcing</a:t>
            </a:r>
            <a:r>
              <a:rPr spc="-85" dirty="0"/>
              <a:t> </a:t>
            </a:r>
            <a:r>
              <a:rPr spc="-5" dirty="0"/>
              <a:t>Relationship</a:t>
            </a:r>
          </a:p>
        </p:txBody>
      </p:sp>
      <p:grpSp>
        <p:nvGrpSpPr>
          <p:cNvPr id="3" name="object 3"/>
          <p:cNvGrpSpPr/>
          <p:nvPr/>
        </p:nvGrpSpPr>
        <p:grpSpPr>
          <a:xfrm>
            <a:off x="903287" y="1360487"/>
            <a:ext cx="7523480" cy="4777105"/>
            <a:chOff x="903287" y="1360487"/>
            <a:chExt cx="7523480" cy="4777105"/>
          </a:xfrm>
        </p:grpSpPr>
        <p:sp>
          <p:nvSpPr>
            <p:cNvPr id="4" name="object 4"/>
            <p:cNvSpPr/>
            <p:nvPr/>
          </p:nvSpPr>
          <p:spPr>
            <a:xfrm>
              <a:off x="914400" y="1371600"/>
              <a:ext cx="7500937" cy="475456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09637" y="1366837"/>
              <a:ext cx="7510780" cy="4764405"/>
            </a:xfrm>
            <a:custGeom>
              <a:avLst/>
              <a:gdLst/>
              <a:ahLst/>
              <a:cxnLst/>
              <a:rect l="l" t="t" r="r" b="b"/>
              <a:pathLst>
                <a:path w="7510780" h="4764405">
                  <a:moveTo>
                    <a:pt x="0" y="0"/>
                  </a:moveTo>
                  <a:lnTo>
                    <a:pt x="7510462" y="0"/>
                  </a:lnTo>
                  <a:lnTo>
                    <a:pt x="7510462" y="4764087"/>
                  </a:lnTo>
                  <a:lnTo>
                    <a:pt x="0" y="4764087"/>
                  </a:lnTo>
                  <a:lnTo>
                    <a:pt x="0" y="0"/>
                  </a:lnTo>
                  <a:close/>
                </a:path>
              </a:pathLst>
            </a:custGeom>
            <a:ln w="12700">
              <a:solidFill>
                <a:srgbClr val="000000"/>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5</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9050" y="522287"/>
            <a:ext cx="4066540" cy="452120"/>
          </a:xfrm>
          <a:prstGeom prst="rect">
            <a:avLst/>
          </a:prstGeom>
        </p:spPr>
        <p:txBody>
          <a:bodyPr vert="horz" wrap="square" lIns="0" tIns="12700" rIns="0" bIns="0" rtlCol="0">
            <a:spAutoFit/>
          </a:bodyPr>
          <a:lstStyle/>
          <a:p>
            <a:pPr marL="12700">
              <a:lnSpc>
                <a:spcPct val="100000"/>
              </a:lnSpc>
              <a:spcBef>
                <a:spcPts val="100"/>
              </a:spcBef>
            </a:pPr>
            <a:r>
              <a:rPr spc="-5" dirty="0"/>
              <a:t>Benefits of</a:t>
            </a:r>
            <a:r>
              <a:rPr spc="-95" dirty="0"/>
              <a:t> </a:t>
            </a:r>
            <a:r>
              <a:rPr spc="-5" dirty="0"/>
              <a:t>Outsourcing</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6</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104900"/>
            <a:ext cx="7934959" cy="4256935"/>
          </a:xfrm>
          <a:prstGeom prst="rect">
            <a:avLst/>
          </a:prstGeom>
        </p:spPr>
        <p:txBody>
          <a:bodyPr vert="horz" wrap="square" lIns="0" tIns="85725" rIns="0" bIns="0" rtlCol="0">
            <a:spAutoFit/>
          </a:bodyPr>
          <a:lstStyle/>
          <a:p>
            <a:pPr marL="355600" marR="173355" indent="-342900">
              <a:lnSpc>
                <a:spcPct val="79900"/>
              </a:lnSpc>
              <a:spcBef>
                <a:spcPts val="675"/>
              </a:spcBef>
              <a:buFont typeface="Arial"/>
              <a:buChar char="•"/>
              <a:tabLst>
                <a:tab pos="354965" algn="l"/>
                <a:tab pos="355600" algn="l"/>
                <a:tab pos="2285365" algn="l"/>
              </a:tabLst>
            </a:pPr>
            <a:r>
              <a:rPr sz="2400" b="1" spc="-15" dirty="0" smtClean="0">
                <a:latin typeface="Arial"/>
                <a:cs typeface="Arial"/>
              </a:rPr>
              <a:t>Economics</a:t>
            </a:r>
            <a:r>
              <a:rPr lang="en-US" sz="2400" b="1" spc="-15" dirty="0">
                <a:latin typeface="Arimo"/>
                <a:cs typeface="Arial"/>
              </a:rPr>
              <a:t> </a:t>
            </a:r>
            <a:r>
              <a:rPr sz="2400" dirty="0" smtClean="0">
                <a:latin typeface="Arial"/>
                <a:cs typeface="Arial"/>
              </a:rPr>
              <a:t>A </a:t>
            </a:r>
            <a:r>
              <a:rPr sz="2400" dirty="0">
                <a:latin typeface="Arial"/>
                <a:cs typeface="Arial"/>
              </a:rPr>
              <a:t>company can solve </a:t>
            </a:r>
            <a:r>
              <a:rPr sz="2400" spc="-5" dirty="0">
                <a:latin typeface="Arial"/>
                <a:cs typeface="Arial"/>
              </a:rPr>
              <a:t>all of the</a:t>
            </a:r>
            <a:r>
              <a:rPr sz="2400" spc="-120" dirty="0">
                <a:latin typeface="Arial"/>
                <a:cs typeface="Arial"/>
              </a:rPr>
              <a:t> </a:t>
            </a:r>
            <a:r>
              <a:rPr sz="2400" spc="-5" dirty="0">
                <a:latin typeface="Arial"/>
                <a:cs typeface="Arial"/>
              </a:rPr>
              <a:t>problems  of </a:t>
            </a:r>
            <a:r>
              <a:rPr sz="2400" dirty="0">
                <a:latin typeface="Arial"/>
                <a:cs typeface="Arial"/>
              </a:rPr>
              <a:t>running </a:t>
            </a:r>
            <a:r>
              <a:rPr sz="2400" spc="-5" dirty="0">
                <a:latin typeface="Arial"/>
                <a:cs typeface="Arial"/>
              </a:rPr>
              <a:t>an application at </a:t>
            </a:r>
            <a:r>
              <a:rPr sz="2400" dirty="0">
                <a:latin typeface="Arial"/>
                <a:cs typeface="Arial"/>
              </a:rPr>
              <a:t>a </a:t>
            </a:r>
            <a:r>
              <a:rPr sz="2400" spc="-5" dirty="0">
                <a:latin typeface="Arial"/>
                <a:cs typeface="Arial"/>
              </a:rPr>
              <a:t>lower</a:t>
            </a:r>
            <a:r>
              <a:rPr sz="2400" spc="-35" dirty="0">
                <a:latin typeface="Arial"/>
                <a:cs typeface="Arial"/>
              </a:rPr>
              <a:t> </a:t>
            </a:r>
            <a:r>
              <a:rPr sz="2400" dirty="0">
                <a:latin typeface="Arial"/>
                <a:cs typeface="Arial"/>
              </a:rPr>
              <a:t>cost.</a:t>
            </a:r>
          </a:p>
          <a:p>
            <a:pPr marL="355600" indent="-342900">
              <a:lnSpc>
                <a:spcPct val="100000"/>
              </a:lnSpc>
              <a:spcBef>
                <a:spcPts val="1195"/>
              </a:spcBef>
              <a:buFont typeface="Arial"/>
              <a:buChar char="•"/>
              <a:tabLst>
                <a:tab pos="354965" algn="l"/>
                <a:tab pos="355600" algn="l"/>
                <a:tab pos="2652395" algn="l"/>
              </a:tabLst>
            </a:pPr>
            <a:r>
              <a:rPr sz="2400" b="1" dirty="0">
                <a:latin typeface="Arial"/>
                <a:cs typeface="Arial"/>
              </a:rPr>
              <a:t>Market</a:t>
            </a:r>
            <a:r>
              <a:rPr sz="2400" b="1" spc="5" dirty="0">
                <a:latin typeface="Arial"/>
                <a:cs typeface="Arial"/>
              </a:rPr>
              <a:t> </a:t>
            </a:r>
            <a:r>
              <a:rPr sz="2400" b="1" spc="-25" dirty="0" smtClean="0">
                <a:latin typeface="Arial"/>
                <a:cs typeface="Arial"/>
              </a:rPr>
              <a:t>Agility</a:t>
            </a:r>
            <a:r>
              <a:rPr lang="en-US" sz="2400" b="1" spc="-25" dirty="0">
                <a:latin typeface="Arimo"/>
                <a:cs typeface="Arial"/>
              </a:rPr>
              <a:t> </a:t>
            </a:r>
            <a:r>
              <a:rPr sz="2400" b="1" spc="-25" dirty="0">
                <a:latin typeface="Arimo"/>
                <a:cs typeface="Arimo"/>
              </a:rPr>
              <a:t>	</a:t>
            </a:r>
            <a:r>
              <a:rPr sz="2400" spc="-5" dirty="0">
                <a:latin typeface="Arial"/>
                <a:cs typeface="Arial"/>
              </a:rPr>
              <a:t>Offers faster time to</a:t>
            </a:r>
            <a:r>
              <a:rPr sz="2400" spc="-35" dirty="0">
                <a:latin typeface="Arial"/>
                <a:cs typeface="Arial"/>
              </a:rPr>
              <a:t> </a:t>
            </a:r>
            <a:r>
              <a:rPr sz="2400" dirty="0">
                <a:latin typeface="Arial"/>
                <a:cs typeface="Arial"/>
              </a:rPr>
              <a:t>solutions</a:t>
            </a:r>
          </a:p>
          <a:p>
            <a:pPr marL="355600" marR="804545" indent="-342900">
              <a:lnSpc>
                <a:spcPct val="79900"/>
              </a:lnSpc>
              <a:spcBef>
                <a:spcPts val="1775"/>
              </a:spcBef>
              <a:buFont typeface="Arial"/>
              <a:buChar char="•"/>
              <a:tabLst>
                <a:tab pos="354965" algn="l"/>
                <a:tab pos="355600" algn="l"/>
                <a:tab pos="3063240" algn="l"/>
              </a:tabLst>
            </a:pPr>
            <a:r>
              <a:rPr sz="2400" b="1" spc="-5" dirty="0">
                <a:latin typeface="Arial"/>
                <a:cs typeface="Arial"/>
              </a:rPr>
              <a:t>Breadth of </a:t>
            </a:r>
            <a:r>
              <a:rPr sz="2400" b="1" spc="-15" dirty="0" smtClean="0">
                <a:latin typeface="Arial"/>
                <a:cs typeface="Arial"/>
              </a:rPr>
              <a:t>Skills</a:t>
            </a:r>
            <a:r>
              <a:rPr lang="en-US" sz="2400" b="1" spc="-15" dirty="0">
                <a:latin typeface="Arimo"/>
                <a:cs typeface="Arial"/>
              </a:rPr>
              <a:t> </a:t>
            </a:r>
            <a:r>
              <a:rPr sz="2400" b="1" spc="-15" dirty="0">
                <a:latin typeface="Arimo"/>
                <a:cs typeface="Arimo"/>
              </a:rPr>
              <a:t>	</a:t>
            </a:r>
            <a:r>
              <a:rPr sz="2400" spc="-5" dirty="0">
                <a:latin typeface="Arial"/>
                <a:cs typeface="Arial"/>
              </a:rPr>
              <a:t>Provides an avenue to</a:t>
            </a:r>
            <a:r>
              <a:rPr sz="2400" spc="-90" dirty="0">
                <a:latin typeface="Arial"/>
                <a:cs typeface="Arial"/>
              </a:rPr>
              <a:t> </a:t>
            </a:r>
            <a:r>
              <a:rPr sz="2400" spc="-5" dirty="0">
                <a:latin typeface="Arial"/>
                <a:cs typeface="Arial"/>
              </a:rPr>
              <a:t>access  advanced expertise</a:t>
            </a:r>
            <a:r>
              <a:rPr sz="2400" spc="-10" dirty="0">
                <a:latin typeface="Arial"/>
                <a:cs typeface="Arial"/>
              </a:rPr>
              <a:t> </a:t>
            </a:r>
            <a:r>
              <a:rPr sz="2400" spc="-5" dirty="0">
                <a:latin typeface="Arial"/>
                <a:cs typeface="Arial"/>
              </a:rPr>
              <a:t>quickly</a:t>
            </a:r>
            <a:endParaRPr sz="2400" dirty="0">
              <a:latin typeface="Arial"/>
              <a:cs typeface="Arial"/>
            </a:endParaRPr>
          </a:p>
          <a:p>
            <a:pPr marL="355600" marR="5080" indent="-342900">
              <a:lnSpc>
                <a:spcPct val="79900"/>
              </a:lnSpc>
              <a:spcBef>
                <a:spcPts val="1775"/>
              </a:spcBef>
              <a:buFont typeface="Arial"/>
              <a:buChar char="•"/>
              <a:tabLst>
                <a:tab pos="354965" algn="l"/>
                <a:tab pos="355600" algn="l"/>
                <a:tab pos="3523615" algn="l"/>
              </a:tabLst>
            </a:pPr>
            <a:r>
              <a:rPr sz="2400" b="1" spc="-5" dirty="0">
                <a:latin typeface="Arial"/>
                <a:cs typeface="Arial"/>
              </a:rPr>
              <a:t>Technical</a:t>
            </a:r>
            <a:r>
              <a:rPr sz="2400" b="1" dirty="0">
                <a:latin typeface="Arial"/>
                <a:cs typeface="Arial"/>
              </a:rPr>
              <a:t> </a:t>
            </a:r>
            <a:r>
              <a:rPr sz="2400" b="1" spc="-10" dirty="0" smtClean="0">
                <a:latin typeface="Arial"/>
                <a:cs typeface="Arial"/>
              </a:rPr>
              <a:t>Expertise</a:t>
            </a:r>
            <a:r>
              <a:rPr sz="2400" b="1" spc="-10" dirty="0">
                <a:latin typeface="Arimo"/>
                <a:cs typeface="Arimo"/>
              </a:rPr>
              <a:t>	</a:t>
            </a:r>
            <a:r>
              <a:rPr sz="2400" spc="-5" dirty="0">
                <a:latin typeface="Arial"/>
                <a:cs typeface="Arial"/>
              </a:rPr>
              <a:t>Enables </a:t>
            </a:r>
            <a:r>
              <a:rPr sz="2400" dirty="0">
                <a:latin typeface="Arial"/>
                <a:cs typeface="Arial"/>
              </a:rPr>
              <a:t>a company </a:t>
            </a:r>
            <a:r>
              <a:rPr sz="2400" spc="-5" dirty="0">
                <a:latin typeface="Arial"/>
                <a:cs typeface="Arial"/>
              </a:rPr>
              <a:t>to provide  access to </a:t>
            </a:r>
            <a:r>
              <a:rPr sz="2400" dirty="0">
                <a:latin typeface="Arial"/>
                <a:cs typeface="Arial"/>
              </a:rPr>
              <a:t>cutting-edge </a:t>
            </a:r>
            <a:r>
              <a:rPr sz="2400" spc="-5" dirty="0">
                <a:latin typeface="Arial"/>
                <a:cs typeface="Arial"/>
              </a:rPr>
              <a:t>IT </a:t>
            </a:r>
            <a:r>
              <a:rPr sz="2400" dirty="0">
                <a:latin typeface="Arial"/>
                <a:cs typeface="Arial"/>
              </a:rPr>
              <a:t>solutions </a:t>
            </a:r>
            <a:r>
              <a:rPr sz="2400" spc="-5" dirty="0">
                <a:latin typeface="Arial"/>
                <a:cs typeface="Arial"/>
              </a:rPr>
              <a:t>to its employees and  </a:t>
            </a:r>
            <a:r>
              <a:rPr sz="2400" dirty="0">
                <a:latin typeface="Arial"/>
                <a:cs typeface="Arial"/>
              </a:rPr>
              <a:t>clients</a:t>
            </a:r>
          </a:p>
          <a:p>
            <a:pPr marL="355600" marR="584200" indent="-342900">
              <a:lnSpc>
                <a:spcPct val="79900"/>
              </a:lnSpc>
              <a:spcBef>
                <a:spcPts val="1775"/>
              </a:spcBef>
              <a:buFont typeface="Arial"/>
              <a:buChar char="•"/>
              <a:tabLst>
                <a:tab pos="354965" algn="l"/>
                <a:tab pos="355600" algn="l"/>
                <a:tab pos="4316095" algn="l"/>
              </a:tabLst>
            </a:pPr>
            <a:r>
              <a:rPr sz="2400" b="1" dirty="0">
                <a:latin typeface="Arial"/>
                <a:cs typeface="Arial"/>
              </a:rPr>
              <a:t>Multiple </a:t>
            </a:r>
            <a:r>
              <a:rPr sz="2400" b="1" spc="-5" dirty="0">
                <a:latin typeface="Arial"/>
                <a:cs typeface="Arial"/>
              </a:rPr>
              <a:t>Feedback</a:t>
            </a:r>
            <a:r>
              <a:rPr sz="2400" b="1" dirty="0">
                <a:latin typeface="Arial"/>
                <a:cs typeface="Arial"/>
              </a:rPr>
              <a:t> </a:t>
            </a:r>
            <a:r>
              <a:rPr sz="2400" b="1" spc="-15" dirty="0" smtClean="0">
                <a:latin typeface="Arial"/>
                <a:cs typeface="Arial"/>
              </a:rPr>
              <a:t>Points</a:t>
            </a:r>
            <a:r>
              <a:rPr sz="2400" b="1" spc="-15" dirty="0">
                <a:latin typeface="Arimo"/>
                <a:cs typeface="Arimo"/>
              </a:rPr>
              <a:t>	</a:t>
            </a:r>
            <a:r>
              <a:rPr sz="2400" spc="-5" dirty="0">
                <a:latin typeface="Arial"/>
                <a:cs typeface="Arial"/>
              </a:rPr>
              <a:t>Provides an outside</a:t>
            </a:r>
            <a:r>
              <a:rPr sz="2400" spc="-95" dirty="0">
                <a:latin typeface="Arial"/>
                <a:cs typeface="Arial"/>
              </a:rPr>
              <a:t> </a:t>
            </a:r>
            <a:r>
              <a:rPr sz="2400" spc="-5" dirty="0">
                <a:latin typeface="Arial"/>
                <a:cs typeface="Arial"/>
              </a:rPr>
              <a:t>or  external perspective during implementation and  </a:t>
            </a:r>
            <a:r>
              <a:rPr sz="2400" dirty="0">
                <a:latin typeface="Arial"/>
                <a:cs typeface="Arial"/>
              </a:rPr>
              <a:t>maintenance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3575" y="560387"/>
            <a:ext cx="5580380" cy="452120"/>
          </a:xfrm>
          <a:prstGeom prst="rect">
            <a:avLst/>
          </a:prstGeom>
        </p:spPr>
        <p:txBody>
          <a:bodyPr vert="horz" wrap="square" lIns="0" tIns="12700" rIns="0" bIns="0" rtlCol="0">
            <a:spAutoFit/>
          </a:bodyPr>
          <a:lstStyle/>
          <a:p>
            <a:pPr marL="12700">
              <a:lnSpc>
                <a:spcPct val="100000"/>
              </a:lnSpc>
              <a:spcBef>
                <a:spcPts val="100"/>
              </a:spcBef>
            </a:pPr>
            <a:r>
              <a:rPr spc="-5" dirty="0"/>
              <a:t>Benefits of Outsourcing</a:t>
            </a:r>
            <a:r>
              <a:rPr spc="-95" dirty="0"/>
              <a:t> </a:t>
            </a:r>
            <a:r>
              <a:rPr spc="-105" dirty="0"/>
              <a:t>(Cont</a:t>
            </a:r>
            <a:r>
              <a:rPr spc="-105" dirty="0">
                <a:latin typeface="Arimo"/>
                <a:cs typeface="Arimo"/>
              </a:rPr>
              <a:t>ᾼ</a:t>
            </a:r>
            <a:r>
              <a:rPr spc="-105"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7</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688975" y="1058862"/>
            <a:ext cx="7795259" cy="5194371"/>
          </a:xfrm>
          <a:prstGeom prst="rect">
            <a:avLst/>
          </a:prstGeom>
        </p:spPr>
        <p:txBody>
          <a:bodyPr vert="horz" wrap="square" lIns="0" tIns="53975" rIns="0" bIns="0" rtlCol="0">
            <a:spAutoFit/>
          </a:bodyPr>
          <a:lstStyle/>
          <a:p>
            <a:pPr marL="355600" marR="187325" indent="-342900">
              <a:lnSpc>
                <a:spcPts val="2590"/>
              </a:lnSpc>
              <a:spcBef>
                <a:spcPts val="425"/>
              </a:spcBef>
              <a:buFont typeface="Arial"/>
              <a:buChar char="•"/>
              <a:tabLst>
                <a:tab pos="354965" algn="l"/>
                <a:tab pos="355600" algn="l"/>
                <a:tab pos="2763520" algn="l"/>
              </a:tabLst>
            </a:pPr>
            <a:r>
              <a:rPr sz="2400" b="1" spc="-5" dirty="0">
                <a:latin typeface="Arial"/>
                <a:cs typeface="Arial"/>
              </a:rPr>
              <a:t>Best</a:t>
            </a:r>
            <a:r>
              <a:rPr sz="2400" b="1" dirty="0">
                <a:latin typeface="Arial"/>
                <a:cs typeface="Arial"/>
              </a:rPr>
              <a:t> </a:t>
            </a:r>
            <a:r>
              <a:rPr sz="2400" b="1" spc="-10" dirty="0" smtClean="0">
                <a:latin typeface="Arial"/>
                <a:cs typeface="Arial"/>
              </a:rPr>
              <a:t>Practices</a:t>
            </a:r>
            <a:r>
              <a:rPr sz="2400" b="1" spc="-10" dirty="0">
                <a:latin typeface="Arimo"/>
                <a:cs typeface="Arimo"/>
              </a:rPr>
              <a:t>	</a:t>
            </a:r>
            <a:r>
              <a:rPr sz="2400" spc="-5" dirty="0">
                <a:latin typeface="Arial"/>
                <a:cs typeface="Arial"/>
              </a:rPr>
              <a:t>Provides access to best practices in  ERP</a:t>
            </a:r>
            <a:endParaRPr sz="2400" dirty="0">
              <a:latin typeface="Arial"/>
              <a:cs typeface="Arial"/>
            </a:endParaRPr>
          </a:p>
          <a:p>
            <a:pPr marL="355600" marR="330835" indent="-342900">
              <a:lnSpc>
                <a:spcPts val="2590"/>
              </a:lnSpc>
              <a:spcBef>
                <a:spcPts val="1770"/>
              </a:spcBef>
              <a:buFont typeface="Arial"/>
              <a:buChar char="•"/>
              <a:tabLst>
                <a:tab pos="354965" algn="l"/>
                <a:tab pos="355600" algn="l"/>
                <a:tab pos="2161540" algn="l"/>
              </a:tabLst>
            </a:pPr>
            <a:r>
              <a:rPr sz="2400" b="1" spc="-15" dirty="0" smtClean="0">
                <a:latin typeface="Arial"/>
                <a:cs typeface="Arial"/>
              </a:rPr>
              <a:t>Scalability</a:t>
            </a:r>
            <a:r>
              <a:rPr sz="2400" b="1" spc="-15" dirty="0">
                <a:latin typeface="Arimo"/>
                <a:cs typeface="Arimo"/>
              </a:rPr>
              <a:t>	</a:t>
            </a:r>
            <a:r>
              <a:rPr sz="2400" spc="-5" dirty="0">
                <a:latin typeface="Arial"/>
                <a:cs typeface="Arial"/>
              </a:rPr>
              <a:t>Allows </a:t>
            </a:r>
            <a:r>
              <a:rPr sz="2400" dirty="0">
                <a:latin typeface="Arial"/>
                <a:cs typeface="Arial"/>
              </a:rPr>
              <a:t>companies </a:t>
            </a:r>
            <a:r>
              <a:rPr sz="2400" spc="-5" dirty="0">
                <a:latin typeface="Arial"/>
                <a:cs typeface="Arial"/>
              </a:rPr>
              <a:t>to </a:t>
            </a:r>
            <a:r>
              <a:rPr sz="2400" dirty="0">
                <a:latin typeface="Arial"/>
                <a:cs typeface="Arial"/>
              </a:rPr>
              <a:t>scale </a:t>
            </a:r>
            <a:r>
              <a:rPr sz="2400" spc="-5" dirty="0">
                <a:latin typeface="Arial"/>
                <a:cs typeface="Arial"/>
              </a:rPr>
              <a:t>their</a:t>
            </a:r>
            <a:r>
              <a:rPr sz="2400" spc="-114" dirty="0">
                <a:latin typeface="Arial"/>
                <a:cs typeface="Arial"/>
              </a:rPr>
              <a:t> </a:t>
            </a:r>
            <a:r>
              <a:rPr sz="2400" dirty="0">
                <a:latin typeface="Arial"/>
                <a:cs typeface="Arial"/>
              </a:rPr>
              <a:t>service  </a:t>
            </a:r>
            <a:r>
              <a:rPr sz="2400" spc="-5" dirty="0">
                <a:latin typeface="Arial"/>
                <a:cs typeface="Arial"/>
              </a:rPr>
              <a:t>agreements with </a:t>
            </a:r>
            <a:r>
              <a:rPr sz="2400" dirty="0">
                <a:latin typeface="Arial"/>
                <a:cs typeface="Arial"/>
              </a:rPr>
              <a:t>minimal</a:t>
            </a:r>
            <a:r>
              <a:rPr sz="2400" spc="-15" dirty="0">
                <a:latin typeface="Arial"/>
                <a:cs typeface="Arial"/>
              </a:rPr>
              <a:t> </a:t>
            </a:r>
            <a:r>
              <a:rPr sz="2400" spc="-5" dirty="0">
                <a:latin typeface="Arial"/>
                <a:cs typeface="Arial"/>
              </a:rPr>
              <a:t>disruption</a:t>
            </a:r>
            <a:endParaRPr sz="2400" dirty="0">
              <a:latin typeface="Arial"/>
              <a:cs typeface="Arial"/>
            </a:endParaRPr>
          </a:p>
          <a:p>
            <a:pPr marL="355600" marR="156210" indent="-342900">
              <a:lnSpc>
                <a:spcPts val="2590"/>
              </a:lnSpc>
              <a:spcBef>
                <a:spcPts val="1770"/>
              </a:spcBef>
              <a:buFont typeface="Arial"/>
              <a:buChar char="•"/>
              <a:tabLst>
                <a:tab pos="354965" algn="l"/>
                <a:tab pos="355600" algn="l"/>
                <a:tab pos="3201670" algn="l"/>
              </a:tabLst>
            </a:pPr>
            <a:r>
              <a:rPr sz="2400" b="1" spc="-10" dirty="0" smtClean="0">
                <a:latin typeface="Arial"/>
                <a:cs typeface="Arial"/>
              </a:rPr>
              <a:t>Process-Oriented</a:t>
            </a:r>
            <a:r>
              <a:rPr sz="2400" b="1" spc="-10" dirty="0">
                <a:latin typeface="Arimo"/>
                <a:cs typeface="Arimo"/>
              </a:rPr>
              <a:t>	</a:t>
            </a:r>
            <a:r>
              <a:rPr sz="2400" spc="-5" dirty="0">
                <a:latin typeface="Arial"/>
                <a:cs typeface="Arial"/>
              </a:rPr>
              <a:t>Ensures timely delivery of quality  </a:t>
            </a:r>
            <a:r>
              <a:rPr sz="2400" dirty="0">
                <a:latin typeface="Arial"/>
                <a:cs typeface="Arial"/>
              </a:rPr>
              <a:t>solutions </a:t>
            </a:r>
            <a:r>
              <a:rPr sz="2400" spc="-5" dirty="0">
                <a:latin typeface="Arial"/>
                <a:cs typeface="Arial"/>
              </a:rPr>
              <a:t>at lower</a:t>
            </a:r>
            <a:r>
              <a:rPr sz="2400" spc="-20" dirty="0">
                <a:latin typeface="Arial"/>
                <a:cs typeface="Arial"/>
              </a:rPr>
              <a:t> </a:t>
            </a:r>
            <a:r>
              <a:rPr sz="2400" dirty="0">
                <a:latin typeface="Arial"/>
                <a:cs typeface="Arial"/>
              </a:rPr>
              <a:t>costs</a:t>
            </a:r>
          </a:p>
          <a:p>
            <a:pPr marL="355600" marR="5080" indent="-342900" algn="just">
              <a:lnSpc>
                <a:spcPts val="2590"/>
              </a:lnSpc>
              <a:spcBef>
                <a:spcPts val="1770"/>
              </a:spcBef>
              <a:buFont typeface="Arial"/>
              <a:buChar char="•"/>
              <a:tabLst>
                <a:tab pos="355600" algn="l"/>
              </a:tabLst>
            </a:pPr>
            <a:r>
              <a:rPr sz="2400" b="1" spc="-10" dirty="0" smtClean="0">
                <a:latin typeface="Arial"/>
                <a:cs typeface="Arial"/>
              </a:rPr>
              <a:t>Solution-centric</a:t>
            </a:r>
            <a:r>
              <a:rPr sz="2400" b="1" spc="-10" dirty="0" smtClean="0">
                <a:latin typeface="Arimo"/>
                <a:cs typeface="Arimo"/>
              </a:rPr>
              <a:t> </a:t>
            </a:r>
            <a:r>
              <a:rPr sz="2400" spc="-5" dirty="0">
                <a:latin typeface="Arial"/>
                <a:cs typeface="Arial"/>
              </a:rPr>
              <a:t>Allows </a:t>
            </a:r>
            <a:r>
              <a:rPr sz="2400" dirty="0">
                <a:latin typeface="Arial"/>
                <a:cs typeface="Arial"/>
              </a:rPr>
              <a:t>companies </a:t>
            </a:r>
            <a:r>
              <a:rPr sz="2400" spc="-5" dirty="0">
                <a:latin typeface="Arial"/>
                <a:cs typeface="Arial"/>
              </a:rPr>
              <a:t>to work with both  third-party </a:t>
            </a:r>
            <a:r>
              <a:rPr sz="2400" dirty="0">
                <a:latin typeface="Arial"/>
                <a:cs typeface="Arial"/>
              </a:rPr>
              <a:t>components </a:t>
            </a:r>
            <a:r>
              <a:rPr sz="2400" spc="-5" dirty="0">
                <a:latin typeface="Arial"/>
                <a:cs typeface="Arial"/>
              </a:rPr>
              <a:t>and </a:t>
            </a:r>
            <a:r>
              <a:rPr sz="2400" dirty="0">
                <a:latin typeface="Arial"/>
                <a:cs typeface="Arial"/>
              </a:rPr>
              <a:t>custom-developed code </a:t>
            </a:r>
            <a:r>
              <a:rPr sz="2400" spc="-5" dirty="0">
                <a:latin typeface="Arial"/>
                <a:cs typeface="Arial"/>
              </a:rPr>
              <a:t>to  </a:t>
            </a:r>
            <a:r>
              <a:rPr sz="2400" dirty="0">
                <a:latin typeface="Arial"/>
                <a:cs typeface="Arial"/>
              </a:rPr>
              <a:t>meet </a:t>
            </a:r>
            <a:r>
              <a:rPr sz="2400" spc="-5" dirty="0">
                <a:latin typeface="Arial"/>
                <a:cs typeface="Arial"/>
              </a:rPr>
              <a:t>ERP</a:t>
            </a:r>
            <a:r>
              <a:rPr sz="2400" spc="-20" dirty="0">
                <a:latin typeface="Arial"/>
                <a:cs typeface="Arial"/>
              </a:rPr>
              <a:t> </a:t>
            </a:r>
            <a:r>
              <a:rPr sz="2400" dirty="0">
                <a:latin typeface="Arial"/>
                <a:cs typeface="Arial"/>
              </a:rPr>
              <a:t>requirements</a:t>
            </a:r>
          </a:p>
          <a:p>
            <a:pPr marL="355600" indent="-342900">
              <a:lnSpc>
                <a:spcPct val="100000"/>
              </a:lnSpc>
              <a:spcBef>
                <a:spcPts val="1440"/>
              </a:spcBef>
              <a:buFont typeface="Arial"/>
              <a:buChar char="•"/>
              <a:tabLst>
                <a:tab pos="354965" algn="l"/>
                <a:tab pos="355600" algn="l"/>
                <a:tab pos="3047365" algn="l"/>
              </a:tabLst>
            </a:pPr>
            <a:r>
              <a:rPr sz="2400" b="1" spc="-5" dirty="0">
                <a:latin typeface="Arial"/>
                <a:cs typeface="Arial"/>
              </a:rPr>
              <a:t>Upgrade</a:t>
            </a:r>
            <a:r>
              <a:rPr sz="2400" b="1" spc="5" dirty="0">
                <a:latin typeface="Arial"/>
                <a:cs typeface="Arial"/>
              </a:rPr>
              <a:t> </a:t>
            </a:r>
            <a:r>
              <a:rPr sz="2400" b="1" spc="-20" dirty="0" smtClean="0">
                <a:latin typeface="Arial"/>
                <a:cs typeface="Arial"/>
              </a:rPr>
              <a:t>Crunch</a:t>
            </a:r>
            <a:r>
              <a:rPr sz="2400" b="1" spc="-20" dirty="0">
                <a:latin typeface="Arimo"/>
                <a:cs typeface="Arimo"/>
              </a:rPr>
              <a:t>	</a:t>
            </a:r>
            <a:r>
              <a:rPr sz="2400" spc="-5" dirty="0">
                <a:latin typeface="Arial"/>
                <a:cs typeface="Arial"/>
              </a:rPr>
              <a:t>No worries about</a:t>
            </a:r>
            <a:r>
              <a:rPr sz="2400" spc="-20" dirty="0">
                <a:latin typeface="Arial"/>
                <a:cs typeface="Arial"/>
              </a:rPr>
              <a:t> </a:t>
            </a:r>
            <a:r>
              <a:rPr sz="2400" spc="-5" dirty="0">
                <a:latin typeface="Arial"/>
                <a:cs typeface="Arial"/>
              </a:rPr>
              <a:t>upgrades</a:t>
            </a:r>
            <a:endParaRPr sz="2400" dirty="0">
              <a:latin typeface="Arial"/>
              <a:cs typeface="Arial"/>
            </a:endParaRPr>
          </a:p>
          <a:p>
            <a:pPr marL="355600" marR="70485" indent="-342900" algn="just">
              <a:lnSpc>
                <a:spcPts val="2590"/>
              </a:lnSpc>
              <a:spcBef>
                <a:spcPts val="1810"/>
              </a:spcBef>
              <a:buFont typeface="Arial"/>
              <a:buChar char="•"/>
              <a:tabLst>
                <a:tab pos="355600" algn="l"/>
              </a:tabLst>
            </a:pPr>
            <a:r>
              <a:rPr sz="2400" b="1" spc="-5" dirty="0">
                <a:latin typeface="Arial"/>
                <a:cs typeface="Arial"/>
              </a:rPr>
              <a:t>Fear of </a:t>
            </a:r>
            <a:r>
              <a:rPr sz="2400" b="1" spc="-30" dirty="0" smtClean="0">
                <a:latin typeface="Arial"/>
                <a:cs typeface="Arial"/>
              </a:rPr>
              <a:t>Distraction</a:t>
            </a:r>
            <a:r>
              <a:rPr lang="en-US" sz="2400" spc="-30" dirty="0">
                <a:latin typeface="Arial"/>
                <a:cs typeface="Arial"/>
              </a:rPr>
              <a:t> </a:t>
            </a:r>
            <a:r>
              <a:rPr sz="2400" spc="-30" dirty="0" smtClean="0">
                <a:latin typeface="Arial"/>
                <a:cs typeface="Arial"/>
              </a:rPr>
              <a:t>Allows </a:t>
            </a:r>
            <a:r>
              <a:rPr sz="2400" spc="-5" dirty="0">
                <a:latin typeface="Arial"/>
                <a:cs typeface="Arial"/>
              </a:rPr>
              <a:t>employees to focus </a:t>
            </a:r>
            <a:r>
              <a:rPr sz="2400" spc="-235" dirty="0">
                <a:latin typeface="Arial"/>
                <a:cs typeface="Arial"/>
              </a:rPr>
              <a:t>on  </a:t>
            </a:r>
            <a:r>
              <a:rPr sz="2400" spc="-5" dirty="0">
                <a:latin typeface="Arial"/>
                <a:cs typeface="Arial"/>
              </a:rPr>
              <a:t>their </a:t>
            </a:r>
            <a:r>
              <a:rPr sz="2400" dirty="0">
                <a:latin typeface="Arial"/>
                <a:cs typeface="Arial"/>
              </a:rPr>
              <a:t>core</a:t>
            </a:r>
            <a:r>
              <a:rPr sz="2400" spc="-15" dirty="0">
                <a:latin typeface="Arial"/>
                <a:cs typeface="Arial"/>
              </a:rPr>
              <a:t> </a:t>
            </a:r>
            <a:r>
              <a:rPr sz="2400" dirty="0">
                <a:latin typeface="Arial"/>
                <a:cs typeface="Arial"/>
              </a:rPr>
              <a:t>competencies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0450" y="484187"/>
            <a:ext cx="4544695" cy="452120"/>
          </a:xfrm>
          <a:prstGeom prst="rect">
            <a:avLst/>
          </a:prstGeom>
        </p:spPr>
        <p:txBody>
          <a:bodyPr vert="horz" wrap="square" lIns="0" tIns="12700" rIns="0" bIns="0" rtlCol="0">
            <a:spAutoFit/>
          </a:bodyPr>
          <a:lstStyle/>
          <a:p>
            <a:pPr marL="12700">
              <a:lnSpc>
                <a:spcPct val="100000"/>
              </a:lnSpc>
              <a:spcBef>
                <a:spcPts val="100"/>
              </a:spcBef>
            </a:pPr>
            <a:r>
              <a:rPr spc="-5" dirty="0"/>
              <a:t>Drawbacks of</a:t>
            </a:r>
            <a:r>
              <a:rPr spc="-95" dirty="0"/>
              <a:t> </a:t>
            </a:r>
            <a:r>
              <a:rPr spc="-5" dirty="0"/>
              <a:t>Outsourcing</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8</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536575" y="1163637"/>
            <a:ext cx="8125459" cy="4398640"/>
          </a:xfrm>
          <a:prstGeom prst="rect">
            <a:avLst/>
          </a:prstGeom>
        </p:spPr>
        <p:txBody>
          <a:bodyPr vert="horz" wrap="square" lIns="0" tIns="12700" rIns="0" bIns="0" rtlCol="0">
            <a:spAutoFit/>
          </a:bodyPr>
          <a:lstStyle/>
          <a:p>
            <a:pPr marL="355600" marR="107950" indent="-342900">
              <a:lnSpc>
                <a:spcPct val="100000"/>
              </a:lnSpc>
              <a:spcBef>
                <a:spcPts val="100"/>
              </a:spcBef>
              <a:buFont typeface="Arial"/>
              <a:buChar char="•"/>
              <a:tabLst>
                <a:tab pos="354965" algn="l"/>
                <a:tab pos="355600" algn="l"/>
                <a:tab pos="3183890" algn="l"/>
              </a:tabLst>
            </a:pPr>
            <a:r>
              <a:rPr sz="2400" b="1" spc="-5" dirty="0">
                <a:latin typeface="Arial"/>
                <a:cs typeface="Arial"/>
              </a:rPr>
              <a:t>Lack of</a:t>
            </a:r>
            <a:r>
              <a:rPr sz="2400" b="1" dirty="0">
                <a:latin typeface="Arial"/>
                <a:cs typeface="Arial"/>
              </a:rPr>
              <a:t> </a:t>
            </a:r>
            <a:r>
              <a:rPr sz="2400" b="1" spc="-10" dirty="0" smtClean="0">
                <a:latin typeface="Arial"/>
                <a:cs typeface="Arial"/>
              </a:rPr>
              <a:t>Expertise</a:t>
            </a:r>
            <a:r>
              <a:rPr sz="2400" b="1" spc="-10" dirty="0">
                <a:latin typeface="Arimo"/>
                <a:cs typeface="Arimo"/>
              </a:rPr>
              <a:t>	</a:t>
            </a:r>
            <a:r>
              <a:rPr sz="2400" spc="-5" dirty="0">
                <a:latin typeface="Arial"/>
                <a:cs typeface="Arial"/>
              </a:rPr>
              <a:t>An external </a:t>
            </a:r>
            <a:r>
              <a:rPr sz="2400" dirty="0">
                <a:latin typeface="Arial"/>
                <a:cs typeface="Arial"/>
              </a:rPr>
              <a:t>company may </a:t>
            </a:r>
            <a:r>
              <a:rPr sz="2400" spc="-5" dirty="0">
                <a:latin typeface="Arial"/>
                <a:cs typeface="Arial"/>
              </a:rPr>
              <a:t>not</a:t>
            </a:r>
            <a:r>
              <a:rPr sz="2400" spc="-105" dirty="0">
                <a:latin typeface="Arial"/>
                <a:cs typeface="Arial"/>
              </a:rPr>
              <a:t> </a:t>
            </a:r>
            <a:r>
              <a:rPr sz="2400" dirty="0">
                <a:latin typeface="Arial"/>
                <a:cs typeface="Arial"/>
              </a:rPr>
              <a:t>know  </a:t>
            </a:r>
            <a:r>
              <a:rPr sz="2400" spc="-5" dirty="0">
                <a:latin typeface="Arial"/>
                <a:cs typeface="Arial"/>
              </a:rPr>
              <a:t>or have the expertise to understand the in-house  developed</a:t>
            </a:r>
            <a:r>
              <a:rPr sz="2400" spc="-10" dirty="0">
                <a:latin typeface="Arial"/>
                <a:cs typeface="Arial"/>
              </a:rPr>
              <a:t> </a:t>
            </a:r>
            <a:r>
              <a:rPr sz="2400" spc="-5" dirty="0">
                <a:latin typeface="Arial"/>
                <a:cs typeface="Arial"/>
              </a:rPr>
              <a:t>application.</a:t>
            </a:r>
            <a:endParaRPr sz="2400" dirty="0">
              <a:latin typeface="Arial"/>
              <a:cs typeface="Arial"/>
            </a:endParaRPr>
          </a:p>
          <a:p>
            <a:pPr marL="355600" marR="5080" indent="-342900">
              <a:lnSpc>
                <a:spcPct val="100000"/>
              </a:lnSpc>
              <a:spcBef>
                <a:spcPts val="1760"/>
              </a:spcBef>
              <a:buFont typeface="Arial"/>
              <a:buChar char="•"/>
              <a:tabLst>
                <a:tab pos="354965" algn="l"/>
                <a:tab pos="355600" algn="l"/>
                <a:tab pos="4215765" algn="l"/>
              </a:tabLst>
            </a:pPr>
            <a:r>
              <a:rPr sz="2400" b="1" dirty="0">
                <a:latin typeface="Arial"/>
                <a:cs typeface="Arial"/>
              </a:rPr>
              <a:t>Misaligned</a:t>
            </a:r>
            <a:r>
              <a:rPr sz="2400" b="1" spc="-5" dirty="0">
                <a:latin typeface="Arial"/>
                <a:cs typeface="Arial"/>
              </a:rPr>
              <a:t> </a:t>
            </a:r>
            <a:r>
              <a:rPr sz="2400" b="1" spc="-10" dirty="0" smtClean="0">
                <a:latin typeface="Arial"/>
                <a:cs typeface="Arial"/>
              </a:rPr>
              <a:t>Expectations</a:t>
            </a:r>
            <a:r>
              <a:rPr sz="2400" b="1" spc="-10" dirty="0">
                <a:latin typeface="Arimo"/>
                <a:cs typeface="Arimo"/>
              </a:rPr>
              <a:t>	</a:t>
            </a:r>
            <a:r>
              <a:rPr sz="2400" dirty="0">
                <a:latin typeface="Arial"/>
                <a:cs typeface="Arial"/>
              </a:rPr>
              <a:t>Misunderstandings can</a:t>
            </a:r>
            <a:r>
              <a:rPr sz="2400" spc="-105" dirty="0">
                <a:latin typeface="Arial"/>
                <a:cs typeface="Arial"/>
              </a:rPr>
              <a:t> </a:t>
            </a:r>
            <a:r>
              <a:rPr sz="2400" spc="-5" dirty="0">
                <a:latin typeface="Arial"/>
                <a:cs typeface="Arial"/>
              </a:rPr>
              <a:t>often  occur between</a:t>
            </a:r>
            <a:r>
              <a:rPr sz="2400" spc="-10" dirty="0">
                <a:latin typeface="Arial"/>
                <a:cs typeface="Arial"/>
              </a:rPr>
              <a:t> </a:t>
            </a:r>
            <a:r>
              <a:rPr sz="2400" spc="-5" dirty="0">
                <a:latin typeface="Arial"/>
                <a:cs typeface="Arial"/>
              </a:rPr>
              <a:t>organizations.</a:t>
            </a:r>
            <a:endParaRPr sz="2400" dirty="0">
              <a:latin typeface="Arial"/>
              <a:cs typeface="Arial"/>
            </a:endParaRPr>
          </a:p>
          <a:p>
            <a:pPr marL="355600" marR="532765" indent="-342900">
              <a:lnSpc>
                <a:spcPct val="100000"/>
              </a:lnSpc>
              <a:spcBef>
                <a:spcPts val="1765"/>
              </a:spcBef>
              <a:buFont typeface="Arial"/>
              <a:buChar char="•"/>
              <a:tabLst>
                <a:tab pos="354965" algn="l"/>
                <a:tab pos="355600" algn="l"/>
                <a:tab pos="2640965" algn="l"/>
              </a:tabLst>
            </a:pPr>
            <a:r>
              <a:rPr sz="2400" b="1" spc="-5" dirty="0">
                <a:latin typeface="Arial"/>
                <a:cs typeface="Arial"/>
              </a:rPr>
              <a:t>Culture</a:t>
            </a:r>
            <a:r>
              <a:rPr sz="2400" b="1" dirty="0">
                <a:latin typeface="Arial"/>
                <a:cs typeface="Arial"/>
              </a:rPr>
              <a:t> </a:t>
            </a:r>
            <a:r>
              <a:rPr sz="2400" b="1" spc="-20" dirty="0" smtClean="0">
                <a:latin typeface="Arial"/>
                <a:cs typeface="Arial"/>
              </a:rPr>
              <a:t>Clash</a:t>
            </a:r>
            <a:r>
              <a:rPr sz="2400" b="1" spc="-20" dirty="0">
                <a:latin typeface="Arimo"/>
                <a:cs typeface="Arimo"/>
              </a:rPr>
              <a:t>	</a:t>
            </a:r>
            <a:r>
              <a:rPr sz="2400" spc="-5" dirty="0">
                <a:latin typeface="Arial"/>
                <a:cs typeface="Arial"/>
              </a:rPr>
              <a:t>Different Cultures </a:t>
            </a:r>
            <a:r>
              <a:rPr sz="2400" dirty="0">
                <a:latin typeface="Arial"/>
                <a:cs typeface="Arial"/>
              </a:rPr>
              <a:t>(Process </a:t>
            </a:r>
            <a:r>
              <a:rPr sz="2400" spc="-5" dirty="0">
                <a:latin typeface="Arial"/>
                <a:cs typeface="Arial"/>
              </a:rPr>
              <a:t>and </a:t>
            </a:r>
            <a:r>
              <a:rPr sz="2400" spc="-5" dirty="0" smtClean="0">
                <a:latin typeface="Arial"/>
                <a:cs typeface="Arial"/>
              </a:rPr>
              <a:t> </a:t>
            </a:r>
            <a:r>
              <a:rPr sz="2400" dirty="0">
                <a:latin typeface="Arial"/>
                <a:cs typeface="Arial"/>
              </a:rPr>
              <a:t>mannerisms </a:t>
            </a:r>
            <a:r>
              <a:rPr sz="2400" spc="-5" dirty="0">
                <a:latin typeface="Arial"/>
                <a:cs typeface="Arial"/>
              </a:rPr>
              <a:t>of the outsourcing </a:t>
            </a:r>
            <a:r>
              <a:rPr sz="2400" dirty="0">
                <a:latin typeface="Arial"/>
                <a:cs typeface="Arial"/>
              </a:rPr>
              <a:t>company may </a:t>
            </a:r>
            <a:r>
              <a:rPr sz="2400" spc="-5" dirty="0">
                <a:latin typeface="Arial"/>
                <a:cs typeface="Arial"/>
              </a:rPr>
              <a:t>be</a:t>
            </a:r>
            <a:r>
              <a:rPr sz="2400" spc="-105" dirty="0">
                <a:latin typeface="Arial"/>
                <a:cs typeface="Arial"/>
              </a:rPr>
              <a:t> </a:t>
            </a:r>
            <a:r>
              <a:rPr sz="2400" dirty="0">
                <a:latin typeface="Arial"/>
                <a:cs typeface="Arial"/>
              </a:rPr>
              <a:t>very  </a:t>
            </a:r>
            <a:r>
              <a:rPr sz="2400" spc="-5" dirty="0">
                <a:latin typeface="Arial"/>
                <a:cs typeface="Arial"/>
              </a:rPr>
              <a:t>different from that of the</a:t>
            </a:r>
            <a:r>
              <a:rPr sz="2400" spc="-35" dirty="0">
                <a:latin typeface="Arial"/>
                <a:cs typeface="Arial"/>
              </a:rPr>
              <a:t> </a:t>
            </a:r>
            <a:r>
              <a:rPr sz="2400" spc="-5" dirty="0">
                <a:latin typeface="Arial"/>
                <a:cs typeface="Arial"/>
              </a:rPr>
              <a:t>organization.)</a:t>
            </a:r>
            <a:endParaRPr sz="2400" dirty="0">
              <a:latin typeface="Arial"/>
              <a:cs typeface="Arial"/>
            </a:endParaRPr>
          </a:p>
          <a:p>
            <a:pPr marL="355600" marR="400685" indent="-342900">
              <a:lnSpc>
                <a:spcPct val="100000"/>
              </a:lnSpc>
              <a:spcBef>
                <a:spcPts val="1760"/>
              </a:spcBef>
              <a:buFont typeface="Arial"/>
              <a:buChar char="•"/>
              <a:tabLst>
                <a:tab pos="354965" algn="l"/>
                <a:tab pos="355600" algn="l"/>
                <a:tab pos="2623820" algn="l"/>
              </a:tabLst>
            </a:pPr>
            <a:r>
              <a:rPr sz="2400" b="1" spc="-5" dirty="0">
                <a:latin typeface="Arial"/>
                <a:cs typeface="Arial"/>
              </a:rPr>
              <a:t>Hidden</a:t>
            </a:r>
            <a:r>
              <a:rPr sz="2400" b="1" dirty="0">
                <a:latin typeface="Arial"/>
                <a:cs typeface="Arial"/>
              </a:rPr>
              <a:t> </a:t>
            </a:r>
            <a:r>
              <a:rPr sz="2400" b="1" spc="-20" dirty="0" smtClean="0">
                <a:latin typeface="Arial"/>
                <a:cs typeface="Arial"/>
              </a:rPr>
              <a:t>Costs</a:t>
            </a:r>
            <a:r>
              <a:rPr sz="2400" b="1" spc="-20" dirty="0">
                <a:latin typeface="Arimo"/>
                <a:cs typeface="Arimo"/>
              </a:rPr>
              <a:t>	</a:t>
            </a:r>
            <a:r>
              <a:rPr sz="2400" spc="-5" dirty="0">
                <a:latin typeface="Arial"/>
                <a:cs typeface="Arial"/>
              </a:rPr>
              <a:t>Surprise or unanticipated </a:t>
            </a:r>
            <a:r>
              <a:rPr sz="2400" dirty="0">
                <a:latin typeface="Arial"/>
                <a:cs typeface="Arial"/>
              </a:rPr>
              <a:t>charges</a:t>
            </a:r>
            <a:r>
              <a:rPr sz="2400" spc="-95" dirty="0">
                <a:latin typeface="Arial"/>
                <a:cs typeface="Arial"/>
              </a:rPr>
              <a:t> </a:t>
            </a:r>
            <a:r>
              <a:rPr sz="2400" spc="-5" dirty="0">
                <a:latin typeface="Arial"/>
                <a:cs typeface="Arial"/>
              </a:rPr>
              <a:t>like  travel </a:t>
            </a:r>
            <a:r>
              <a:rPr sz="2400" dirty="0">
                <a:latin typeface="Arial"/>
                <a:cs typeface="Arial"/>
              </a:rPr>
              <a:t>costs</a:t>
            </a:r>
            <a:r>
              <a:rPr sz="2400" spc="-15" dirty="0">
                <a:latin typeface="Arial"/>
                <a:cs typeface="Arial"/>
              </a:rPr>
              <a:t> </a:t>
            </a:r>
            <a:r>
              <a:rPr sz="2400" spc="-5" dirty="0">
                <a:latin typeface="Arial"/>
                <a:cs typeface="Arial"/>
              </a:rPr>
              <a:t>etc.</a:t>
            </a:r>
            <a:endParaRPr sz="24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9250" y="598487"/>
            <a:ext cx="6058535" cy="452120"/>
          </a:xfrm>
          <a:prstGeom prst="rect">
            <a:avLst/>
          </a:prstGeom>
        </p:spPr>
        <p:txBody>
          <a:bodyPr vert="horz" wrap="square" lIns="0" tIns="12700" rIns="0" bIns="0" rtlCol="0">
            <a:spAutoFit/>
          </a:bodyPr>
          <a:lstStyle/>
          <a:p>
            <a:pPr marL="12700">
              <a:lnSpc>
                <a:spcPct val="100000"/>
              </a:lnSpc>
              <a:spcBef>
                <a:spcPts val="100"/>
              </a:spcBef>
            </a:pPr>
            <a:r>
              <a:rPr spc="-5" dirty="0"/>
              <a:t>Drawbacks of Outsourcing</a:t>
            </a:r>
            <a:r>
              <a:rPr spc="-75" dirty="0"/>
              <a:t> </a:t>
            </a:r>
            <a:r>
              <a:rPr spc="-105" dirty="0"/>
              <a:t>(Cont</a:t>
            </a:r>
            <a:r>
              <a:rPr spc="-105" dirty="0">
                <a:latin typeface="Arimo"/>
                <a:cs typeface="Arimo"/>
              </a:rPr>
              <a:t>ᾼ</a:t>
            </a:r>
            <a:r>
              <a:rPr spc="-105" dirty="0"/>
              <a:t>d)</a:t>
            </a: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9</a:t>
            </a:fld>
            <a:endParaRPr dirty="0"/>
          </a:p>
        </p:txBody>
      </p:sp>
      <p:sp>
        <p:nvSpPr>
          <p:cNvPr id="5" name="object 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5" dirty="0"/>
              <a:t>Copyright </a:t>
            </a:r>
            <a:r>
              <a:rPr dirty="0"/>
              <a:t>© </a:t>
            </a:r>
            <a:r>
              <a:rPr spc="-5" dirty="0"/>
              <a:t>2012 Pearson Education, Inc. Publishing as Prentice</a:t>
            </a:r>
            <a:r>
              <a:rPr spc="-65" dirty="0"/>
              <a:t> </a:t>
            </a:r>
            <a:r>
              <a:rPr spc="-5" dirty="0"/>
              <a:t>Hall</a:t>
            </a:r>
          </a:p>
        </p:txBody>
      </p:sp>
      <p:sp>
        <p:nvSpPr>
          <p:cNvPr id="3" name="object 3"/>
          <p:cNvSpPr txBox="1"/>
          <p:nvPr/>
        </p:nvSpPr>
        <p:spPr>
          <a:xfrm>
            <a:off x="536575" y="1316037"/>
            <a:ext cx="8011159" cy="3537585"/>
          </a:xfrm>
          <a:prstGeom prst="rect">
            <a:avLst/>
          </a:prstGeom>
        </p:spPr>
        <p:txBody>
          <a:bodyPr vert="horz" wrap="square" lIns="0" tIns="12700" rIns="0" bIns="0" rtlCol="0">
            <a:spAutoFit/>
          </a:bodyPr>
          <a:lstStyle/>
          <a:p>
            <a:pPr marL="355600" marR="104775" indent="-342900">
              <a:lnSpc>
                <a:spcPct val="100000"/>
              </a:lnSpc>
              <a:spcBef>
                <a:spcPts val="100"/>
              </a:spcBef>
              <a:buFont typeface="Arial"/>
              <a:buChar char="•"/>
              <a:tabLst>
                <a:tab pos="354965" algn="l"/>
                <a:tab pos="355600" algn="l"/>
              </a:tabLst>
            </a:pPr>
            <a:r>
              <a:rPr sz="2400" b="1" spc="-5" dirty="0">
                <a:latin typeface="Arial"/>
                <a:cs typeface="Arial"/>
              </a:rPr>
              <a:t>Loss of Vision </a:t>
            </a:r>
            <a:r>
              <a:rPr sz="2400" b="1" dirty="0">
                <a:latin typeface="Arial"/>
                <a:cs typeface="Arial"/>
              </a:rPr>
              <a:t>- </a:t>
            </a:r>
            <a:r>
              <a:rPr sz="2400" spc="-5" dirty="0">
                <a:latin typeface="Arial"/>
                <a:cs typeface="Arial"/>
              </a:rPr>
              <a:t>Outsourcing arrangements often </a:t>
            </a:r>
            <a:r>
              <a:rPr sz="2400" dirty="0">
                <a:latin typeface="Arial"/>
                <a:cs typeface="Arial"/>
              </a:rPr>
              <a:t>result  </a:t>
            </a:r>
            <a:r>
              <a:rPr sz="2400" spc="-5" dirty="0">
                <a:latin typeface="Arial"/>
                <a:cs typeface="Arial"/>
              </a:rPr>
              <a:t>in </a:t>
            </a:r>
            <a:r>
              <a:rPr sz="2400" dirty="0">
                <a:latin typeface="Arial"/>
                <a:cs typeface="Arial"/>
              </a:rPr>
              <a:t>a </a:t>
            </a:r>
            <a:r>
              <a:rPr sz="2400" spc="-5" dirty="0">
                <a:latin typeface="Arial"/>
                <a:cs typeface="Arial"/>
              </a:rPr>
              <a:t>loss of institutional </a:t>
            </a:r>
            <a:r>
              <a:rPr sz="2400" dirty="0">
                <a:latin typeface="Arial"/>
                <a:cs typeface="Arial"/>
              </a:rPr>
              <a:t>knowledge (e.g., </a:t>
            </a:r>
            <a:r>
              <a:rPr sz="2400" spc="-5" dirty="0">
                <a:latin typeface="Arial"/>
                <a:cs typeface="Arial"/>
              </a:rPr>
              <a:t>feedback from  </a:t>
            </a:r>
            <a:r>
              <a:rPr sz="2400" dirty="0">
                <a:latin typeface="Arial"/>
                <a:cs typeface="Arial"/>
              </a:rPr>
              <a:t>clients, </a:t>
            </a:r>
            <a:r>
              <a:rPr sz="2400" spc="-5" dirty="0">
                <a:latin typeface="Arial"/>
                <a:cs typeface="Arial"/>
              </a:rPr>
              <a:t>problem-solving </a:t>
            </a:r>
            <a:r>
              <a:rPr sz="2400" dirty="0">
                <a:latin typeface="Arial"/>
                <a:cs typeface="Arial"/>
              </a:rPr>
              <a:t>capability, </a:t>
            </a:r>
            <a:r>
              <a:rPr sz="2400" spc="-5" dirty="0">
                <a:latin typeface="Arial"/>
                <a:cs typeface="Arial"/>
              </a:rPr>
              <a:t>and new idea  generation).</a:t>
            </a:r>
            <a:endParaRPr sz="2400" dirty="0">
              <a:latin typeface="Arial"/>
              <a:cs typeface="Arial"/>
            </a:endParaRPr>
          </a:p>
          <a:p>
            <a:pPr marL="355600" marR="5080" indent="-342900">
              <a:lnSpc>
                <a:spcPct val="100000"/>
              </a:lnSpc>
              <a:spcBef>
                <a:spcPts val="1755"/>
              </a:spcBef>
              <a:buFont typeface="Arial"/>
              <a:buChar char="•"/>
              <a:tabLst>
                <a:tab pos="354965" algn="l"/>
                <a:tab pos="355600" algn="l"/>
              </a:tabLst>
            </a:pPr>
            <a:r>
              <a:rPr sz="2400" b="1" spc="-5" dirty="0">
                <a:latin typeface="Arial"/>
                <a:cs typeface="Arial"/>
              </a:rPr>
              <a:t>Security and Control </a:t>
            </a:r>
            <a:r>
              <a:rPr sz="2400" b="1" dirty="0">
                <a:latin typeface="Arial"/>
                <a:cs typeface="Arial"/>
              </a:rPr>
              <a:t>- </a:t>
            </a:r>
            <a:r>
              <a:rPr sz="2400" spc="-5" dirty="0">
                <a:latin typeface="Arial"/>
                <a:cs typeface="Arial"/>
              </a:rPr>
              <a:t>Outsourcing </a:t>
            </a:r>
            <a:r>
              <a:rPr sz="2400" dirty="0">
                <a:latin typeface="Arial"/>
                <a:cs typeface="Arial"/>
              </a:rPr>
              <a:t>requires</a:t>
            </a:r>
            <a:r>
              <a:rPr sz="2400" spc="-105" dirty="0">
                <a:latin typeface="Arial"/>
                <a:cs typeface="Arial"/>
              </a:rPr>
              <a:t> </a:t>
            </a:r>
            <a:r>
              <a:rPr sz="2400" dirty="0">
                <a:latin typeface="Arial"/>
                <a:cs typeface="Arial"/>
              </a:rPr>
              <a:t>companies  </a:t>
            </a:r>
            <a:r>
              <a:rPr sz="2400" spc="-5" dirty="0">
                <a:latin typeface="Arial"/>
                <a:cs typeface="Arial"/>
              </a:rPr>
              <a:t>to </a:t>
            </a:r>
            <a:r>
              <a:rPr sz="2400" dirty="0">
                <a:latin typeface="Arial"/>
                <a:cs typeface="Arial"/>
              </a:rPr>
              <a:t>share </a:t>
            </a:r>
            <a:r>
              <a:rPr sz="2400" spc="-5" dirty="0">
                <a:latin typeface="Arial"/>
                <a:cs typeface="Arial"/>
              </a:rPr>
              <a:t>their trade </a:t>
            </a:r>
            <a:r>
              <a:rPr sz="2400" dirty="0">
                <a:latin typeface="Arial"/>
                <a:cs typeface="Arial"/>
              </a:rPr>
              <a:t>secrets, </a:t>
            </a:r>
            <a:r>
              <a:rPr sz="2400" spc="-5" dirty="0">
                <a:latin typeface="Arial"/>
                <a:cs typeface="Arial"/>
              </a:rPr>
              <a:t>which </a:t>
            </a:r>
            <a:r>
              <a:rPr sz="2400" dirty="0">
                <a:latin typeface="Arial"/>
                <a:cs typeface="Arial"/>
              </a:rPr>
              <a:t>can </a:t>
            </a:r>
            <a:r>
              <a:rPr sz="2400" spc="-5" dirty="0">
                <a:latin typeface="Arial"/>
                <a:cs typeface="Arial"/>
              </a:rPr>
              <a:t>be </a:t>
            </a:r>
            <a:r>
              <a:rPr sz="2400" dirty="0">
                <a:latin typeface="Arial"/>
                <a:cs typeface="Arial"/>
              </a:rPr>
              <a:t>risky </a:t>
            </a:r>
            <a:r>
              <a:rPr sz="2400" spc="-5" dirty="0">
                <a:latin typeface="Arial"/>
                <a:cs typeface="Arial"/>
              </a:rPr>
              <a:t>in </a:t>
            </a:r>
            <a:r>
              <a:rPr sz="2400" dirty="0">
                <a:latin typeface="Arial"/>
                <a:cs typeface="Arial"/>
              </a:rPr>
              <a:t>a  competitive </a:t>
            </a:r>
            <a:r>
              <a:rPr sz="2400" spc="-5" dirty="0">
                <a:latin typeface="Arial"/>
                <a:cs typeface="Arial"/>
              </a:rPr>
              <a:t>environment. Companies have little </a:t>
            </a:r>
            <a:r>
              <a:rPr sz="2400" dirty="0">
                <a:latin typeface="Arial"/>
                <a:cs typeface="Arial"/>
              </a:rPr>
              <a:t>control  </a:t>
            </a:r>
            <a:r>
              <a:rPr sz="2400" spc="-5" dirty="0">
                <a:latin typeface="Arial"/>
                <a:cs typeface="Arial"/>
              </a:rPr>
              <a:t>over employees of outsourcees, especially in global or  high-turnover</a:t>
            </a:r>
            <a:r>
              <a:rPr sz="2400" spc="-10" dirty="0">
                <a:latin typeface="Arial"/>
                <a:cs typeface="Arial"/>
              </a:rPr>
              <a:t> </a:t>
            </a:r>
            <a:r>
              <a:rPr sz="2400" dirty="0">
                <a:latin typeface="Arial"/>
                <a:cs typeface="Arial"/>
              </a:rPr>
              <a:t>markets.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3599</Words>
  <Application>Microsoft Office PowerPoint</Application>
  <PresentationFormat>On-screen Show (4:3)</PresentationFormat>
  <Paragraphs>433</Paragraphs>
  <Slides>45</Slides>
  <Notes>16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CHAPTER 10</vt:lpstr>
      <vt:lpstr>Learning Objectives</vt:lpstr>
      <vt:lpstr>Preview</vt:lpstr>
      <vt:lpstr>Outsourcing</vt:lpstr>
      <vt:lpstr>Figure 10-1 Outsourcing Relationship</vt:lpstr>
      <vt:lpstr>Benefits of Outsourcing</vt:lpstr>
      <vt:lpstr>Benefits of Outsourcing (Contᾼd)</vt:lpstr>
      <vt:lpstr>Drawbacks of Outsourcing</vt:lpstr>
      <vt:lpstr>Drawbacks of Outsourcing (Contᾼd)</vt:lpstr>
      <vt:lpstr>Offshore Outsourcing</vt:lpstr>
      <vt:lpstr>Figure 10-2 Off-Shore Outsourcing</vt:lpstr>
      <vt:lpstr>Global ERP Vendor Selection</vt:lpstr>
      <vt:lpstr>Software as a Service (SaaS)</vt:lpstr>
      <vt:lpstr>Benefits of the Saas Model</vt:lpstr>
      <vt:lpstr>Limitations of the Saas Model</vt:lpstr>
      <vt:lpstr>Types of SaaS Providers</vt:lpstr>
      <vt:lpstr>Outsourcing Best Practices</vt:lpstr>
      <vt:lpstr>Outsourcing Best Practices (Contᾼd)</vt:lpstr>
      <vt:lpstr>Ethics</vt:lpstr>
      <vt:lpstr>Figure 10-3 Ethical Framework</vt:lpstr>
      <vt:lpstr>Ethical Principles</vt:lpstr>
      <vt:lpstr>Ethical Principles (Contᾼd)</vt:lpstr>
      <vt:lpstr>Ethical Principles (Contᾼd)</vt:lpstr>
      <vt:lpstr>Ethical Principles (Contᾼd)</vt:lpstr>
      <vt:lpstr>Code of Ethics for ERP</vt:lpstr>
      <vt:lpstr>Code of Ethics for ERP (Contᾼd)</vt:lpstr>
      <vt:lpstr>Globalization and Ethics</vt:lpstr>
      <vt:lpstr>Green Computing</vt:lpstr>
      <vt:lpstr>Green Computing (contᾼd)</vt:lpstr>
      <vt:lpstr>Compliance Issues - Sarbanes-Oxley Act</vt:lpstr>
      <vt:lpstr>SOX Impact on Privacy and Security</vt:lpstr>
      <vt:lpstr>SOX Impact on Privacy and Security (Contᾼd)</vt:lpstr>
      <vt:lpstr>Security</vt:lpstr>
      <vt:lpstr>Figure 10-4 Security</vt:lpstr>
      <vt:lpstr>Security (Contᾼd)</vt:lpstr>
      <vt:lpstr>List of Some Recent Company Data Leaks</vt:lpstr>
      <vt:lpstr>Security (Contᾼd)</vt:lpstr>
      <vt:lpstr>Security (Contᾼd)</vt:lpstr>
      <vt:lpstr>Disaster Recovery and  Business Continuity Planning</vt:lpstr>
      <vt:lpstr>Implications for Management</vt:lpstr>
      <vt:lpstr>Implications for Management</vt:lpstr>
      <vt:lpstr>Summary</vt:lpstr>
      <vt:lpstr>Summary (Contᾼd)</vt:lpstr>
      <vt:lpstr>Review Questions</vt:lpstr>
      <vt:lpstr>Review Questions (Contᾼd)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nadiagondal</dc:creator>
  <cp:lastModifiedBy>nadiagondal</cp:lastModifiedBy>
  <cp:revision>10</cp:revision>
  <dcterms:created xsi:type="dcterms:W3CDTF">2021-01-26T13:43:59Z</dcterms:created>
  <dcterms:modified xsi:type="dcterms:W3CDTF">2021-02-04T05:53:47Z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2013-03-06T00:00:00Z</vt:filetime>
  </property>
  <property fmtid="{D5CDD505-2E9C-101B-9397-08002B2CF9AE}" pid="3" name="Creator">
    <vt:lpwstr>Google</vt:lpwstr>
  </property>
  <property fmtid="{D5CDD505-2E9C-101B-9397-08002B2CF9AE}" pid="4" name="LastSaved">
    <vt:filetime>2021-01-26T00:00:00Z</vt:filetime>
  </property>
</Properties>
</file>