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8" r:id="rId3"/>
    <p:sldId id="259" r:id="rId4"/>
    <p:sldId id="297" r:id="rId5"/>
    <p:sldId id="260" r:id="rId6"/>
    <p:sldId id="288" r:id="rId7"/>
    <p:sldId id="302" r:id="rId8"/>
    <p:sldId id="289" r:id="rId9"/>
    <p:sldId id="303" r:id="rId10"/>
    <p:sldId id="304" r:id="rId11"/>
    <p:sldId id="283" r:id="rId12"/>
    <p:sldId id="262" r:id="rId13"/>
    <p:sldId id="296" r:id="rId14"/>
    <p:sldId id="290" r:id="rId15"/>
    <p:sldId id="291" r:id="rId16"/>
    <p:sldId id="292" r:id="rId17"/>
    <p:sldId id="293" r:id="rId18"/>
    <p:sldId id="300" r:id="rId19"/>
    <p:sldId id="295" r:id="rId20"/>
    <p:sldId id="294" r:id="rId21"/>
    <p:sldId id="265" r:id="rId22"/>
    <p:sldId id="26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099" autoAdjust="0"/>
  </p:normalViewPr>
  <p:slideViewPr>
    <p:cSldViewPr snapToGrid="0">
      <p:cViewPr varScale="1">
        <p:scale>
          <a:sx n="65" d="100"/>
          <a:sy n="65" d="100"/>
        </p:scale>
        <p:origin x="156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Hassnainshah\Desktop\Graph%20As%20Assigned%20By%20DG(06-08-2013).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view3D>
    <c:floor>
      <c:thickness val="0"/>
    </c:floor>
    <c:sideWall>
      <c:thickness val="0"/>
    </c:sideWall>
    <c:backWall>
      <c:thickness val="0"/>
    </c:backWall>
    <c:plotArea>
      <c:layout>
        <c:manualLayout>
          <c:layoutTarget val="inner"/>
          <c:xMode val="edge"/>
          <c:yMode val="edge"/>
          <c:x val="0.13286922067433901"/>
          <c:y val="0.259999429419149"/>
          <c:w val="0.78047283268695899"/>
          <c:h val="0.67438499164878374"/>
        </c:manualLayout>
      </c:layout>
      <c:pie3DChart>
        <c:varyColors val="1"/>
        <c:ser>
          <c:idx val="0"/>
          <c:order val="0"/>
          <c:dLbls>
            <c:dLbl>
              <c:idx val="0"/>
              <c:layout>
                <c:manualLayout>
                  <c:x val="2.2864990487922635E-2"/>
                  <c:y val="-8.2110863859408925E-2"/>
                </c:manualLayout>
              </c:layout>
              <c:tx>
                <c:rich>
                  <a:bodyPr/>
                  <a:lstStyle/>
                  <a:p>
                    <a:r>
                      <a:rPr lang="en-US" sz="1500" dirty="0" smtClean="0"/>
                      <a:t>Agriculture Sector</a:t>
                    </a:r>
                  </a:p>
                  <a:p>
                    <a:r>
                      <a:rPr lang="en-US" sz="1500" dirty="0" smtClean="0"/>
                      <a:t>20.88%</a:t>
                    </a:r>
                    <a:endParaRPr lang="en-US" sz="1500" dirty="0"/>
                  </a:p>
                </c:rich>
              </c:tx>
              <c:showLegendKey val="0"/>
              <c:showVal val="0"/>
              <c:showCatName val="1"/>
              <c:showSerName val="0"/>
              <c:showPercent val="1"/>
              <c:showBubbleSize val="0"/>
              <c:extLst>
                <c:ext xmlns:c15="http://schemas.microsoft.com/office/drawing/2012/chart" uri="{CE6537A1-D6FC-4f65-9D91-7224C49458BB}">
                  <c15:layout>
                    <c:manualLayout>
                      <c:w val="0.21575606565387914"/>
                      <c:h val="0.24062035086805494"/>
                    </c:manualLayout>
                  </c15:layout>
                </c:ext>
                <c:ext xmlns:c16="http://schemas.microsoft.com/office/drawing/2014/chart" uri="{C3380CC4-5D6E-409C-BE32-E72D297353CC}">
                  <c16:uniqueId val="{00000000-16EF-4D18-B27A-FFEFBECEAC6C}"/>
                </c:ext>
              </c:extLst>
            </c:dLbl>
            <c:dLbl>
              <c:idx val="1"/>
              <c:layout>
                <c:manualLayout>
                  <c:x val="-1.24378109452737E-2"/>
                  <c:y val="0.17813320209973701"/>
                </c:manualLayout>
              </c:layout>
              <c:tx>
                <c:rich>
                  <a:bodyPr/>
                  <a:lstStyle/>
                  <a:p>
                    <a:r>
                      <a:rPr lang="en-US" sz="1500" dirty="0"/>
                      <a:t>Industrial Sector
</a:t>
                    </a:r>
                    <a:r>
                      <a:rPr lang="en-US" sz="1500" dirty="0" smtClean="0"/>
                      <a:t>20.30%</a:t>
                    </a:r>
                    <a:endParaRPr lang="en-US" sz="1500" dirty="0"/>
                  </a:p>
                </c:rich>
              </c:tx>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16EF-4D18-B27A-FFEFBECEAC6C}"/>
                </c:ext>
              </c:extLst>
            </c:dLbl>
            <c:dLbl>
              <c:idx val="2"/>
              <c:layout>
                <c:manualLayout>
                  <c:x val="0.23863995407151711"/>
                  <c:y val="-0.16878973634437025"/>
                </c:manualLayout>
              </c:layout>
              <c:tx>
                <c:rich>
                  <a:bodyPr/>
                  <a:lstStyle/>
                  <a:p>
                    <a:r>
                      <a:rPr lang="en-US" sz="1500" dirty="0"/>
                      <a:t>Services Sector
</a:t>
                    </a:r>
                    <a:r>
                      <a:rPr lang="en-US" sz="1500" dirty="0" smtClean="0"/>
                      <a:t>58.82%</a:t>
                    </a:r>
                    <a:endParaRPr lang="en-US" sz="1500" dirty="0"/>
                  </a:p>
                </c:rich>
              </c:tx>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16EF-4D18-B27A-FFEFBECEAC6C}"/>
                </c:ext>
              </c:extLst>
            </c:dLbl>
            <c:spPr>
              <a:noFill/>
            </c:spPr>
            <c:txPr>
              <a:bodyPr/>
              <a:lstStyle/>
              <a:p>
                <a:pPr>
                  <a:defRPr sz="1500" b="1">
                    <a:solidFill>
                      <a:schemeClr val="tx1"/>
                    </a:solidFill>
                  </a:defRPr>
                </a:pPr>
                <a:endParaRPr lang="en-US"/>
              </a:p>
            </c:txPr>
            <c:showLegendKey val="0"/>
            <c:showVal val="0"/>
            <c:showCatName val="1"/>
            <c:showSerName val="0"/>
            <c:showPercent val="1"/>
            <c:showBubbleSize val="0"/>
            <c:showLeaderLines val="1"/>
            <c:leaderLines>
              <c:spPr>
                <a:ln>
                  <a:solidFill>
                    <a:schemeClr val="accent2"/>
                  </a:solidFill>
                </a:ln>
              </c:spPr>
            </c:leaderLines>
            <c:extLst>
              <c:ext xmlns:c15="http://schemas.microsoft.com/office/drawing/2012/chart" uri="{CE6537A1-D6FC-4f65-9D91-7224C49458BB}"/>
            </c:extLst>
          </c:dLbls>
          <c:cat>
            <c:strRef>
              <c:f>Sheet1!$A$3:$A$5</c:f>
              <c:strCache>
                <c:ptCount val="3"/>
                <c:pt idx="0">
                  <c:v>Agriculture</c:v>
                </c:pt>
                <c:pt idx="1">
                  <c:v>Industrial Sector</c:v>
                </c:pt>
                <c:pt idx="2">
                  <c:v>Services Sector</c:v>
                </c:pt>
              </c:strCache>
            </c:strRef>
          </c:cat>
          <c:val>
            <c:numRef>
              <c:f>Sheet1!$B$3:$B$5</c:f>
              <c:numCache>
                <c:formatCode>0.00</c:formatCode>
                <c:ptCount val="3"/>
                <c:pt idx="0">
                  <c:v>21.4</c:v>
                </c:pt>
                <c:pt idx="1">
                  <c:v>20.9</c:v>
                </c:pt>
                <c:pt idx="2">
                  <c:v>57.7</c:v>
                </c:pt>
              </c:numCache>
            </c:numRef>
          </c:val>
          <c:extLst>
            <c:ext xmlns:c16="http://schemas.microsoft.com/office/drawing/2014/chart" uri="{C3380CC4-5D6E-409C-BE32-E72D297353CC}">
              <c16:uniqueId val="{00000003-16EF-4D18-B27A-FFEFBECEAC6C}"/>
            </c:ext>
          </c:extLst>
        </c:ser>
        <c:dLbls>
          <c:showLegendKey val="0"/>
          <c:showVal val="0"/>
          <c:showCatName val="1"/>
          <c:showSerName val="0"/>
          <c:showPercent val="1"/>
          <c:showBubbleSize val="0"/>
          <c:showLeaderLines val="1"/>
        </c:dLbls>
      </c:pie3DChart>
    </c:plotArea>
    <c:plotVisOnly val="1"/>
    <c:dispBlanksAs val="zero"/>
    <c:showDLblsOverMax val="0"/>
  </c:chart>
  <c:txPr>
    <a:bodyPr/>
    <a:lstStyle/>
    <a:p>
      <a:pPr>
        <a:defRPr>
          <a:solidFill>
            <a:schemeClr val="bg1"/>
          </a:solidFill>
          <a:latin typeface="Arial" pitchFamily="34" charset="0"/>
          <a:cs typeface="Arial" pitchFamily="34" charset="0"/>
        </a:defRPr>
      </a:pPr>
      <a:endParaRPr lang="en-US"/>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2169320"/>
          </a:xfrm>
        </p:spPr>
        <p:txBody>
          <a:bodyPr>
            <a:normAutofit/>
          </a:bodyPr>
          <a:lstStyle>
            <a:lvl1pPr marL="0" marR="36576" indent="0" algn="r">
              <a:spcBef>
                <a:spcPts val="0"/>
              </a:spcBef>
              <a:buNone/>
              <a:defRPr sz="2400">
                <a:ln>
                  <a:noFill/>
                </a:ln>
                <a:solidFill>
                  <a:schemeClr val="tx2">
                    <a:lumMod val="60000"/>
                    <a:lumOff val="4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8B25310F-BC15-4237-BA2E-127C482E0A5A}" type="datetimeFigureOut">
              <a:rPr lang="en-US" smtClean="0"/>
              <a:pPr/>
              <a:t>1/23/2020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2E7AAFF-C0B4-41F8-B3DD-F973BB58CBD6}" type="slidenum">
              <a:rPr lang="en-US" smtClean="0"/>
              <a:pPr/>
              <a:t>‹#›</a:t>
            </a:fld>
            <a:endParaRPr lang="en-US"/>
          </a:p>
        </p:txBody>
      </p:sp>
    </p:spTree>
    <p:extLst>
      <p:ext uri="{BB962C8B-B14F-4D97-AF65-F5344CB8AC3E}">
        <p14:creationId xmlns:p14="http://schemas.microsoft.com/office/powerpoint/2010/main" val="2871124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25310F-BC15-4237-BA2E-127C482E0A5A}"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7AAFF-C0B4-41F8-B3DD-F973BB58CBD6}" type="slidenum">
              <a:rPr lang="en-US" smtClean="0"/>
              <a:pPr/>
              <a:t>‹#›</a:t>
            </a:fld>
            <a:endParaRPr lang="en-US"/>
          </a:p>
        </p:txBody>
      </p:sp>
    </p:spTree>
    <p:extLst>
      <p:ext uri="{BB962C8B-B14F-4D97-AF65-F5344CB8AC3E}">
        <p14:creationId xmlns:p14="http://schemas.microsoft.com/office/powerpoint/2010/main" val="1365585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25310F-BC15-4237-BA2E-127C482E0A5A}"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7AAFF-C0B4-41F8-B3DD-F973BB58CBD6}" type="slidenum">
              <a:rPr lang="en-US" smtClean="0"/>
              <a:pPr/>
              <a:t>‹#›</a:t>
            </a:fld>
            <a:endParaRPr lang="en-US"/>
          </a:p>
        </p:txBody>
      </p:sp>
    </p:spTree>
    <p:extLst>
      <p:ext uri="{BB962C8B-B14F-4D97-AF65-F5344CB8AC3E}">
        <p14:creationId xmlns:p14="http://schemas.microsoft.com/office/powerpoint/2010/main" val="177292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48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8B25310F-BC15-4237-BA2E-127C482E0A5A}" type="datetimeFigureOut">
              <a:rPr lang="en-US" smtClean="0"/>
              <a:pPr/>
              <a:t>1/23/2020</a:t>
            </a:fld>
            <a:endParaRPr lang="en-US"/>
          </a:p>
        </p:txBody>
      </p:sp>
      <p:sp>
        <p:nvSpPr>
          <p:cNvPr id="11" name="Slide Number Placeholder 10"/>
          <p:cNvSpPr>
            <a:spLocks noGrp="1"/>
          </p:cNvSpPr>
          <p:nvPr>
            <p:ph type="sldNum" sz="quarter" idx="11"/>
          </p:nvPr>
        </p:nvSpPr>
        <p:spPr/>
        <p:txBody>
          <a:bodyPr/>
          <a:lstStyle/>
          <a:p>
            <a:fld id="{82E7AAFF-C0B4-41F8-B3DD-F973BB58CBD6}" type="slidenum">
              <a:rPr lang="en-US" smtClean="0"/>
              <a:pPr/>
              <a:t>‹#›</a:t>
            </a:fld>
            <a:endParaRPr lang="en-US"/>
          </a:p>
        </p:txBody>
      </p:sp>
      <p:sp>
        <p:nvSpPr>
          <p:cNvPr id="12" name="Footer Placeholder 11"/>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31451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362700"/>
            <a:ext cx="2133600" cy="304800"/>
          </a:xfrm>
        </p:spPr>
        <p:txBody>
          <a:bodyPr/>
          <a:lstStyle/>
          <a:p>
            <a:fld id="{8B25310F-BC15-4237-BA2E-127C482E0A5A}" type="datetimeFigureOut">
              <a:rPr lang="en-US" smtClean="0"/>
              <a:pPr/>
              <a:t>1/23/2020</a:t>
            </a:fld>
            <a:endParaRPr lang="en-US"/>
          </a:p>
        </p:txBody>
      </p:sp>
      <p:sp>
        <p:nvSpPr>
          <p:cNvPr id="5" name="Footer Placeholder 4"/>
          <p:cNvSpPr>
            <a:spLocks noGrp="1"/>
          </p:cNvSpPr>
          <p:nvPr>
            <p:ph type="ftr" sz="quarter" idx="11"/>
          </p:nvPr>
        </p:nvSpPr>
        <p:spPr>
          <a:xfrm>
            <a:off x="2619376" y="63666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82E7AAFF-C0B4-41F8-B3DD-F973BB58CBD6}"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4201230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524001"/>
            <a:ext cx="4038600" cy="472440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524001"/>
            <a:ext cx="4038600" cy="472440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8B25310F-BC15-4237-BA2E-127C482E0A5A}" type="datetimeFigureOut">
              <a:rPr lang="en-US" smtClean="0"/>
              <a:pPr/>
              <a:t>1/23/2020</a:t>
            </a:fld>
            <a:endParaRPr lang="en-US"/>
          </a:p>
        </p:txBody>
      </p:sp>
      <p:sp>
        <p:nvSpPr>
          <p:cNvPr id="10" name="Slide Number Placeholder 9"/>
          <p:cNvSpPr>
            <a:spLocks noGrp="1"/>
          </p:cNvSpPr>
          <p:nvPr>
            <p:ph type="sldNum" sz="quarter" idx="11"/>
          </p:nvPr>
        </p:nvSpPr>
        <p:spPr/>
        <p:txBody>
          <a:bodyPr/>
          <a:lstStyle/>
          <a:p>
            <a:fld id="{82E7AAFF-C0B4-41F8-B3DD-F973BB58CBD6}" type="slidenum">
              <a:rPr lang="en-US" smtClean="0"/>
              <a:pP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527052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5957668"/>
          </a:xfrm>
        </p:spPr>
        <p:txBody>
          <a:bodyPr vert="vert270" anchor="b"/>
          <a:lstStyle>
            <a:lvl1pPr marL="0" algn="ctr">
              <a:defRPr sz="3300" b="0">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2909668"/>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2821276"/>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2897476"/>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350924"/>
            <a:ext cx="6858000" cy="2897476"/>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8B25310F-BC15-4237-BA2E-127C482E0A5A}" type="datetimeFigureOut">
              <a:rPr lang="en-US" smtClean="0"/>
              <a:pPr/>
              <a:t>1/23/2020</a:t>
            </a:fld>
            <a:endParaRPr lang="en-US"/>
          </a:p>
        </p:txBody>
      </p:sp>
      <p:sp>
        <p:nvSpPr>
          <p:cNvPr id="11" name="Slide Number Placeholder 10"/>
          <p:cNvSpPr>
            <a:spLocks noGrp="1"/>
          </p:cNvSpPr>
          <p:nvPr>
            <p:ph type="sldNum" sz="quarter" idx="11"/>
          </p:nvPr>
        </p:nvSpPr>
        <p:spPr/>
        <p:txBody>
          <a:bodyPr/>
          <a:lstStyle/>
          <a:p>
            <a:fld id="{82E7AAFF-C0B4-41F8-B3DD-F973BB58CBD6}" type="slidenum">
              <a:rPr lang="en-US" smtClean="0"/>
              <a:pPr/>
              <a:t>‹#›</a:t>
            </a:fld>
            <a:endParaRPr lang="en-US"/>
          </a:p>
        </p:txBody>
      </p:sp>
      <p:sp>
        <p:nvSpPr>
          <p:cNvPr id="12" name="Footer Placeholder 11"/>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388252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a:lstStyle/>
          <a:p>
            <a:fld id="{8B25310F-BC15-4237-BA2E-127C482E0A5A}" type="datetimeFigureOut">
              <a:rPr lang="en-US" smtClean="0"/>
              <a:pPr/>
              <a:t>1/23/2020</a:t>
            </a:fld>
            <a:endParaRPr lang="en-US"/>
          </a:p>
        </p:txBody>
      </p:sp>
      <p:sp>
        <p:nvSpPr>
          <p:cNvPr id="7" name="Slide Number Placeholder 6"/>
          <p:cNvSpPr>
            <a:spLocks noGrp="1"/>
          </p:cNvSpPr>
          <p:nvPr>
            <p:ph type="sldNum" sz="quarter" idx="11"/>
          </p:nvPr>
        </p:nvSpPr>
        <p:spPr/>
        <p:txBody>
          <a:bodyPr/>
          <a:lstStyle/>
          <a:p>
            <a:fld id="{82E7AAFF-C0B4-41F8-B3DD-F973BB58CBD6}" type="slidenum">
              <a:rPr lang="en-US" smtClean="0"/>
              <a:pPr/>
              <a:t>‹#›</a:t>
            </a:fld>
            <a:endParaRPr lang="en-US"/>
          </a:p>
        </p:txBody>
      </p:sp>
      <p:sp>
        <p:nvSpPr>
          <p:cNvPr id="8" name="Footer Placeholder 7"/>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659563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B25310F-BC15-4237-BA2E-127C482E0A5A}" type="datetimeFigureOut">
              <a:rPr lang="en-US" smtClean="0"/>
              <a:pPr/>
              <a:t>1/23/2020</a:t>
            </a:fld>
            <a:endParaRPr lang="en-US"/>
          </a:p>
        </p:txBody>
      </p:sp>
      <p:sp>
        <p:nvSpPr>
          <p:cNvPr id="6" name="Slide Number Placeholder 5"/>
          <p:cNvSpPr>
            <a:spLocks noGrp="1"/>
          </p:cNvSpPr>
          <p:nvPr>
            <p:ph type="sldNum" sz="quarter" idx="11"/>
          </p:nvPr>
        </p:nvSpPr>
        <p:spPr/>
        <p:txBody>
          <a:bodyPr/>
          <a:lstStyle/>
          <a:p>
            <a:fld id="{82E7AAFF-C0B4-41F8-B3DD-F973BB58CBD6}" type="slidenum">
              <a:rPr lang="en-US" smtClean="0"/>
              <a:pPr/>
              <a:t>‹#›</a:t>
            </a:fld>
            <a:endParaRPr lang="en-US"/>
          </a:p>
        </p:txBody>
      </p:sp>
      <p:sp>
        <p:nvSpPr>
          <p:cNvPr id="7" name="Footer Placeholder 6"/>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259172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883105"/>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883105"/>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2836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0"/>
          </p:nvPr>
        </p:nvSpPr>
        <p:spPr/>
        <p:txBody>
          <a:bodyPr/>
          <a:lstStyle/>
          <a:p>
            <a:fld id="{8B25310F-BC15-4237-BA2E-127C482E0A5A}" type="datetimeFigureOut">
              <a:rPr lang="en-US" smtClean="0"/>
              <a:pPr/>
              <a:t>1/23/2020</a:t>
            </a:fld>
            <a:endParaRPr lang="en-US"/>
          </a:p>
        </p:txBody>
      </p:sp>
      <p:sp>
        <p:nvSpPr>
          <p:cNvPr id="9" name="Slide Number Placeholder 8"/>
          <p:cNvSpPr>
            <a:spLocks noGrp="1"/>
          </p:cNvSpPr>
          <p:nvPr>
            <p:ph type="sldNum" sz="quarter" idx="11"/>
          </p:nvPr>
        </p:nvSpPr>
        <p:spPr/>
        <p:txBody>
          <a:bodyPr/>
          <a:lstStyle/>
          <a:p>
            <a:fld id="{82E7AAFF-C0B4-41F8-B3DD-F973BB58CBD6}"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235785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097504"/>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264834"/>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638800"/>
            <a:ext cx="7333488" cy="6096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8B25310F-BC15-4237-BA2E-127C482E0A5A}" type="datetimeFigureOut">
              <a:rPr lang="en-US" smtClean="0"/>
              <a:pPr/>
              <a:t>1/23/2020</a:t>
            </a:fld>
            <a:endParaRPr lang="en-US"/>
          </a:p>
        </p:txBody>
      </p:sp>
      <p:sp>
        <p:nvSpPr>
          <p:cNvPr id="9" name="Slide Number Placeholder 8"/>
          <p:cNvSpPr>
            <a:spLocks noGrp="1"/>
          </p:cNvSpPr>
          <p:nvPr>
            <p:ph type="sldNum" sz="quarter" idx="11"/>
          </p:nvPr>
        </p:nvSpPr>
        <p:spPr/>
        <p:txBody>
          <a:bodyPr/>
          <a:lstStyle/>
          <a:p>
            <a:fld id="{82E7AAFF-C0B4-41F8-B3DD-F973BB58CBD6}"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454933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104106"/>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524000"/>
            <a:ext cx="8229600" cy="46482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365748"/>
            <a:ext cx="2133600" cy="301752"/>
          </a:xfrm>
          <a:prstGeom prst="rect">
            <a:avLst/>
          </a:prstGeom>
        </p:spPr>
        <p:txBody>
          <a:bodyPr vert="horz" anchor="b"/>
          <a:lstStyle>
            <a:lvl1pPr algn="l" eaLnBrk="1" latinLnBrk="0" hangingPunct="1">
              <a:defRPr kumimoji="0" sz="1000" b="0">
                <a:solidFill>
                  <a:schemeClr val="tx1"/>
                </a:solidFill>
              </a:defRPr>
            </a:lvl1pPr>
          </a:lstStyle>
          <a:p>
            <a:fld id="{8B25310F-BC15-4237-BA2E-127C482E0A5A}" type="datetimeFigureOut">
              <a:rPr lang="en-US" smtClean="0"/>
              <a:pPr/>
              <a:t>1/23/2020</a:t>
            </a:fld>
            <a:endParaRPr lang="en-US"/>
          </a:p>
        </p:txBody>
      </p:sp>
      <p:sp>
        <p:nvSpPr>
          <p:cNvPr id="3" name="Footer Placeholder 2"/>
          <p:cNvSpPr>
            <a:spLocks noGrp="1"/>
          </p:cNvSpPr>
          <p:nvPr>
            <p:ph type="ftr" sz="quarter" idx="3"/>
          </p:nvPr>
        </p:nvSpPr>
        <p:spPr>
          <a:xfrm>
            <a:off x="457200" y="6366669"/>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365748"/>
            <a:ext cx="502920" cy="301752"/>
          </a:xfrm>
          <a:prstGeom prst="rect">
            <a:avLst/>
          </a:prstGeom>
        </p:spPr>
        <p:txBody>
          <a:bodyPr vert="horz" anchor="b"/>
          <a:lstStyle>
            <a:lvl1pPr algn="ctr" eaLnBrk="1" latinLnBrk="0" hangingPunct="1">
              <a:defRPr kumimoji="0" sz="1200">
                <a:solidFill>
                  <a:schemeClr val="tx1"/>
                </a:solidFill>
              </a:defRPr>
            </a:lvl1pPr>
          </a:lstStyle>
          <a:p>
            <a:fld id="{82E7AAFF-C0B4-41F8-B3DD-F973BB58CBD6}" type="slidenum">
              <a:rPr lang="en-US" smtClean="0"/>
              <a:pPr/>
              <a:t>‹#›</a:t>
            </a:fld>
            <a:endParaRPr lang="en-US"/>
          </a:p>
        </p:txBody>
      </p:sp>
    </p:spTree>
    <p:extLst>
      <p:ext uri="{BB962C8B-B14F-4D97-AF65-F5344CB8AC3E}">
        <p14:creationId xmlns:p14="http://schemas.microsoft.com/office/powerpoint/2010/main" val="510743121"/>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marL="484632" algn="l" rtl="0" eaLnBrk="1" latinLnBrk="0" hangingPunct="1">
        <a:spcBef>
          <a:spcPct val="0"/>
        </a:spcBef>
        <a:buNone/>
        <a:defRPr kumimoji="0" sz="4200" kern="1200">
          <a:ln w="6350">
            <a:noFill/>
          </a:ln>
          <a:solidFill>
            <a:schemeClr val="tx2"/>
          </a:solidFill>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8"/>
          <p:cNvSpPr txBox="1">
            <a:spLocks noChangeArrowheads="1"/>
          </p:cNvSpPr>
          <p:nvPr/>
        </p:nvSpPr>
        <p:spPr bwMode="auto">
          <a:xfrm>
            <a:off x="-46891" y="873204"/>
            <a:ext cx="9144000" cy="707886"/>
          </a:xfrm>
          <a:prstGeom prst="rect">
            <a:avLst/>
          </a:prstGeom>
          <a:noFill/>
          <a:ln w="9525">
            <a:noFill/>
            <a:miter lim="800000"/>
            <a:headEnd/>
            <a:tailEnd/>
          </a:ln>
        </p:spPr>
        <p:txBody>
          <a:bodyPr wrap="square">
            <a:spAutoFit/>
          </a:bodyPr>
          <a:lstStyle/>
          <a:p>
            <a:pPr algn="ctr" eaLnBrk="1" hangingPunct="1"/>
            <a:r>
              <a:rPr lang="en-US" altLang="en-US" sz="4000" b="1" dirty="0" smtClean="0">
                <a:ln/>
                <a:solidFill>
                  <a:srgbClr val="00B050"/>
                </a:solidFill>
                <a:latin typeface="Impact" panose="020B0806030902050204" pitchFamily="34" charset="0"/>
                <a:cs typeface="Arial" panose="020B0604020202020204" pitchFamily="34" charset="0"/>
              </a:rPr>
              <a:t>Salient Features of Pakistan’s Agriculture</a:t>
            </a:r>
            <a:endParaRPr lang="en-US" altLang="en-US" sz="2000" b="1" dirty="0">
              <a:ln/>
              <a:solidFill>
                <a:srgbClr val="00B050"/>
              </a:solidFill>
              <a:latin typeface="Impact" panose="020B0806030902050204" pitchFamily="34" charset="0"/>
              <a:cs typeface="Arial" panose="020B0604020202020204" pitchFamily="34" charset="0"/>
            </a:endParaRPr>
          </a:p>
        </p:txBody>
      </p:sp>
      <p:sp>
        <p:nvSpPr>
          <p:cNvPr id="6" name="Text Box 8"/>
          <p:cNvSpPr txBox="1">
            <a:spLocks noChangeArrowheads="1"/>
          </p:cNvSpPr>
          <p:nvPr/>
        </p:nvSpPr>
        <p:spPr bwMode="auto">
          <a:xfrm>
            <a:off x="-4" y="5474677"/>
            <a:ext cx="9144004" cy="584775"/>
          </a:xfrm>
          <a:prstGeom prst="rect">
            <a:avLst/>
          </a:prstGeom>
          <a:noFill/>
          <a:ln w="9525">
            <a:noFill/>
            <a:miter lim="800000"/>
            <a:headEnd/>
            <a:tailEnd/>
          </a:ln>
        </p:spPr>
        <p:txBody>
          <a:bodyPr wrap="square">
            <a:spAutoFit/>
          </a:bodyPr>
          <a:lstStyle/>
          <a:p>
            <a:pPr algn="ctr" eaLnBrk="1" hangingPunct="1"/>
            <a:r>
              <a:rPr lang="en-US" altLang="en-US" sz="3200" b="1" dirty="0" smtClean="0">
                <a:solidFill>
                  <a:srgbClr val="00206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Dr. AMJED ALI , COA, UOS</a:t>
            </a:r>
          </a:p>
        </p:txBody>
      </p:sp>
      <p:pic>
        <p:nvPicPr>
          <p:cNvPr id="7" name="Picture 6" descr="http://i1.tribune.com.pk/wp-content/uploads/2011/10/280472-currency-1319394784-645-640x48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581090"/>
            <a:ext cx="6986954" cy="3623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596505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69"/>
          <p:cNvGraphicFramePr>
            <a:graphicFrameLocks noGrp="1"/>
          </p:cNvGraphicFramePr>
          <p:nvPr>
            <p:ph idx="1"/>
            <p:extLst>
              <p:ext uri="{D42A27DB-BD31-4B8C-83A1-F6EECF244321}">
                <p14:modId xmlns:p14="http://schemas.microsoft.com/office/powerpoint/2010/main" val="574651981"/>
              </p:ext>
            </p:extLst>
          </p:nvPr>
        </p:nvGraphicFramePr>
        <p:xfrm>
          <a:off x="545690" y="1108588"/>
          <a:ext cx="8229600" cy="4876792"/>
        </p:xfrm>
        <a:graphic>
          <a:graphicData uri="http://schemas.openxmlformats.org/drawingml/2006/table">
            <a:tbl>
              <a:tblPr/>
              <a:tblGrid>
                <a:gridCol w="1893888">
                  <a:extLst>
                    <a:ext uri="{9D8B030D-6E8A-4147-A177-3AD203B41FA5}">
                      <a16:colId xmlns:a16="http://schemas.microsoft.com/office/drawing/2014/main" val="20000"/>
                    </a:ext>
                  </a:extLst>
                </a:gridCol>
                <a:gridCol w="2160587">
                  <a:extLst>
                    <a:ext uri="{9D8B030D-6E8A-4147-A177-3AD203B41FA5}">
                      <a16:colId xmlns:a16="http://schemas.microsoft.com/office/drawing/2014/main" val="20001"/>
                    </a:ext>
                  </a:extLst>
                </a:gridCol>
                <a:gridCol w="4175125">
                  <a:extLst>
                    <a:ext uri="{9D8B030D-6E8A-4147-A177-3AD203B41FA5}">
                      <a16:colId xmlns:a16="http://schemas.microsoft.com/office/drawing/2014/main" val="20002"/>
                    </a:ext>
                  </a:extLst>
                </a:gridCol>
              </a:tblGrid>
              <a:tr h="106674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9.Dry </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western Plateau</a:t>
                      </a:r>
                      <a:endParaRPr kumimoji="0" lang="en-GB" sz="28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Arid tropical; </a:t>
                      </a:r>
                      <a:endParaRPr kumimoji="0" lang="en-GB" sz="28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Soils in plains deep and calcareous silt loams; xerophytic vegetation, mainly grazing, vegetable and wheat with spring or </a:t>
                      </a:r>
                      <a:r>
                        <a:rPr kumimoji="0" lang="en-GB" sz="2800" b="0" i="0" u="none" strike="noStrike" cap="none" normalizeH="0" baseline="0" dirty="0" err="1" smtClean="0">
                          <a:ln>
                            <a:noFill/>
                          </a:ln>
                          <a:solidFill>
                            <a:schemeClr val="tx1"/>
                          </a:solidFill>
                          <a:effectLst/>
                          <a:latin typeface="Times New Roman" pitchFamily="18" charset="0"/>
                          <a:cs typeface="Times New Roman" pitchFamily="18" charset="0"/>
                        </a:rPr>
                        <a:t>kareze</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 water at places.</a:t>
                      </a:r>
                      <a:endParaRPr kumimoji="0" lang="en-GB" sz="28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31056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10. </a:t>
                      </a:r>
                      <a:r>
                        <a:rPr kumimoji="0" lang="en-GB" sz="2800" b="0" i="0" u="none" strike="noStrike" cap="none" normalizeH="0" baseline="0" dirty="0" err="1" smtClean="0">
                          <a:ln>
                            <a:noFill/>
                          </a:ln>
                          <a:solidFill>
                            <a:schemeClr val="tx1"/>
                          </a:solidFill>
                          <a:effectLst/>
                          <a:latin typeface="Times New Roman" pitchFamily="18" charset="0"/>
                          <a:cs typeface="Times New Roman" pitchFamily="18" charset="0"/>
                        </a:rPr>
                        <a:t>Sulaiman</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Piedmont </a:t>
                      </a:r>
                      <a:endParaRPr kumimoji="0" lang="en-GB" sz="28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Arid &amp; hot, subtropical </a:t>
                      </a:r>
                      <a:endParaRPr kumimoji="0" lang="en-GB" sz="28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Loams on gently sloping areas while clayey away, strongly calcareous; torrent watered and millet are main crops.</a:t>
                      </a:r>
                      <a:endParaRPr kumimoji="0" lang="en-GB" sz="28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pic>
        <p:nvPicPr>
          <p:cNvPr id="3" name="Picture 2"/>
          <p:cNvPicPr>
            <a:picLocks noChangeAspect="1"/>
          </p:cNvPicPr>
          <p:nvPr/>
        </p:nvPicPr>
        <p:blipFill>
          <a:blip r:embed="rId2"/>
          <a:stretch>
            <a:fillRect/>
          </a:stretch>
        </p:blipFill>
        <p:spPr>
          <a:xfrm>
            <a:off x="978187" y="311538"/>
            <a:ext cx="7364606" cy="1072989"/>
          </a:xfrm>
          <a:prstGeom prst="rect">
            <a:avLst/>
          </a:prstGeom>
        </p:spPr>
      </p:pic>
    </p:spTree>
    <p:extLst>
      <p:ext uri="{BB962C8B-B14F-4D97-AF65-F5344CB8AC3E}">
        <p14:creationId xmlns:p14="http://schemas.microsoft.com/office/powerpoint/2010/main" val="1511808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a:spLocks noGrp="1"/>
          </p:cNvSpPr>
          <p:nvPr>
            <p:ph type="title"/>
          </p:nvPr>
        </p:nvSpPr>
        <p:spPr>
          <a:xfrm>
            <a:off x="1128435" y="264155"/>
            <a:ext cx="8015565" cy="595090"/>
          </a:xfrm>
        </p:spPr>
        <p:txBody>
          <a:bodyPr>
            <a:normAutofit/>
          </a:bodyPr>
          <a:lstStyle/>
          <a:p>
            <a:pPr marL="0"/>
            <a:r>
              <a:rPr lang="en-US"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Arial" panose="020B0604020202020204" pitchFamily="34" charset="0"/>
                <a:cs typeface="Arial" panose="020B0604020202020204" pitchFamily="34" charset="0"/>
              </a:rPr>
              <a:t>Overview</a:t>
            </a:r>
            <a:endParaRPr lang="en-US"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Arial" panose="020B0604020202020204" pitchFamily="34" charset="0"/>
              <a:cs typeface="Arial" panose="020B0604020202020204" pitchFamily="34" charset="0"/>
            </a:endParaRPr>
          </a:p>
        </p:txBody>
      </p:sp>
      <p:sp>
        <p:nvSpPr>
          <p:cNvPr id="15" name="Subtitle 2"/>
          <p:cNvSpPr txBox="1">
            <a:spLocks/>
          </p:cNvSpPr>
          <p:nvPr/>
        </p:nvSpPr>
        <p:spPr>
          <a:xfrm>
            <a:off x="228600" y="1371600"/>
            <a:ext cx="8686800" cy="4876800"/>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452438" indent="-452438">
              <a:lnSpc>
                <a:spcPct val="100000"/>
              </a:lnSpc>
              <a:spcBef>
                <a:spcPts val="0"/>
              </a:spcBef>
              <a:spcAft>
                <a:spcPts val="1200"/>
              </a:spcAft>
              <a:buFont typeface="Wingdings" pitchFamily="2" charset="2"/>
              <a:buChar char="§"/>
            </a:pPr>
            <a:r>
              <a:rPr lang="en-US" sz="2800" dirty="0" smtClean="0">
                <a:solidFill>
                  <a:srgbClr val="000000"/>
                </a:solidFill>
                <a:latin typeface="Arial" pitchFamily="34" charset="0"/>
                <a:cs typeface="Arial" pitchFamily="34" charset="0"/>
              </a:rPr>
              <a:t>Total Area					79.61 M. </a:t>
            </a:r>
            <a:r>
              <a:rPr lang="en-US" sz="2800" dirty="0" err="1">
                <a:solidFill>
                  <a:srgbClr val="000000"/>
                </a:solidFill>
                <a:latin typeface="Arial" pitchFamily="34" charset="0"/>
                <a:cs typeface="Arial" pitchFamily="34" charset="0"/>
              </a:rPr>
              <a:t>h</a:t>
            </a:r>
            <a:r>
              <a:rPr lang="en-US" sz="2800" dirty="0" err="1" smtClean="0">
                <a:solidFill>
                  <a:srgbClr val="000000"/>
                </a:solidFill>
                <a:latin typeface="Arial" pitchFamily="34" charset="0"/>
                <a:cs typeface="Arial" pitchFamily="34" charset="0"/>
              </a:rPr>
              <a:t>ac</a:t>
            </a:r>
            <a:endParaRPr lang="en-US" sz="2800" b="1" dirty="0" smtClean="0">
              <a:solidFill>
                <a:srgbClr val="000000"/>
              </a:solidFill>
              <a:latin typeface="Arial" pitchFamily="34" charset="0"/>
              <a:cs typeface="Arial" pitchFamily="34" charset="0"/>
            </a:endParaRPr>
          </a:p>
          <a:p>
            <a:pPr marL="452438" indent="-452438">
              <a:lnSpc>
                <a:spcPct val="100000"/>
              </a:lnSpc>
              <a:spcBef>
                <a:spcPts val="0"/>
              </a:spcBef>
              <a:spcAft>
                <a:spcPts val="1200"/>
              </a:spcAft>
              <a:buFont typeface="Wingdings" pitchFamily="2" charset="2"/>
              <a:buChar char="§"/>
            </a:pPr>
            <a:r>
              <a:rPr lang="en-US" sz="2800" dirty="0" smtClean="0">
                <a:solidFill>
                  <a:srgbClr val="000000"/>
                </a:solidFill>
                <a:latin typeface="Arial" pitchFamily="34" charset="0"/>
                <a:cs typeface="Arial" pitchFamily="34" charset="0"/>
              </a:rPr>
              <a:t>Cultivated Area			22.00 M. </a:t>
            </a:r>
            <a:r>
              <a:rPr lang="en-US" sz="2800" dirty="0" err="1" smtClean="0">
                <a:solidFill>
                  <a:srgbClr val="000000"/>
                </a:solidFill>
                <a:latin typeface="Arial" pitchFamily="34" charset="0"/>
                <a:cs typeface="Arial" pitchFamily="34" charset="0"/>
              </a:rPr>
              <a:t>hac</a:t>
            </a:r>
            <a:endParaRPr lang="en-US" sz="2800" dirty="0" smtClean="0">
              <a:solidFill>
                <a:srgbClr val="000000"/>
              </a:solidFill>
              <a:latin typeface="Arial" pitchFamily="34" charset="0"/>
              <a:cs typeface="Arial" pitchFamily="34" charset="0"/>
            </a:endParaRPr>
          </a:p>
          <a:p>
            <a:pPr marL="452438" indent="-452438">
              <a:lnSpc>
                <a:spcPct val="100000"/>
              </a:lnSpc>
              <a:spcBef>
                <a:spcPts val="0"/>
              </a:spcBef>
              <a:spcAft>
                <a:spcPts val="1200"/>
              </a:spcAft>
              <a:buFont typeface="Wingdings" pitchFamily="2" charset="2"/>
              <a:buChar char="§"/>
            </a:pPr>
            <a:r>
              <a:rPr lang="en-US" sz="2800" dirty="0" smtClean="0">
                <a:solidFill>
                  <a:srgbClr val="000000"/>
                </a:solidFill>
                <a:latin typeface="Arial" pitchFamily="34" charset="0"/>
                <a:cs typeface="Arial" pitchFamily="34" charset="0"/>
              </a:rPr>
              <a:t>Irrigated					</a:t>
            </a:r>
            <a:r>
              <a:rPr lang="en-US" sz="2800" dirty="0" smtClean="0">
                <a:solidFill>
                  <a:srgbClr val="000000"/>
                </a:solidFill>
                <a:latin typeface="Arial" pitchFamily="34" charset="0"/>
                <a:cs typeface="Arial" pitchFamily="34" charset="0"/>
              </a:rPr>
              <a:t>17 Million Hectare</a:t>
            </a:r>
          </a:p>
          <a:p>
            <a:pPr marL="452438" indent="-452438">
              <a:lnSpc>
                <a:spcPct val="100000"/>
              </a:lnSpc>
              <a:spcBef>
                <a:spcPts val="0"/>
              </a:spcBef>
              <a:spcAft>
                <a:spcPts val="1200"/>
              </a:spcAft>
              <a:buFont typeface="Wingdings" pitchFamily="2" charset="2"/>
              <a:buChar char="§"/>
            </a:pPr>
            <a:r>
              <a:rPr lang="en-US" sz="2800" dirty="0" err="1" smtClean="0">
                <a:solidFill>
                  <a:srgbClr val="000000"/>
                </a:solidFill>
                <a:latin typeface="Arial" pitchFamily="34" charset="0"/>
                <a:cs typeface="Arial" pitchFamily="34" charset="0"/>
              </a:rPr>
              <a:t>Barani</a:t>
            </a:r>
            <a:r>
              <a:rPr lang="en-US" sz="2800" dirty="0" smtClean="0">
                <a:solidFill>
                  <a:srgbClr val="000000"/>
                </a:solidFill>
                <a:latin typeface="Arial" pitchFamily="34" charset="0"/>
                <a:cs typeface="Arial" pitchFamily="34" charset="0"/>
              </a:rPr>
              <a:t> (</a:t>
            </a:r>
            <a:r>
              <a:rPr lang="en-US" sz="2800" dirty="0" err="1" smtClean="0">
                <a:solidFill>
                  <a:srgbClr val="000000"/>
                </a:solidFill>
                <a:latin typeface="Arial" pitchFamily="34" charset="0"/>
                <a:cs typeface="Arial" pitchFamily="34" charset="0"/>
              </a:rPr>
              <a:t>rainfed</a:t>
            </a:r>
            <a:r>
              <a:rPr lang="en-US" sz="2800" dirty="0" smtClean="0">
                <a:solidFill>
                  <a:srgbClr val="000000"/>
                </a:solidFill>
                <a:latin typeface="Arial" pitchFamily="34" charset="0"/>
                <a:cs typeface="Arial" pitchFamily="34" charset="0"/>
              </a:rPr>
              <a:t>)			5 M. </a:t>
            </a:r>
            <a:r>
              <a:rPr lang="en-US" sz="2800" dirty="0" err="1" smtClean="0">
                <a:solidFill>
                  <a:srgbClr val="000000"/>
                </a:solidFill>
                <a:latin typeface="Arial" pitchFamily="34" charset="0"/>
                <a:cs typeface="Arial" pitchFamily="34" charset="0"/>
              </a:rPr>
              <a:t>hac</a:t>
            </a:r>
            <a:endParaRPr lang="en-US" sz="2800" dirty="0" smtClean="0">
              <a:solidFill>
                <a:srgbClr val="000000"/>
              </a:solidFill>
              <a:latin typeface="Arial" pitchFamily="34" charset="0"/>
              <a:cs typeface="Arial" pitchFamily="34" charset="0"/>
            </a:endParaRPr>
          </a:p>
          <a:p>
            <a:pPr marL="0" indent="0">
              <a:lnSpc>
                <a:spcPct val="100000"/>
              </a:lnSpc>
              <a:spcBef>
                <a:spcPts val="0"/>
              </a:spcBef>
              <a:spcAft>
                <a:spcPts val="1200"/>
              </a:spcAft>
              <a:buNone/>
            </a:pPr>
            <a:endParaRPr lang="en-US" sz="2800" dirty="0">
              <a:solidFill>
                <a:srgbClr val="000000"/>
              </a:solidFill>
              <a:latin typeface="Arial" pitchFamily="34" charset="0"/>
              <a:cs typeface="Arial" pitchFamily="34" charset="0"/>
            </a:endParaRPr>
          </a:p>
          <a:p>
            <a:pPr marL="452438" indent="-452438">
              <a:lnSpc>
                <a:spcPct val="100000"/>
              </a:lnSpc>
              <a:spcBef>
                <a:spcPts val="0"/>
              </a:spcBef>
              <a:spcAft>
                <a:spcPts val="1200"/>
              </a:spcAft>
              <a:buFont typeface="Wingdings" pitchFamily="2" charset="2"/>
              <a:buChar char="§"/>
            </a:pPr>
            <a:endParaRPr lang="en-US" sz="2800" dirty="0" smtClean="0">
              <a:solidFill>
                <a:srgbClr val="000000"/>
              </a:solidFill>
              <a:latin typeface="Arial" pitchFamily="34" charset="0"/>
              <a:cs typeface="Arial" pitchFamily="34" charset="0"/>
            </a:endParaRPr>
          </a:p>
        </p:txBody>
      </p:sp>
      <p:sp>
        <p:nvSpPr>
          <p:cNvPr id="4" name="Rectangle 3"/>
          <p:cNvSpPr/>
          <p:nvPr/>
        </p:nvSpPr>
        <p:spPr>
          <a:xfrm>
            <a:off x="228600" y="6211669"/>
            <a:ext cx="5334000" cy="369332"/>
          </a:xfrm>
          <a:prstGeom prst="rect">
            <a:avLst/>
          </a:prstGeom>
        </p:spPr>
        <p:txBody>
          <a:bodyPr wrap="square">
            <a:spAutoFit/>
          </a:bodyPr>
          <a:lstStyle/>
          <a:p>
            <a:pPr marL="120650" lvl="1" indent="0">
              <a:lnSpc>
                <a:spcPct val="90000"/>
              </a:lnSpc>
              <a:spcBef>
                <a:spcPts val="300"/>
              </a:spcBef>
              <a:spcAft>
                <a:spcPct val="25000"/>
              </a:spcAft>
              <a:buSzPct val="150000"/>
              <a:buNone/>
            </a:pPr>
            <a:r>
              <a:rPr lang="en-US" sz="2000" dirty="0">
                <a:latin typeface="Arial Narrow" pitchFamily="34" charset="0"/>
              </a:rPr>
              <a:t>Source: Pakistan Economic Survey, </a:t>
            </a:r>
            <a:r>
              <a:rPr lang="en-US" sz="2000" dirty="0" smtClean="0">
                <a:latin typeface="Arial Narrow" pitchFamily="34" charset="0"/>
              </a:rPr>
              <a:t>2017-18</a:t>
            </a:r>
            <a:endParaRPr lang="en-US" sz="2000" dirty="0">
              <a:latin typeface="Arial Narrow" pitchFamily="34" charset="0"/>
            </a:endParaRPr>
          </a:p>
        </p:txBody>
      </p:sp>
    </p:spTree>
    <p:extLst>
      <p:ext uri="{BB962C8B-B14F-4D97-AF65-F5344CB8AC3E}">
        <p14:creationId xmlns:p14="http://schemas.microsoft.com/office/powerpoint/2010/main" val="29754278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910705275"/>
              </p:ext>
            </p:extLst>
          </p:nvPr>
        </p:nvGraphicFramePr>
        <p:xfrm>
          <a:off x="228599" y="1312606"/>
          <a:ext cx="7883013" cy="5151120"/>
        </p:xfrm>
        <a:graphic>
          <a:graphicData uri="http://schemas.openxmlformats.org/drawingml/2006/table">
            <a:tbl>
              <a:tblPr firstRow="1" bandRow="1">
                <a:tableStyleId>{93296810-A885-4BE3-A3E7-6D5BEEA58F35}</a:tableStyleId>
              </a:tblPr>
              <a:tblGrid>
                <a:gridCol w="1462278">
                  <a:extLst>
                    <a:ext uri="{9D8B030D-6E8A-4147-A177-3AD203B41FA5}">
                      <a16:colId xmlns:a16="http://schemas.microsoft.com/office/drawing/2014/main" val="20000"/>
                    </a:ext>
                  </a:extLst>
                </a:gridCol>
                <a:gridCol w="4345472">
                  <a:extLst>
                    <a:ext uri="{9D8B030D-6E8A-4147-A177-3AD203B41FA5}">
                      <a16:colId xmlns:a16="http://schemas.microsoft.com/office/drawing/2014/main" val="20001"/>
                    </a:ext>
                  </a:extLst>
                </a:gridCol>
                <a:gridCol w="2075263">
                  <a:extLst>
                    <a:ext uri="{9D8B030D-6E8A-4147-A177-3AD203B41FA5}">
                      <a16:colId xmlns:a16="http://schemas.microsoft.com/office/drawing/2014/main" val="20003"/>
                    </a:ext>
                  </a:extLst>
                </a:gridCol>
              </a:tblGrid>
              <a:tr h="391915">
                <a:tc>
                  <a:txBody>
                    <a:bodyPr/>
                    <a:lstStyle/>
                    <a:p>
                      <a:pPr algn="ctr"/>
                      <a:r>
                        <a:rPr lang="en-US" sz="2000" dirty="0" smtClean="0">
                          <a:latin typeface="Arial" panose="020B0604020202020204" pitchFamily="34" charset="0"/>
                          <a:cs typeface="Arial" panose="020B0604020202020204" pitchFamily="34" charset="0"/>
                        </a:rPr>
                        <a:t>Sr.#</a:t>
                      </a:r>
                      <a:endParaRPr lang="en-US" sz="2000" dirty="0">
                        <a:latin typeface="Arial" panose="020B0604020202020204" pitchFamily="34" charset="0"/>
                        <a:cs typeface="Arial" panose="020B0604020202020204" pitchFamily="34" charset="0"/>
                      </a:endParaRPr>
                    </a:p>
                  </a:txBody>
                  <a:tcPr>
                    <a:solidFill>
                      <a:schemeClr val="accent6">
                        <a:lumMod val="50000"/>
                      </a:schemeClr>
                    </a:solidFill>
                  </a:tcPr>
                </a:tc>
                <a:tc>
                  <a:txBody>
                    <a:bodyPr/>
                    <a:lstStyle/>
                    <a:p>
                      <a:pPr algn="ctr"/>
                      <a:r>
                        <a:rPr lang="en-US" sz="2000" dirty="0" smtClean="0">
                          <a:latin typeface="Arial" panose="020B0604020202020204" pitchFamily="34" charset="0"/>
                          <a:cs typeface="Arial" panose="020B0604020202020204" pitchFamily="34" charset="0"/>
                        </a:rPr>
                        <a:t>Commodity</a:t>
                      </a:r>
                      <a:endParaRPr lang="en-US" sz="2000" dirty="0">
                        <a:latin typeface="Arial" panose="020B0604020202020204" pitchFamily="34" charset="0"/>
                        <a:cs typeface="Arial" panose="020B0604020202020204" pitchFamily="34" charset="0"/>
                      </a:endParaRPr>
                    </a:p>
                  </a:txBody>
                  <a:tcPr>
                    <a:solidFill>
                      <a:schemeClr val="accent6">
                        <a:lumMod val="50000"/>
                      </a:schemeClr>
                    </a:solidFill>
                  </a:tcPr>
                </a:tc>
                <a:tc>
                  <a:txBody>
                    <a:bodyPr/>
                    <a:lstStyle/>
                    <a:p>
                      <a:pPr algn="ctr"/>
                      <a:r>
                        <a:rPr lang="en-US" sz="2000" dirty="0" smtClean="0">
                          <a:latin typeface="Arial" panose="020B0604020202020204" pitchFamily="34" charset="0"/>
                          <a:cs typeface="Arial" panose="020B0604020202020204" pitchFamily="34" charset="0"/>
                        </a:rPr>
                        <a:t>Ranking</a:t>
                      </a:r>
                      <a:endParaRPr lang="en-US" sz="2000" dirty="0">
                        <a:latin typeface="Arial" panose="020B0604020202020204" pitchFamily="34" charset="0"/>
                        <a:cs typeface="Arial" panose="020B0604020202020204" pitchFamily="34" charset="0"/>
                      </a:endParaRPr>
                    </a:p>
                  </a:txBody>
                  <a:tcPr>
                    <a:solidFill>
                      <a:schemeClr val="accent6">
                        <a:lumMod val="50000"/>
                      </a:schemeClr>
                    </a:solidFill>
                  </a:tcPr>
                </a:tc>
                <a:extLst>
                  <a:ext uri="{0D108BD9-81ED-4DB2-BD59-A6C34878D82A}">
                    <a16:rowId xmlns:a16="http://schemas.microsoft.com/office/drawing/2014/main" val="10000"/>
                  </a:ext>
                </a:extLst>
              </a:tr>
              <a:tr h="391915">
                <a:tc>
                  <a:txBody>
                    <a:bodyPr/>
                    <a:lstStyle/>
                    <a:p>
                      <a:r>
                        <a:rPr lang="en-US" sz="2000" dirty="0" smtClean="0">
                          <a:latin typeface="Arial" panose="020B0604020202020204" pitchFamily="34" charset="0"/>
                          <a:cs typeface="Arial" panose="020B0604020202020204" pitchFamily="34" charset="0"/>
                        </a:rPr>
                        <a:t>1</a:t>
                      </a:r>
                      <a:endParaRPr lang="en-US" sz="2000" dirty="0">
                        <a:latin typeface="Arial" panose="020B0604020202020204" pitchFamily="34" charset="0"/>
                        <a:cs typeface="Arial" panose="020B0604020202020204" pitchFamily="34" charset="0"/>
                      </a:endParaRPr>
                    </a:p>
                  </a:txBody>
                  <a:tcPr/>
                </a:tc>
                <a:tc>
                  <a:txBody>
                    <a:bodyPr/>
                    <a:lstStyle/>
                    <a:p>
                      <a:r>
                        <a:rPr lang="en-US" sz="2000" dirty="0" smtClean="0">
                          <a:latin typeface="Arial" panose="020B0604020202020204" pitchFamily="34" charset="0"/>
                          <a:cs typeface="Arial" panose="020B0604020202020204" pitchFamily="34" charset="0"/>
                        </a:rPr>
                        <a:t>Chickpea</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3</a:t>
                      </a:r>
                      <a:r>
                        <a:rPr lang="en-US" sz="2000" baseline="30000" dirty="0" smtClean="0">
                          <a:latin typeface="Arial" panose="020B0604020202020204" pitchFamily="34" charset="0"/>
                          <a:cs typeface="Arial" panose="020B0604020202020204" pitchFamily="34" charset="0"/>
                        </a:rPr>
                        <a:t>rd</a:t>
                      </a:r>
                      <a:r>
                        <a:rPr lang="en-US" sz="2000" dirty="0" smtClean="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391915">
                <a:tc>
                  <a:txBody>
                    <a:bodyPr/>
                    <a:lstStyle/>
                    <a:p>
                      <a:r>
                        <a:rPr lang="en-US" sz="2000" dirty="0" smtClean="0">
                          <a:latin typeface="Arial" panose="020B0604020202020204" pitchFamily="34" charset="0"/>
                          <a:cs typeface="Arial" panose="020B0604020202020204" pitchFamily="34" charset="0"/>
                        </a:rPr>
                        <a:t>2</a:t>
                      </a:r>
                      <a:endParaRPr lang="en-US" sz="2000" dirty="0">
                        <a:latin typeface="Arial" panose="020B0604020202020204" pitchFamily="34" charset="0"/>
                        <a:cs typeface="Arial" panose="020B0604020202020204" pitchFamily="34" charset="0"/>
                      </a:endParaRPr>
                    </a:p>
                  </a:txBody>
                  <a:tcPr/>
                </a:tc>
                <a:tc>
                  <a:txBody>
                    <a:bodyPr/>
                    <a:lstStyle/>
                    <a:p>
                      <a:r>
                        <a:rPr lang="en-US" sz="2000" dirty="0" smtClean="0">
                          <a:latin typeface="Arial" panose="020B0604020202020204" pitchFamily="34" charset="0"/>
                          <a:cs typeface="Arial" panose="020B0604020202020204" pitchFamily="34" charset="0"/>
                        </a:rPr>
                        <a:t>Cotton</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4</a:t>
                      </a:r>
                      <a:r>
                        <a:rPr lang="en-US" sz="2000" baseline="30000" dirty="0" smtClean="0">
                          <a:latin typeface="Arial" panose="020B0604020202020204" pitchFamily="34" charset="0"/>
                          <a:cs typeface="Arial" panose="020B0604020202020204" pitchFamily="34" charset="0"/>
                        </a:rPr>
                        <a:t>th</a:t>
                      </a:r>
                      <a:r>
                        <a:rPr lang="en-US" sz="2000" dirty="0" smtClean="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91915">
                <a:tc>
                  <a:txBody>
                    <a:bodyPr/>
                    <a:lstStyle/>
                    <a:p>
                      <a:r>
                        <a:rPr lang="en-US" sz="2000" dirty="0" smtClean="0">
                          <a:latin typeface="Arial" panose="020B0604020202020204" pitchFamily="34" charset="0"/>
                          <a:cs typeface="Arial" panose="020B0604020202020204" pitchFamily="34" charset="0"/>
                        </a:rPr>
                        <a:t>3</a:t>
                      </a:r>
                      <a:endParaRPr lang="en-US" sz="2000" dirty="0">
                        <a:latin typeface="Arial" panose="020B0604020202020204" pitchFamily="34" charset="0"/>
                        <a:cs typeface="Arial" panose="020B0604020202020204" pitchFamily="34" charset="0"/>
                      </a:endParaRPr>
                    </a:p>
                  </a:txBody>
                  <a:tcPr/>
                </a:tc>
                <a:tc>
                  <a:txBody>
                    <a:bodyPr/>
                    <a:lstStyle/>
                    <a:p>
                      <a:r>
                        <a:rPr lang="en-US" sz="2000" dirty="0" smtClean="0">
                          <a:latin typeface="Arial" panose="020B0604020202020204" pitchFamily="34" charset="0"/>
                          <a:cs typeface="Arial" panose="020B0604020202020204" pitchFamily="34" charset="0"/>
                        </a:rPr>
                        <a:t>Livestock population</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4</a:t>
                      </a:r>
                      <a:r>
                        <a:rPr lang="en-US" sz="2000" baseline="30000" dirty="0" smtClean="0">
                          <a:latin typeface="Arial" panose="020B0604020202020204" pitchFamily="34" charset="0"/>
                          <a:cs typeface="Arial" panose="020B0604020202020204" pitchFamily="34" charset="0"/>
                        </a:rPr>
                        <a:t>th</a:t>
                      </a:r>
                      <a:r>
                        <a:rPr lang="en-US" sz="2000" dirty="0" smtClean="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91915">
                <a:tc>
                  <a:txBody>
                    <a:bodyPr/>
                    <a:lstStyle/>
                    <a:p>
                      <a:r>
                        <a:rPr lang="en-US" sz="2000" dirty="0" smtClean="0">
                          <a:latin typeface="Arial" panose="020B0604020202020204" pitchFamily="34" charset="0"/>
                          <a:cs typeface="Arial" panose="020B0604020202020204" pitchFamily="34" charset="0"/>
                        </a:rPr>
                        <a:t>4</a:t>
                      </a:r>
                      <a:endParaRPr lang="en-US" sz="2000" dirty="0">
                        <a:latin typeface="Arial" panose="020B0604020202020204" pitchFamily="34" charset="0"/>
                        <a:cs typeface="Arial" panose="020B0604020202020204" pitchFamily="34" charset="0"/>
                      </a:endParaRPr>
                    </a:p>
                  </a:txBody>
                  <a:tcPr/>
                </a:tc>
                <a:tc>
                  <a:txBody>
                    <a:bodyPr/>
                    <a:lstStyle/>
                    <a:p>
                      <a:r>
                        <a:rPr lang="en-US" sz="2000" dirty="0" smtClean="0">
                          <a:latin typeface="Arial" panose="020B0604020202020204" pitchFamily="34" charset="0"/>
                          <a:cs typeface="Arial" panose="020B0604020202020204" pitchFamily="34" charset="0"/>
                        </a:rPr>
                        <a:t>Mango 	</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5</a:t>
                      </a:r>
                      <a:r>
                        <a:rPr lang="en-US" sz="2000" baseline="30000" dirty="0" smtClean="0">
                          <a:latin typeface="Arial" panose="020B0604020202020204" pitchFamily="34" charset="0"/>
                          <a:cs typeface="Arial" panose="020B0604020202020204" pitchFamily="34" charset="0"/>
                        </a:rPr>
                        <a:t>th</a:t>
                      </a:r>
                      <a:endParaRPr lang="en-US" sz="2000" dirty="0" smtClean="0">
                        <a:latin typeface="Arial" pitchFamily="34" charset="0"/>
                        <a:cs typeface="Arial" panose="020B0604020202020204" pitchFamily="34" charset="0"/>
                      </a:endParaRPr>
                    </a:p>
                  </a:txBody>
                  <a:tcPr/>
                </a:tc>
                <a:extLst>
                  <a:ext uri="{0D108BD9-81ED-4DB2-BD59-A6C34878D82A}">
                    <a16:rowId xmlns:a16="http://schemas.microsoft.com/office/drawing/2014/main" val="10004"/>
                  </a:ext>
                </a:extLst>
              </a:tr>
              <a:tr h="391915">
                <a:tc>
                  <a:txBody>
                    <a:bodyPr/>
                    <a:lstStyle/>
                    <a:p>
                      <a:r>
                        <a:rPr lang="en-US" sz="2000" dirty="0" smtClean="0">
                          <a:latin typeface="Arial" panose="020B0604020202020204" pitchFamily="34" charset="0"/>
                          <a:cs typeface="Arial" panose="020B0604020202020204" pitchFamily="34" charset="0"/>
                        </a:rPr>
                        <a:t>5</a:t>
                      </a:r>
                      <a:endParaRPr lang="en-US" sz="2000" dirty="0">
                        <a:latin typeface="Arial" panose="020B0604020202020204" pitchFamily="34" charset="0"/>
                        <a:cs typeface="Arial" panose="020B0604020202020204" pitchFamily="34" charset="0"/>
                      </a:endParaRPr>
                    </a:p>
                  </a:txBody>
                  <a:tcPr/>
                </a:tc>
                <a:tc>
                  <a:txBody>
                    <a:bodyPr/>
                    <a:lstStyle/>
                    <a:p>
                      <a:r>
                        <a:rPr lang="en-US" sz="2000" dirty="0" smtClean="0">
                          <a:latin typeface="Arial" panose="020B0604020202020204" pitchFamily="34" charset="0"/>
                          <a:cs typeface="Arial" panose="020B0604020202020204" pitchFamily="34" charset="0"/>
                        </a:rPr>
                        <a:t>Sugarcane</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5</a:t>
                      </a:r>
                      <a:r>
                        <a:rPr lang="en-US" sz="2000" baseline="30000" dirty="0" smtClean="0">
                          <a:latin typeface="Arial" panose="020B0604020202020204" pitchFamily="34" charset="0"/>
                          <a:cs typeface="Arial" panose="020B0604020202020204" pitchFamily="34" charset="0"/>
                        </a:rPr>
                        <a:t>th</a:t>
                      </a:r>
                      <a:endParaRPr lang="en-US" sz="2000" dirty="0" smtClean="0">
                        <a:latin typeface="Arial" pitchFamily="34" charset="0"/>
                        <a:cs typeface="Arial" panose="020B0604020202020204" pitchFamily="34" charset="0"/>
                      </a:endParaRPr>
                    </a:p>
                  </a:txBody>
                  <a:tcPr/>
                </a:tc>
                <a:extLst>
                  <a:ext uri="{0D108BD9-81ED-4DB2-BD59-A6C34878D82A}">
                    <a16:rowId xmlns:a16="http://schemas.microsoft.com/office/drawing/2014/main" val="10005"/>
                  </a:ext>
                </a:extLst>
              </a:tr>
              <a:tr h="391915">
                <a:tc>
                  <a:txBody>
                    <a:bodyPr/>
                    <a:lstStyle/>
                    <a:p>
                      <a:r>
                        <a:rPr lang="en-US" sz="2000" dirty="0" smtClean="0">
                          <a:latin typeface="Arial" panose="020B0604020202020204" pitchFamily="34" charset="0"/>
                          <a:cs typeface="Arial" panose="020B0604020202020204" pitchFamily="34" charset="0"/>
                        </a:rPr>
                        <a:t>6</a:t>
                      </a:r>
                      <a:endParaRPr lang="en-US" sz="2000" dirty="0">
                        <a:latin typeface="Arial" panose="020B0604020202020204" pitchFamily="34" charset="0"/>
                        <a:cs typeface="Arial" panose="020B0604020202020204" pitchFamily="34" charset="0"/>
                      </a:endParaRPr>
                    </a:p>
                  </a:txBody>
                  <a:tcPr/>
                </a:tc>
                <a:tc>
                  <a:txBody>
                    <a:bodyPr/>
                    <a:lstStyle/>
                    <a:p>
                      <a:r>
                        <a:rPr lang="en-US" sz="2000" dirty="0" smtClean="0">
                          <a:latin typeface="Arial" panose="020B0604020202020204" pitchFamily="34" charset="0"/>
                          <a:cs typeface="Arial" panose="020B0604020202020204" pitchFamily="34" charset="0"/>
                        </a:rPr>
                        <a:t>Milk</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5</a:t>
                      </a:r>
                      <a:r>
                        <a:rPr lang="en-US" sz="2000" baseline="30000" dirty="0" smtClean="0">
                          <a:latin typeface="Arial" panose="020B0604020202020204" pitchFamily="34" charset="0"/>
                          <a:cs typeface="Arial" panose="020B0604020202020204" pitchFamily="34" charset="0"/>
                        </a:rPr>
                        <a:t>th</a:t>
                      </a:r>
                      <a:endParaRPr lang="en-US" sz="2000" dirty="0" smtClean="0">
                        <a:latin typeface="Arial" pitchFamily="34" charset="0"/>
                        <a:cs typeface="Arial" panose="020B0604020202020204" pitchFamily="34" charset="0"/>
                      </a:endParaRPr>
                    </a:p>
                  </a:txBody>
                  <a:tcPr/>
                </a:tc>
                <a:extLst>
                  <a:ext uri="{0D108BD9-81ED-4DB2-BD59-A6C34878D82A}">
                    <a16:rowId xmlns:a16="http://schemas.microsoft.com/office/drawing/2014/main" val="10006"/>
                  </a:ext>
                </a:extLst>
              </a:tr>
              <a:tr h="391915">
                <a:tc>
                  <a:txBody>
                    <a:bodyPr/>
                    <a:lstStyle/>
                    <a:p>
                      <a:r>
                        <a:rPr lang="en-US" sz="2000" dirty="0" smtClean="0">
                          <a:latin typeface="Arial" panose="020B0604020202020204" pitchFamily="34" charset="0"/>
                          <a:cs typeface="Arial" panose="020B0604020202020204" pitchFamily="34" charset="0"/>
                        </a:rPr>
                        <a:t>7</a:t>
                      </a:r>
                      <a:endParaRPr lang="en-US" sz="2000" dirty="0">
                        <a:latin typeface="Arial" panose="020B0604020202020204" pitchFamily="34" charset="0"/>
                        <a:cs typeface="Arial" panose="020B0604020202020204" pitchFamily="34" charset="0"/>
                      </a:endParaRPr>
                    </a:p>
                  </a:txBody>
                  <a:tcPr/>
                </a:tc>
                <a:tc>
                  <a:txBody>
                    <a:bodyPr/>
                    <a:lstStyle/>
                    <a:p>
                      <a:r>
                        <a:rPr lang="en-US" sz="2000" dirty="0" smtClean="0">
                          <a:latin typeface="Arial" panose="020B0604020202020204" pitchFamily="34" charset="0"/>
                          <a:cs typeface="Arial" panose="020B0604020202020204" pitchFamily="34" charset="0"/>
                        </a:rPr>
                        <a:t>Date</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6</a:t>
                      </a:r>
                      <a:r>
                        <a:rPr lang="en-US" sz="2000" baseline="30000" dirty="0" smtClean="0">
                          <a:latin typeface="Arial" pitchFamily="34" charset="0"/>
                          <a:cs typeface="Arial" panose="020B0604020202020204" pitchFamily="34" charset="0"/>
                        </a:rPr>
                        <a:t>th</a:t>
                      </a:r>
                    </a:p>
                  </a:txBody>
                  <a:tcPr/>
                </a:tc>
                <a:extLst>
                  <a:ext uri="{0D108BD9-81ED-4DB2-BD59-A6C34878D82A}">
                    <a16:rowId xmlns:a16="http://schemas.microsoft.com/office/drawing/2014/main" val="10007"/>
                  </a:ext>
                </a:extLst>
              </a:tr>
              <a:tr h="391915">
                <a:tc>
                  <a:txBody>
                    <a:bodyPr/>
                    <a:lstStyle/>
                    <a:p>
                      <a:r>
                        <a:rPr lang="en-US" sz="2000" dirty="0" smtClean="0">
                          <a:latin typeface="Arial" panose="020B0604020202020204" pitchFamily="34" charset="0"/>
                          <a:cs typeface="Arial" panose="020B0604020202020204" pitchFamily="34" charset="0"/>
                        </a:rPr>
                        <a:t>8</a:t>
                      </a:r>
                      <a:endParaRPr lang="en-US" sz="2000" dirty="0">
                        <a:latin typeface="Arial" panose="020B0604020202020204" pitchFamily="34" charset="0"/>
                        <a:cs typeface="Arial" panose="020B0604020202020204" pitchFamily="34" charset="0"/>
                      </a:endParaRPr>
                    </a:p>
                  </a:txBody>
                  <a:tcPr/>
                </a:tc>
                <a:tc>
                  <a:txBody>
                    <a:bodyPr/>
                    <a:lstStyle/>
                    <a:p>
                      <a:r>
                        <a:rPr lang="en-US" sz="2000" dirty="0" err="1" smtClean="0">
                          <a:latin typeface="Arial" panose="020B0604020202020204" pitchFamily="34" charset="0"/>
                          <a:cs typeface="Arial" panose="020B0604020202020204" pitchFamily="34" charset="0"/>
                        </a:rPr>
                        <a:t>Kinnow</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6</a:t>
                      </a:r>
                      <a:r>
                        <a:rPr lang="en-US" sz="2000" baseline="30000" dirty="0" smtClean="0">
                          <a:latin typeface="Arial" pitchFamily="34" charset="0"/>
                          <a:cs typeface="Arial" panose="020B0604020202020204" pitchFamily="34" charset="0"/>
                        </a:rPr>
                        <a:t>th</a:t>
                      </a:r>
                    </a:p>
                  </a:txBody>
                  <a:tcPr/>
                </a:tc>
                <a:extLst>
                  <a:ext uri="{0D108BD9-81ED-4DB2-BD59-A6C34878D82A}">
                    <a16:rowId xmlns:a16="http://schemas.microsoft.com/office/drawing/2014/main" val="10008"/>
                  </a:ext>
                </a:extLst>
              </a:tr>
              <a:tr h="391915">
                <a:tc>
                  <a:txBody>
                    <a:bodyPr/>
                    <a:lstStyle/>
                    <a:p>
                      <a:r>
                        <a:rPr lang="en-US" sz="2000" dirty="0" smtClean="0">
                          <a:latin typeface="Arial" panose="020B0604020202020204" pitchFamily="34" charset="0"/>
                          <a:cs typeface="Arial" panose="020B0604020202020204" pitchFamily="34" charset="0"/>
                        </a:rPr>
                        <a:t>9</a:t>
                      </a:r>
                      <a:endParaRPr lang="en-US" sz="2000" dirty="0">
                        <a:latin typeface="Arial" panose="020B0604020202020204" pitchFamily="34" charset="0"/>
                        <a:cs typeface="Arial" panose="020B0604020202020204" pitchFamily="34" charset="0"/>
                      </a:endParaRPr>
                    </a:p>
                  </a:txBody>
                  <a:tcPr/>
                </a:tc>
                <a:tc>
                  <a:txBody>
                    <a:bodyPr/>
                    <a:lstStyle/>
                    <a:p>
                      <a:r>
                        <a:rPr lang="en-US" sz="2000" dirty="0" smtClean="0">
                          <a:latin typeface="Arial" panose="020B0604020202020204" pitchFamily="34" charset="0"/>
                          <a:cs typeface="Arial" panose="020B0604020202020204" pitchFamily="34" charset="0"/>
                        </a:rPr>
                        <a:t>Apricot</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6</a:t>
                      </a:r>
                      <a:r>
                        <a:rPr lang="en-US" sz="2000" baseline="30000" dirty="0" smtClean="0">
                          <a:latin typeface="Arial" pitchFamily="34" charset="0"/>
                          <a:cs typeface="Arial" panose="020B0604020202020204" pitchFamily="34" charset="0"/>
                        </a:rPr>
                        <a:t>th</a:t>
                      </a:r>
                    </a:p>
                  </a:txBody>
                  <a:tcPr/>
                </a:tc>
                <a:extLst>
                  <a:ext uri="{0D108BD9-81ED-4DB2-BD59-A6C34878D82A}">
                    <a16:rowId xmlns:a16="http://schemas.microsoft.com/office/drawing/2014/main" val="10009"/>
                  </a:ext>
                </a:extLst>
              </a:tr>
              <a:tr h="391915">
                <a:tc>
                  <a:txBody>
                    <a:bodyPr/>
                    <a:lstStyle/>
                    <a:p>
                      <a:r>
                        <a:rPr lang="en-US" sz="2000" dirty="0" smtClean="0">
                          <a:latin typeface="Arial" panose="020B0604020202020204" pitchFamily="34" charset="0"/>
                          <a:cs typeface="Arial" panose="020B0604020202020204" pitchFamily="34" charset="0"/>
                        </a:rPr>
                        <a:t>10</a:t>
                      </a:r>
                      <a:endParaRPr lang="en-US" sz="2000" dirty="0">
                        <a:latin typeface="Arial" panose="020B0604020202020204" pitchFamily="34" charset="0"/>
                        <a:cs typeface="Arial" panose="020B0604020202020204" pitchFamily="34" charset="0"/>
                      </a:endParaRPr>
                    </a:p>
                  </a:txBody>
                  <a:tcPr/>
                </a:tc>
                <a:tc>
                  <a:txBody>
                    <a:bodyPr/>
                    <a:lstStyle/>
                    <a:p>
                      <a:r>
                        <a:rPr lang="en-US" sz="2000" dirty="0" smtClean="0">
                          <a:latin typeface="Arial" panose="020B0604020202020204" pitchFamily="34" charset="0"/>
                          <a:cs typeface="Arial" panose="020B0604020202020204" pitchFamily="34" charset="0"/>
                        </a:rPr>
                        <a:t>Wheat</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8</a:t>
                      </a:r>
                      <a:r>
                        <a:rPr lang="en-US" sz="2000" baseline="30000" dirty="0" smtClean="0">
                          <a:latin typeface="Arial" panose="020B0604020202020204" pitchFamily="34" charset="0"/>
                          <a:cs typeface="Arial" panose="020B0604020202020204" pitchFamily="34" charset="0"/>
                        </a:rPr>
                        <a:t>th</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10"/>
                  </a:ext>
                </a:extLst>
              </a:tr>
              <a:tr h="391915">
                <a:tc>
                  <a:txBody>
                    <a:bodyPr/>
                    <a:lstStyle/>
                    <a:p>
                      <a:r>
                        <a:rPr lang="en-US" sz="2000" dirty="0" smtClean="0">
                          <a:latin typeface="Arial" panose="020B0604020202020204" pitchFamily="34" charset="0"/>
                          <a:cs typeface="Arial" panose="020B0604020202020204" pitchFamily="34" charset="0"/>
                        </a:rPr>
                        <a:t>11</a:t>
                      </a:r>
                      <a:endParaRPr lang="en-US" sz="2000" dirty="0">
                        <a:latin typeface="Arial" panose="020B0604020202020204" pitchFamily="34" charset="0"/>
                        <a:cs typeface="Arial" panose="020B0604020202020204" pitchFamily="34" charset="0"/>
                      </a:endParaRPr>
                    </a:p>
                  </a:txBody>
                  <a:tcPr/>
                </a:tc>
                <a:tc>
                  <a:txBody>
                    <a:bodyPr/>
                    <a:lstStyle/>
                    <a:p>
                      <a:r>
                        <a:rPr lang="en-US" sz="2000" dirty="0" smtClean="0">
                          <a:latin typeface="Arial" panose="020B0604020202020204" pitchFamily="34" charset="0"/>
                          <a:cs typeface="Arial" panose="020B0604020202020204" pitchFamily="34" charset="0"/>
                        </a:rPr>
                        <a:t>Onion</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8</a:t>
                      </a:r>
                      <a:r>
                        <a:rPr lang="en-US" sz="2000" baseline="30000" dirty="0" smtClean="0">
                          <a:latin typeface="Arial" panose="020B0604020202020204" pitchFamily="34" charset="0"/>
                          <a:cs typeface="Arial" panose="020B0604020202020204" pitchFamily="34" charset="0"/>
                        </a:rPr>
                        <a:t>th</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11"/>
                  </a:ext>
                </a:extLst>
              </a:tr>
              <a:tr h="391915">
                <a:tc>
                  <a:txBody>
                    <a:bodyPr/>
                    <a:lstStyle/>
                    <a:p>
                      <a:r>
                        <a:rPr lang="en-US" sz="2000" dirty="0" smtClean="0">
                          <a:latin typeface="Arial" panose="020B0604020202020204" pitchFamily="34" charset="0"/>
                          <a:cs typeface="Arial" panose="020B0604020202020204" pitchFamily="34" charset="0"/>
                        </a:rPr>
                        <a:t>12</a:t>
                      </a:r>
                      <a:endParaRPr lang="en-US" sz="2000" dirty="0">
                        <a:latin typeface="Arial" panose="020B0604020202020204" pitchFamily="34" charset="0"/>
                        <a:cs typeface="Arial" panose="020B0604020202020204" pitchFamily="34" charset="0"/>
                      </a:endParaRPr>
                    </a:p>
                  </a:txBody>
                  <a:tcPr/>
                </a:tc>
                <a:tc>
                  <a:txBody>
                    <a:bodyPr/>
                    <a:lstStyle/>
                    <a:p>
                      <a:r>
                        <a:rPr lang="en-US" sz="2000" dirty="0" smtClean="0">
                          <a:latin typeface="Arial" panose="020B0604020202020204" pitchFamily="34" charset="0"/>
                          <a:cs typeface="Arial" panose="020B0604020202020204" pitchFamily="34" charset="0"/>
                        </a:rPr>
                        <a:t>Rice</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13</a:t>
                      </a:r>
                      <a:r>
                        <a:rPr lang="en-US" sz="2000" baseline="30000" dirty="0" smtClean="0">
                          <a:latin typeface="Arial" panose="020B0604020202020204" pitchFamily="34" charset="0"/>
                          <a:cs typeface="Arial" panose="020B0604020202020204" pitchFamily="34" charset="0"/>
                        </a:rPr>
                        <a:t>th</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12"/>
                  </a:ext>
                </a:extLst>
              </a:tr>
            </a:tbl>
          </a:graphicData>
        </a:graphic>
      </p:graphicFrame>
      <p:sp>
        <p:nvSpPr>
          <p:cNvPr id="3" name="Title 3"/>
          <p:cNvSpPr>
            <a:spLocks noGrp="1"/>
          </p:cNvSpPr>
          <p:nvPr>
            <p:ph type="title"/>
          </p:nvPr>
        </p:nvSpPr>
        <p:spPr>
          <a:xfrm>
            <a:off x="1004516" y="243840"/>
            <a:ext cx="8139484" cy="609600"/>
          </a:xfrm>
        </p:spPr>
        <p:txBody>
          <a:bodyPr>
            <a:normAutofit/>
          </a:bodyPr>
          <a:lstStyle/>
          <a:p>
            <a:pPr marL="0"/>
            <a:r>
              <a:rPr lang="en-US" sz="3200" b="1" dirty="0" smtClean="0">
                <a:ln/>
                <a:solidFill>
                  <a:schemeClr val="tx1"/>
                </a:solidFill>
                <a:effectLst>
                  <a:outerShdw blurRad="38100" dist="19050" dir="2700000" algn="tl" rotWithShape="0">
                    <a:schemeClr val="dk1">
                      <a:lumMod val="50000"/>
                      <a:alpha val="40000"/>
                    </a:schemeClr>
                  </a:outerShdw>
                </a:effectLst>
                <a:latin typeface="Arial" panose="020B0604020202020204" pitchFamily="34" charset="0"/>
                <a:cs typeface="Arial" panose="020B0604020202020204" pitchFamily="34" charset="0"/>
              </a:rPr>
              <a:t>Status of Agriculture</a:t>
            </a:r>
            <a:endParaRPr lang="en-US" sz="3200" b="1" dirty="0">
              <a:ln/>
              <a:solidFill>
                <a:schemeClr val="tx1"/>
              </a:solidFill>
              <a:effectLst>
                <a:outerShdw blurRad="38100" dist="19050" dir="2700000" algn="tl" rotWithShape="0">
                  <a:schemeClr val="dk1">
                    <a:lumMod val="50000"/>
                    <a:alpha val="40000"/>
                  </a:scheme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93047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noChangeArrowheads="1"/>
          </p:cNvSpPr>
          <p:nvPr>
            <p:ph type="title"/>
          </p:nvPr>
        </p:nvSpPr>
        <p:spPr>
          <a:prstGeom prst="rect">
            <a:avLst/>
          </a:prstGeom>
          <a:solidFill>
            <a:schemeClr val="accent2"/>
          </a:solidFill>
        </p:spPr>
        <p:txBody>
          <a:bodyPr vert="horz" anchor="ctr">
            <a:normAutofit fontScale="90000"/>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eaLnBrk="1" hangingPunct="1">
              <a:defRPr/>
            </a:pPr>
            <a:r>
              <a:rPr lang="en-US" sz="4000" dirty="0" smtClean="0">
                <a:solidFill>
                  <a:schemeClr val="bg1"/>
                </a:solidFill>
              </a:rPr>
              <a:t>    </a:t>
            </a:r>
            <a:r>
              <a:rPr lang="en-US" sz="8800" dirty="0" smtClean="0">
                <a:solidFill>
                  <a:srgbClr val="FF0000"/>
                </a:solidFill>
              </a:rPr>
              <a:t>Threats</a:t>
            </a:r>
            <a:endParaRPr lang="en-US" sz="8800" dirty="0" smtClean="0">
              <a:solidFill>
                <a:srgbClr val="FF0000"/>
              </a:solidFill>
            </a:endParaRPr>
          </a:p>
        </p:txBody>
      </p:sp>
      <p:grpSp>
        <p:nvGrpSpPr>
          <p:cNvPr id="6" name="Diagram 3"/>
          <p:cNvGrpSpPr>
            <a:grpSpLocks/>
          </p:cNvGrpSpPr>
          <p:nvPr/>
        </p:nvGrpSpPr>
        <p:grpSpPr bwMode="auto">
          <a:xfrm>
            <a:off x="838200" y="1828800"/>
            <a:ext cx="7602538" cy="4525963"/>
            <a:chOff x="1644" y="609"/>
            <a:chExt cx="2472" cy="2688"/>
          </a:xfrm>
        </p:grpSpPr>
        <p:sp>
          <p:nvSpPr>
            <p:cNvPr id="7" name="_s2052"/>
            <p:cNvSpPr>
              <a:spLocks noChangeShapeType="1"/>
            </p:cNvSpPr>
            <p:nvPr/>
          </p:nvSpPr>
          <p:spPr bwMode="auto">
            <a:xfrm flipH="1" flipV="1">
              <a:off x="2345" y="1643"/>
              <a:ext cx="269" cy="156"/>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n-US" sz="2400"/>
            </a:p>
          </p:txBody>
        </p:sp>
        <p:sp>
          <p:nvSpPr>
            <p:cNvPr id="8" name="_s2053"/>
            <p:cNvSpPr>
              <a:spLocks noChangeArrowheads="1"/>
            </p:cNvSpPr>
            <p:nvPr/>
          </p:nvSpPr>
          <p:spPr bwMode="auto">
            <a:xfrm>
              <a:off x="1769" y="1180"/>
              <a:ext cx="618" cy="618"/>
            </a:xfrm>
            <a:prstGeom prst="ellipse">
              <a:avLst/>
            </a:prstGeom>
            <a:gradFill rotWithShape="1">
              <a:gsLst>
                <a:gs pos="0">
                  <a:schemeClr val="accent1"/>
                </a:gs>
                <a:gs pos="100000">
                  <a:srgbClr val="DBE1E7"/>
                </a:gs>
              </a:gsLst>
              <a:path path="rect">
                <a:fillToRect l="100000" t="100000"/>
              </a:path>
            </a:gra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Verdana" pitchFamily="34" charset="0"/>
                  <a:cs typeface="Arial" pitchFamily="34" charset="0"/>
                </a:rPr>
                <a:t>Climate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Verdana" pitchFamily="34" charset="0"/>
                  <a:cs typeface="Arial" pitchFamily="34" charset="0"/>
                </a:rPr>
                <a:t>Change</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9" name="_s2054"/>
            <p:cNvSpPr>
              <a:spLocks noChangeShapeType="1"/>
            </p:cNvSpPr>
            <p:nvPr/>
          </p:nvSpPr>
          <p:spPr bwMode="auto">
            <a:xfrm flipH="1">
              <a:off x="2345" y="2106"/>
              <a:ext cx="269" cy="155"/>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n-US" sz="2400"/>
            </a:p>
          </p:txBody>
        </p:sp>
        <p:sp>
          <p:nvSpPr>
            <p:cNvPr id="10" name="_s2055"/>
            <p:cNvSpPr>
              <a:spLocks noChangeArrowheads="1"/>
            </p:cNvSpPr>
            <p:nvPr/>
          </p:nvSpPr>
          <p:spPr bwMode="auto">
            <a:xfrm>
              <a:off x="1769" y="2106"/>
              <a:ext cx="618" cy="618"/>
            </a:xfrm>
            <a:prstGeom prst="ellipse">
              <a:avLst/>
            </a:prstGeom>
            <a:gradFill rotWithShape="1">
              <a:gsLst>
                <a:gs pos="0">
                  <a:schemeClr val="accent1"/>
                </a:gs>
                <a:gs pos="100000">
                  <a:srgbClr val="DBE1E7"/>
                </a:gs>
              </a:gsLst>
              <a:path path="rect">
                <a:fillToRect l="100000" t="100000"/>
              </a:path>
            </a:gra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Verdana" pitchFamily="34" charset="0"/>
                  <a:cs typeface="Arial" pitchFamily="34" charset="0"/>
                </a:rPr>
                <a:t>Water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Verdana" pitchFamily="34" charset="0"/>
                  <a:cs typeface="Arial" pitchFamily="34" charset="0"/>
                </a:rPr>
                <a:t>Sharing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Verdana" pitchFamily="34" charset="0"/>
                  <a:cs typeface="Arial" pitchFamily="34" charset="0"/>
                </a:rPr>
                <a:t>Issues</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11" name="_s2056"/>
            <p:cNvSpPr>
              <a:spLocks noChangeShapeType="1"/>
            </p:cNvSpPr>
            <p:nvPr/>
          </p:nvSpPr>
          <p:spPr bwMode="auto">
            <a:xfrm>
              <a:off x="2880" y="2260"/>
              <a:ext cx="0" cy="31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n-US" sz="2400"/>
            </a:p>
          </p:txBody>
        </p:sp>
        <p:sp>
          <p:nvSpPr>
            <p:cNvPr id="12" name="_s2057"/>
            <p:cNvSpPr>
              <a:spLocks noChangeArrowheads="1"/>
            </p:cNvSpPr>
            <p:nvPr/>
          </p:nvSpPr>
          <p:spPr bwMode="auto">
            <a:xfrm>
              <a:off x="2571" y="2569"/>
              <a:ext cx="618" cy="618"/>
            </a:xfrm>
            <a:prstGeom prst="ellipse">
              <a:avLst/>
            </a:prstGeom>
            <a:gradFill rotWithShape="1">
              <a:gsLst>
                <a:gs pos="0">
                  <a:schemeClr val="accent1"/>
                </a:gs>
                <a:gs pos="100000">
                  <a:srgbClr val="DBE1E7"/>
                </a:gs>
              </a:gsLst>
              <a:path path="rect">
                <a:fillToRect l="100000" t="100000"/>
              </a:path>
            </a:gra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Verdana" pitchFamily="34" charset="0"/>
                  <a:cs typeface="Arial" pitchFamily="34" charset="0"/>
                </a:rPr>
                <a:t>Increasing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Verdana" pitchFamily="34" charset="0"/>
                  <a:cs typeface="Arial" pitchFamily="34" charset="0"/>
                </a:rPr>
                <a:t>Water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Verdana" pitchFamily="34" charset="0"/>
                  <a:cs typeface="Arial" pitchFamily="34" charset="0"/>
                </a:rPr>
                <a:t>Deficit</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13" name="_s2058"/>
            <p:cNvSpPr>
              <a:spLocks noChangeShapeType="1"/>
            </p:cNvSpPr>
            <p:nvPr/>
          </p:nvSpPr>
          <p:spPr bwMode="auto">
            <a:xfrm>
              <a:off x="3147" y="2106"/>
              <a:ext cx="268" cy="155"/>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n-US" sz="2400"/>
            </a:p>
          </p:txBody>
        </p:sp>
        <p:sp>
          <p:nvSpPr>
            <p:cNvPr id="14" name="_s2059"/>
            <p:cNvSpPr>
              <a:spLocks noChangeArrowheads="1"/>
            </p:cNvSpPr>
            <p:nvPr/>
          </p:nvSpPr>
          <p:spPr bwMode="auto">
            <a:xfrm>
              <a:off x="3373" y="2106"/>
              <a:ext cx="618" cy="618"/>
            </a:xfrm>
            <a:prstGeom prst="ellipse">
              <a:avLst/>
            </a:prstGeom>
            <a:gradFill rotWithShape="1">
              <a:gsLst>
                <a:gs pos="0">
                  <a:schemeClr val="accent1"/>
                </a:gs>
                <a:gs pos="100000">
                  <a:srgbClr val="DBE1E7"/>
                </a:gs>
              </a:gsLst>
              <a:path path="rect">
                <a:fillToRect l="100000" t="100000"/>
              </a:path>
            </a:gra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Verdana" pitchFamily="34" charset="0"/>
                  <a:cs typeface="Arial" pitchFamily="34" charset="0"/>
                </a:rPr>
                <a:t>Siltation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Verdana" pitchFamily="34" charset="0"/>
                  <a:cs typeface="Arial" pitchFamily="34" charset="0"/>
                </a:rPr>
                <a:t>In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Verdana" pitchFamily="34" charset="0"/>
                  <a:cs typeface="Arial" pitchFamily="34" charset="0"/>
                </a:rPr>
                <a:t>Mega dams</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15" name="_s2060"/>
            <p:cNvSpPr>
              <a:spLocks noChangeShapeType="1"/>
            </p:cNvSpPr>
            <p:nvPr/>
          </p:nvSpPr>
          <p:spPr bwMode="auto">
            <a:xfrm flipV="1">
              <a:off x="3147" y="1644"/>
              <a:ext cx="268" cy="154"/>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n-US" sz="2400"/>
            </a:p>
          </p:txBody>
        </p:sp>
        <p:sp>
          <p:nvSpPr>
            <p:cNvPr id="16" name="_s2061"/>
            <p:cNvSpPr>
              <a:spLocks noChangeArrowheads="1"/>
            </p:cNvSpPr>
            <p:nvPr/>
          </p:nvSpPr>
          <p:spPr bwMode="auto">
            <a:xfrm>
              <a:off x="3373" y="1180"/>
              <a:ext cx="618" cy="618"/>
            </a:xfrm>
            <a:prstGeom prst="ellipse">
              <a:avLst/>
            </a:prstGeom>
            <a:gradFill rotWithShape="1">
              <a:gsLst>
                <a:gs pos="0">
                  <a:schemeClr val="accent1"/>
                </a:gs>
                <a:gs pos="100000">
                  <a:srgbClr val="DBE1E7"/>
                </a:gs>
              </a:gsLst>
              <a:path path="rect">
                <a:fillToRect l="100000" t="100000"/>
              </a:path>
            </a:gra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Verdana" pitchFamily="34" charset="0"/>
                  <a:cs typeface="Arial" pitchFamily="34" charset="0"/>
                </a:rPr>
                <a:t>Water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Verdana" pitchFamily="34" charset="0"/>
                  <a:cs typeface="Arial" pitchFamily="34" charset="0"/>
                </a:rPr>
                <a:t>Pollution</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17" name="_s2062"/>
            <p:cNvSpPr>
              <a:spLocks noChangeShapeType="1"/>
            </p:cNvSpPr>
            <p:nvPr/>
          </p:nvSpPr>
          <p:spPr bwMode="auto">
            <a:xfrm flipV="1">
              <a:off x="2880" y="1335"/>
              <a:ext cx="0" cy="309"/>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n-US" sz="2400"/>
            </a:p>
          </p:txBody>
        </p:sp>
        <p:sp>
          <p:nvSpPr>
            <p:cNvPr id="18" name="_s2063"/>
            <p:cNvSpPr>
              <a:spLocks noChangeArrowheads="1"/>
            </p:cNvSpPr>
            <p:nvPr/>
          </p:nvSpPr>
          <p:spPr bwMode="auto">
            <a:xfrm>
              <a:off x="2571" y="717"/>
              <a:ext cx="618" cy="618"/>
            </a:xfrm>
            <a:prstGeom prst="ellipse">
              <a:avLst/>
            </a:prstGeom>
            <a:gradFill rotWithShape="1">
              <a:gsLst>
                <a:gs pos="0">
                  <a:schemeClr val="accent1"/>
                </a:gs>
                <a:gs pos="100000">
                  <a:srgbClr val="DBE1E7"/>
                </a:gs>
              </a:gsLst>
              <a:path path="rect">
                <a:fillToRect l="100000" t="100000"/>
              </a:path>
            </a:gra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Verdana" pitchFamily="34" charset="0"/>
                  <a:cs typeface="Arial" pitchFamily="34" charset="0"/>
                </a:rPr>
                <a:t>Glaciers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Verdana" pitchFamily="34" charset="0"/>
                  <a:cs typeface="Arial" pitchFamily="34" charset="0"/>
                </a:rPr>
                <a:t>Depletion</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19" name="_s2064"/>
            <p:cNvSpPr>
              <a:spLocks noChangeArrowheads="1"/>
            </p:cNvSpPr>
            <p:nvPr/>
          </p:nvSpPr>
          <p:spPr bwMode="auto">
            <a:xfrm>
              <a:off x="2571" y="1644"/>
              <a:ext cx="618" cy="618"/>
            </a:xfrm>
            <a:prstGeom prst="ellipse">
              <a:avLst/>
            </a:prstGeom>
            <a:gradFill rotWithShape="1">
              <a:gsLst>
                <a:gs pos="0">
                  <a:schemeClr val="accent1"/>
                </a:gs>
                <a:gs pos="100000">
                  <a:srgbClr val="DBE1E7"/>
                </a:gs>
              </a:gsLst>
              <a:path path="rect">
                <a:fillToRect l="100000" t="100000"/>
              </a:path>
            </a:gra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Verdana" pitchFamily="34" charset="0"/>
                  <a:cs typeface="Arial" pitchFamily="34" charset="0"/>
                </a:rPr>
                <a:t>Threats</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3705618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67495"/>
            <a:ext cx="5357446" cy="564844"/>
          </a:xfrm>
        </p:spPr>
        <p:txBody>
          <a:bodyPr>
            <a:normAutofit fontScale="90000"/>
          </a:bodyPr>
          <a:lstStyle/>
          <a:p>
            <a:r>
              <a:rPr lang="en-US" dirty="0" smtClean="0">
                <a:solidFill>
                  <a:srgbClr val="FF0000"/>
                </a:solidFill>
                <a:latin typeface="Aharoni" pitchFamily="2" charset="-79"/>
                <a:cs typeface="Aharoni" pitchFamily="2" charset="-79"/>
              </a:rPr>
              <a:t>Water Resources</a:t>
            </a:r>
            <a:endParaRPr lang="en-US" dirty="0">
              <a:solidFill>
                <a:srgbClr val="FF0000"/>
              </a:solidFill>
              <a:latin typeface="Aharoni" pitchFamily="2" charset="-79"/>
              <a:cs typeface="Aharoni" pitchFamily="2" charset="-79"/>
            </a:endParaRPr>
          </a:p>
        </p:txBody>
      </p:sp>
      <p:sp>
        <p:nvSpPr>
          <p:cNvPr id="4" name="Rectangle 3"/>
          <p:cNvSpPr>
            <a:spLocks noGrp="1" noChangeArrowheads="1"/>
          </p:cNvSpPr>
          <p:nvPr/>
        </p:nvSpPr>
        <p:spPr bwMode="auto">
          <a:xfrm>
            <a:off x="457200" y="952500"/>
            <a:ext cx="8229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eaLnBrk="1" hangingPunct="1">
              <a:lnSpc>
                <a:spcPct val="90000"/>
              </a:lnSpc>
              <a:buFontTx/>
              <a:buNone/>
            </a:pPr>
            <a:r>
              <a:rPr lang="en-US" b="1" dirty="0" smtClean="0"/>
              <a:t> </a:t>
            </a:r>
            <a:r>
              <a:rPr lang="en-US" b="1" dirty="0">
                <a:solidFill>
                  <a:srgbClr val="FF0000"/>
                </a:solidFill>
              </a:rPr>
              <a:t>R</a:t>
            </a:r>
            <a:r>
              <a:rPr lang="en-US" b="1" dirty="0" smtClean="0">
                <a:solidFill>
                  <a:srgbClr val="FF0000"/>
                </a:solidFill>
              </a:rPr>
              <a:t>ainfall, Glacier, Ground water</a:t>
            </a:r>
          </a:p>
          <a:p>
            <a:pPr marL="0" indent="0" eaLnBrk="1" hangingPunct="1">
              <a:lnSpc>
                <a:spcPct val="90000"/>
              </a:lnSpc>
              <a:buFontTx/>
              <a:buNone/>
            </a:pPr>
            <a:r>
              <a:rPr lang="en-US" b="1" dirty="0" smtClean="0">
                <a:solidFill>
                  <a:srgbClr val="00B050"/>
                </a:solidFill>
              </a:rPr>
              <a:t>Average Rain Fall</a:t>
            </a:r>
            <a:endParaRPr lang="en-US" dirty="0" smtClean="0">
              <a:solidFill>
                <a:srgbClr val="00B050"/>
              </a:solidFill>
            </a:endParaRPr>
          </a:p>
          <a:p>
            <a:pPr marL="342900" indent="-342900" algn="just" eaLnBrk="1" hangingPunct="1">
              <a:lnSpc>
                <a:spcPct val="150000"/>
              </a:lnSpc>
              <a:buFont typeface="Wingdings" panose="05000000000000000000" pitchFamily="2" charset="2"/>
              <a:buChar char="v"/>
            </a:pPr>
            <a:r>
              <a:rPr lang="en-US" sz="2400" b="1" dirty="0" smtClean="0"/>
              <a:t>Pakistan is one of the world’s most arid countries – over 75% of it receives rainfall less than 250 mm annually and 20% of it less than 125 mm</a:t>
            </a:r>
            <a:r>
              <a:rPr lang="en-US" sz="2400" b="1" dirty="0" smtClean="0"/>
              <a:t>.</a:t>
            </a:r>
          </a:p>
          <a:p>
            <a:pPr marL="342900" indent="-342900" algn="just" eaLnBrk="1" hangingPunct="1">
              <a:lnSpc>
                <a:spcPct val="150000"/>
              </a:lnSpc>
              <a:buFont typeface="Wingdings" panose="05000000000000000000" pitchFamily="2" charset="2"/>
              <a:buChar char="v"/>
            </a:pPr>
            <a:r>
              <a:rPr lang="en-US" sz="2400" b="1" dirty="0" smtClean="0"/>
              <a:t> </a:t>
            </a:r>
            <a:r>
              <a:rPr lang="en-US" sz="2400" b="1" dirty="0" smtClean="0"/>
              <a:t>The population and economy are heavily dependent on an annual influx into Indus River System of about 154.88 MAF of water mostly derived from snow and glacier melt.</a:t>
            </a:r>
          </a:p>
        </p:txBody>
      </p:sp>
    </p:spTree>
    <p:extLst>
      <p:ext uri="{BB962C8B-B14F-4D97-AF65-F5344CB8AC3E}">
        <p14:creationId xmlns:p14="http://schemas.microsoft.com/office/powerpoint/2010/main" val="3113167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noChangeArrowheads="1"/>
          </p:cNvSpPr>
          <p:nvPr>
            <p:ph type="title"/>
          </p:nvPr>
        </p:nvSpPr>
        <p:spPr>
          <a:prstGeom prst="rect">
            <a:avLst/>
          </a:prstGeom>
          <a:solidFill>
            <a:schemeClr val="bg2">
              <a:lumMod val="25000"/>
            </a:schemeClr>
          </a:solidFill>
        </p:spPr>
        <p:txBody>
          <a:bodyPr vert="horz" anchor="ctr">
            <a:norm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eaLnBrk="1" fontAlgn="auto" hangingPunct="1">
              <a:spcAft>
                <a:spcPts val="0"/>
              </a:spcAft>
              <a:defRPr/>
            </a:pPr>
            <a:r>
              <a:rPr lang="en-US" sz="2800" dirty="0" smtClean="0">
                <a:solidFill>
                  <a:schemeClr val="bg1"/>
                </a:solidFill>
                <a:latin typeface="Arial Black" panose="020B0A04020102020204" pitchFamily="34" charset="0"/>
              </a:rPr>
              <a:t>WATER </a:t>
            </a:r>
            <a:r>
              <a:rPr lang="en-US" sz="2800" dirty="0" smtClean="0">
                <a:solidFill>
                  <a:schemeClr val="bg1"/>
                </a:solidFill>
                <a:latin typeface="Arial Black" panose="020B0A04020102020204" pitchFamily="34" charset="0"/>
              </a:rPr>
              <a:t>AVAILABILITY IN PAKISTAN</a:t>
            </a:r>
          </a:p>
        </p:txBody>
      </p:sp>
      <p:sp>
        <p:nvSpPr>
          <p:cNvPr id="5" name="Rectangle 4"/>
          <p:cNvSpPr>
            <a:spLocks noChangeArrowheads="1"/>
          </p:cNvSpPr>
          <p:nvPr/>
        </p:nvSpPr>
        <p:spPr bwMode="auto">
          <a:xfrm>
            <a:off x="495300" y="1447800"/>
            <a:ext cx="8153400" cy="3962400"/>
          </a:xfrm>
          <a:prstGeom prst="rect">
            <a:avLst/>
          </a:prstGeom>
          <a:noFill/>
          <a:ln w="9525">
            <a:noFill/>
            <a:miter lim="800000"/>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marL="342900" indent="-342900" defTabSz="854075" eaLnBrk="1" hangingPunct="1">
              <a:lnSpc>
                <a:spcPct val="80000"/>
              </a:lnSpc>
              <a:spcBef>
                <a:spcPct val="20000"/>
              </a:spcBef>
              <a:buClr>
                <a:schemeClr val="hlink"/>
              </a:buClr>
              <a:buSzPct val="120000"/>
              <a:buFontTx/>
              <a:buChar char="•"/>
              <a:tabLst>
                <a:tab pos="4572000" algn="l"/>
              </a:tabLst>
              <a:defRPr/>
            </a:pPr>
            <a:r>
              <a:rPr lang="en-US" sz="2800" b="1" dirty="0">
                <a:solidFill>
                  <a:schemeClr val="bg2">
                    <a:lumMod val="25000"/>
                  </a:schemeClr>
                </a:solidFill>
                <a:effectLst>
                  <a:outerShdw blurRad="38100" dist="38100" dir="2700000" algn="tl">
                    <a:srgbClr val="000000"/>
                  </a:outerShdw>
                </a:effectLst>
              </a:rPr>
              <a:t>Surface Water 	154.88 </a:t>
            </a:r>
            <a:r>
              <a:rPr lang="en-US" sz="2800" b="1" dirty="0" smtClean="0">
                <a:solidFill>
                  <a:schemeClr val="bg2">
                    <a:lumMod val="25000"/>
                  </a:schemeClr>
                </a:solidFill>
                <a:effectLst>
                  <a:outerShdw blurRad="38100" dist="38100" dir="2700000" algn="tl">
                    <a:srgbClr val="000000"/>
                  </a:outerShdw>
                </a:effectLst>
              </a:rPr>
              <a:t>MAF</a:t>
            </a:r>
          </a:p>
          <a:p>
            <a:pPr defTabSz="854075" eaLnBrk="1" hangingPunct="1">
              <a:lnSpc>
                <a:spcPct val="80000"/>
              </a:lnSpc>
              <a:spcBef>
                <a:spcPct val="20000"/>
              </a:spcBef>
              <a:buClr>
                <a:schemeClr val="hlink"/>
              </a:buClr>
              <a:buSzPct val="120000"/>
              <a:tabLst>
                <a:tab pos="4572000" algn="l"/>
              </a:tabLst>
              <a:defRPr/>
            </a:pPr>
            <a:endParaRPr lang="en-US" sz="2800" b="1" dirty="0">
              <a:solidFill>
                <a:schemeClr val="bg2">
                  <a:lumMod val="25000"/>
                </a:schemeClr>
              </a:solidFill>
              <a:effectLst>
                <a:outerShdw blurRad="38100" dist="38100" dir="2700000" algn="tl">
                  <a:srgbClr val="000000"/>
                </a:outerShdw>
              </a:effectLst>
            </a:endParaRPr>
          </a:p>
          <a:p>
            <a:pPr marL="342900" indent="-342900" defTabSz="854075" eaLnBrk="1" hangingPunct="1">
              <a:lnSpc>
                <a:spcPct val="80000"/>
              </a:lnSpc>
              <a:spcBef>
                <a:spcPct val="20000"/>
              </a:spcBef>
              <a:buClr>
                <a:schemeClr val="hlink"/>
              </a:buClr>
              <a:buSzPct val="120000"/>
              <a:buFontTx/>
              <a:buChar char="•"/>
              <a:tabLst>
                <a:tab pos="4572000" algn="l"/>
              </a:tabLst>
              <a:defRPr/>
            </a:pPr>
            <a:r>
              <a:rPr lang="en-US" sz="2800" b="1" dirty="0">
                <a:solidFill>
                  <a:schemeClr val="bg2">
                    <a:lumMod val="25000"/>
                  </a:schemeClr>
                </a:solidFill>
                <a:effectLst>
                  <a:outerShdw blurRad="38100" dist="38100" dir="2700000" algn="tl">
                    <a:srgbClr val="000000"/>
                  </a:outerShdw>
                </a:effectLst>
              </a:rPr>
              <a:t>Ground Water</a:t>
            </a:r>
            <a:r>
              <a:rPr lang="en-US" sz="2800" b="1" dirty="0" smtClean="0">
                <a:solidFill>
                  <a:schemeClr val="bg2">
                    <a:lumMod val="25000"/>
                  </a:schemeClr>
                </a:solidFill>
                <a:effectLst>
                  <a:outerShdw blurRad="38100" dist="38100" dir="2700000" algn="tl">
                    <a:srgbClr val="000000"/>
                  </a:outerShdw>
                </a:effectLst>
              </a:rPr>
              <a:t>:                55 MAF</a:t>
            </a:r>
            <a:endParaRPr lang="en-US" sz="2800" b="1" dirty="0">
              <a:solidFill>
                <a:schemeClr val="bg2">
                  <a:lumMod val="25000"/>
                </a:schemeClr>
              </a:solidFill>
              <a:effectLst>
                <a:outerShdw blurRad="38100" dist="38100" dir="2700000" algn="tl">
                  <a:srgbClr val="000000"/>
                </a:outerShdw>
              </a:effectLst>
            </a:endParaRPr>
          </a:p>
          <a:p>
            <a:pPr lvl="1" defTabSz="854075" eaLnBrk="1" hangingPunct="1">
              <a:lnSpc>
                <a:spcPct val="80000"/>
              </a:lnSpc>
              <a:spcBef>
                <a:spcPct val="20000"/>
              </a:spcBef>
              <a:tabLst>
                <a:tab pos="4572000" algn="l"/>
              </a:tabLst>
              <a:defRPr/>
            </a:pPr>
            <a:endParaRPr lang="en-US" sz="2800" b="1" dirty="0" smtClean="0">
              <a:solidFill>
                <a:schemeClr val="bg2">
                  <a:lumMod val="25000"/>
                </a:schemeClr>
              </a:solidFill>
              <a:effectLst>
                <a:outerShdw blurRad="38100" dist="38100" dir="2700000" algn="tl">
                  <a:srgbClr val="000000"/>
                </a:outerShdw>
              </a:effectLst>
            </a:endParaRPr>
          </a:p>
          <a:p>
            <a:pPr lvl="1" defTabSz="854075" eaLnBrk="1" hangingPunct="1">
              <a:lnSpc>
                <a:spcPct val="80000"/>
              </a:lnSpc>
              <a:spcBef>
                <a:spcPct val="20000"/>
              </a:spcBef>
              <a:tabLst>
                <a:tab pos="4572000" algn="l"/>
              </a:tabLst>
              <a:defRPr/>
            </a:pPr>
            <a:endParaRPr lang="en-US" sz="2800" b="1" dirty="0">
              <a:solidFill>
                <a:schemeClr val="bg2">
                  <a:lumMod val="25000"/>
                </a:schemeClr>
              </a:solidFill>
              <a:effectLst>
                <a:outerShdw blurRad="38100" dist="38100" dir="2700000" algn="tl">
                  <a:srgbClr val="000000"/>
                </a:outerShdw>
              </a:effectLst>
            </a:endParaRPr>
          </a:p>
          <a:p>
            <a:pPr lvl="1" defTabSz="854075" eaLnBrk="1" hangingPunct="1">
              <a:lnSpc>
                <a:spcPct val="80000"/>
              </a:lnSpc>
              <a:spcBef>
                <a:spcPct val="20000"/>
              </a:spcBef>
              <a:tabLst>
                <a:tab pos="4572000" algn="l"/>
              </a:tabLst>
              <a:defRPr/>
            </a:pPr>
            <a:r>
              <a:rPr lang="en-US" sz="2800" b="1" dirty="0" smtClean="0">
                <a:solidFill>
                  <a:schemeClr val="bg2">
                    <a:lumMod val="25000"/>
                  </a:schemeClr>
                </a:solidFill>
                <a:effectLst>
                  <a:outerShdw blurRad="38100" dist="38100" dir="2700000" algn="tl">
                    <a:srgbClr val="000000"/>
                  </a:outerShdw>
                </a:effectLst>
              </a:rPr>
              <a:t>Total </a:t>
            </a:r>
            <a:r>
              <a:rPr lang="en-US" sz="2800" b="1" dirty="0">
                <a:solidFill>
                  <a:schemeClr val="bg2">
                    <a:lumMod val="25000"/>
                  </a:schemeClr>
                </a:solidFill>
                <a:effectLst>
                  <a:outerShdw blurRad="38100" dist="38100" dir="2700000" algn="tl">
                    <a:srgbClr val="000000"/>
                  </a:outerShdw>
                </a:effectLst>
              </a:rPr>
              <a:t>Quantity </a:t>
            </a:r>
            <a:r>
              <a:rPr lang="en-US" sz="2800" b="1" dirty="0" smtClean="0">
                <a:solidFill>
                  <a:schemeClr val="bg2">
                    <a:lumMod val="25000"/>
                  </a:schemeClr>
                </a:solidFill>
                <a:effectLst>
                  <a:outerShdw blurRad="38100" dist="38100" dir="2700000" algn="tl">
                    <a:srgbClr val="000000"/>
                  </a:outerShdw>
                </a:effectLst>
              </a:rPr>
              <a:t>Available    59 </a:t>
            </a:r>
            <a:r>
              <a:rPr lang="en-US" sz="2800" b="1" dirty="0">
                <a:solidFill>
                  <a:schemeClr val="bg2">
                    <a:lumMod val="25000"/>
                  </a:schemeClr>
                </a:solidFill>
                <a:effectLst>
                  <a:outerShdw blurRad="38100" dist="38100" dir="2700000" algn="tl">
                    <a:srgbClr val="000000"/>
                  </a:outerShdw>
                </a:effectLst>
              </a:rPr>
              <a:t>MAF</a:t>
            </a:r>
          </a:p>
          <a:p>
            <a:pPr lvl="1" defTabSz="854075" eaLnBrk="1" hangingPunct="1">
              <a:lnSpc>
                <a:spcPct val="80000"/>
              </a:lnSpc>
              <a:spcBef>
                <a:spcPct val="20000"/>
              </a:spcBef>
              <a:tabLst>
                <a:tab pos="4572000" algn="l"/>
              </a:tabLst>
              <a:defRPr/>
            </a:pPr>
            <a:endParaRPr lang="en-US" sz="2400" b="1" dirty="0">
              <a:solidFill>
                <a:schemeClr val="bg2">
                  <a:lumMod val="25000"/>
                </a:schemeClr>
              </a:solidFill>
              <a:effectLst>
                <a:outerShdw blurRad="38100" dist="38100" dir="2700000" algn="tl">
                  <a:srgbClr val="000000"/>
                </a:outerShdw>
              </a:effectLst>
            </a:endParaRPr>
          </a:p>
        </p:txBody>
      </p:sp>
    </p:spTree>
    <p:extLst>
      <p:ext uri="{BB962C8B-B14F-4D97-AF65-F5344CB8AC3E}">
        <p14:creationId xmlns:p14="http://schemas.microsoft.com/office/powerpoint/2010/main" val="2882076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noChangeArrowheads="1"/>
          </p:cNvSpPr>
          <p:nvPr>
            <p:ph type="title"/>
          </p:nvPr>
        </p:nvSpPr>
        <p:spPr>
          <a:xfrm>
            <a:off x="457200" y="267494"/>
            <a:ext cx="8229600" cy="916537"/>
          </a:xfrm>
          <a:prstGeom prst="rect">
            <a:avLst/>
          </a:prstGeom>
          <a:solidFill>
            <a:schemeClr val="bg2">
              <a:lumMod val="25000"/>
            </a:schemeClr>
          </a:solidFill>
        </p:spPr>
        <p:txBody>
          <a:bodyPr vert="horz" anchor="ctr">
            <a:normAutofit fontScale="90000"/>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eaLnBrk="1" fontAlgn="auto" hangingPunct="1">
              <a:spcAft>
                <a:spcPts val="0"/>
              </a:spcAft>
              <a:defRPr/>
            </a:pPr>
            <a:r>
              <a:rPr lang="en-US" sz="4000" dirty="0" smtClean="0">
                <a:solidFill>
                  <a:schemeClr val="hlink"/>
                </a:solidFill>
              </a:rPr>
              <a:t>   </a:t>
            </a:r>
            <a:r>
              <a:rPr lang="en-US" sz="4000" dirty="0" smtClean="0">
                <a:solidFill>
                  <a:schemeClr val="bg1"/>
                </a:solidFill>
              </a:rPr>
              <a:t>A High Risk Water Environment</a:t>
            </a:r>
          </a:p>
        </p:txBody>
      </p:sp>
      <p:sp>
        <p:nvSpPr>
          <p:cNvPr id="5" name="Rectangle 4"/>
          <p:cNvSpPr>
            <a:spLocks noChangeArrowheads="1"/>
          </p:cNvSpPr>
          <p:nvPr/>
        </p:nvSpPr>
        <p:spPr bwMode="auto">
          <a:xfrm>
            <a:off x="457200" y="1088231"/>
            <a:ext cx="8229600" cy="4681538"/>
          </a:xfrm>
          <a:prstGeom prst="rect">
            <a:avLst/>
          </a:prstGeom>
          <a:noFill/>
          <a:ln w="9525">
            <a:noFill/>
            <a:miter lim="800000"/>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just" eaLnBrk="1" hangingPunct="1">
              <a:lnSpc>
                <a:spcPct val="150000"/>
              </a:lnSpc>
              <a:spcBef>
                <a:spcPct val="20000"/>
              </a:spcBef>
              <a:buClr>
                <a:schemeClr val="hlink"/>
              </a:buClr>
              <a:buSzPct val="120000"/>
              <a:tabLst>
                <a:tab pos="4572000" algn="l"/>
                <a:tab pos="4919663" algn="l"/>
              </a:tabLst>
              <a:defRPr/>
            </a:pPr>
            <a:r>
              <a:rPr lang="en-US" sz="2800" dirty="0">
                <a:effectLst>
                  <a:outerShdw blurRad="38100" dist="38100" dir="2700000" algn="tl">
                    <a:srgbClr val="000000"/>
                  </a:outerShdw>
                </a:effectLst>
              </a:rPr>
              <a:t>Pakistan’s dependence on single river system is highly vulnerable and has little flexibility as compared to most of the countries enjoyed by virtue of multiple river basins and diversity of water resources. If the water/sediment/salt system of the Indus Basin goes badly wrong, that’s it – and unfortunately we are very close to it.</a:t>
            </a:r>
          </a:p>
        </p:txBody>
      </p:sp>
    </p:spTree>
    <p:extLst>
      <p:ext uri="{BB962C8B-B14F-4D97-AF65-F5344CB8AC3E}">
        <p14:creationId xmlns:p14="http://schemas.microsoft.com/office/powerpoint/2010/main" val="3510545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noChangeArrowheads="1"/>
          </p:cNvSpPr>
          <p:nvPr>
            <p:ph type="title"/>
          </p:nvPr>
        </p:nvSpPr>
        <p:spPr>
          <a:xfrm>
            <a:off x="457200" y="267494"/>
            <a:ext cx="8229600" cy="760412"/>
          </a:xfrm>
          <a:prstGeom prst="rect">
            <a:avLst/>
          </a:prstGeom>
          <a:solidFill>
            <a:schemeClr val="bg2">
              <a:lumMod val="25000"/>
            </a:schemeClr>
          </a:solidFill>
        </p:spPr>
        <p:txBody>
          <a:bodyPr vert="horz" anchor="ctr">
            <a:norm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eaLnBrk="1" fontAlgn="auto" hangingPunct="1">
              <a:spcAft>
                <a:spcPts val="0"/>
              </a:spcAft>
              <a:defRPr/>
            </a:pPr>
            <a:r>
              <a:rPr lang="en-US" sz="3600" dirty="0" smtClean="0">
                <a:solidFill>
                  <a:srgbClr val="FFFF00"/>
                </a:solidFill>
              </a:rPr>
              <a:t>             </a:t>
            </a:r>
            <a:r>
              <a:rPr lang="en-US" sz="3600" dirty="0" smtClean="0">
                <a:solidFill>
                  <a:schemeClr val="bg1"/>
                </a:solidFill>
              </a:rPr>
              <a:t>No Additional Water</a:t>
            </a:r>
          </a:p>
        </p:txBody>
      </p:sp>
      <p:sp>
        <p:nvSpPr>
          <p:cNvPr id="5" name="Rectangle 4"/>
          <p:cNvSpPr>
            <a:spLocks noGrp="1" noChangeArrowheads="1"/>
          </p:cNvSpPr>
          <p:nvPr/>
        </p:nvSpPr>
        <p:spPr bwMode="auto">
          <a:xfrm>
            <a:off x="457200" y="1027906"/>
            <a:ext cx="82296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457200" indent="-457200" algn="just" eaLnBrk="1" hangingPunct="1">
              <a:lnSpc>
                <a:spcPct val="150000"/>
              </a:lnSpc>
              <a:buFont typeface="Wingdings" panose="05000000000000000000" pitchFamily="2" charset="2"/>
              <a:buChar char="v"/>
              <a:tabLst>
                <a:tab pos="4572000" algn="l"/>
                <a:tab pos="4919663" algn="l"/>
              </a:tabLst>
            </a:pPr>
            <a:r>
              <a:rPr lang="en-US" sz="2800" b="1" dirty="0" smtClean="0"/>
              <a:t>There is no additional water to be injected into the </a:t>
            </a:r>
            <a:r>
              <a:rPr lang="en-US" sz="2800" b="1" dirty="0" smtClean="0"/>
              <a:t>system.</a:t>
            </a:r>
          </a:p>
          <a:p>
            <a:pPr marL="457200" indent="-457200" algn="just" eaLnBrk="1" hangingPunct="1">
              <a:lnSpc>
                <a:spcPct val="150000"/>
              </a:lnSpc>
              <a:buFont typeface="Wingdings" panose="05000000000000000000" pitchFamily="2" charset="2"/>
              <a:buChar char="v"/>
              <a:tabLst>
                <a:tab pos="4572000" algn="l"/>
                <a:tab pos="4919663" algn="l"/>
              </a:tabLst>
            </a:pPr>
            <a:r>
              <a:rPr lang="en-US" sz="2800" b="1" dirty="0" smtClean="0"/>
              <a:t>Pakistan </a:t>
            </a:r>
            <a:r>
              <a:rPr lang="en-US" sz="2800" b="1" dirty="0" smtClean="0"/>
              <a:t>uses more than 90% of water for irrigation. Non-agricultural water uses are going to increase manifold in future. </a:t>
            </a:r>
          </a:p>
        </p:txBody>
      </p:sp>
    </p:spTree>
    <p:extLst>
      <p:ext uri="{BB962C8B-B14F-4D97-AF65-F5344CB8AC3E}">
        <p14:creationId xmlns:p14="http://schemas.microsoft.com/office/powerpoint/2010/main" val="3789014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bwMode="auto">
          <a:prstGeom prst="rect">
            <a:avLst/>
          </a:prstGeom>
          <a:noFill/>
          <a:ln w="38100">
            <a:solidFill>
              <a:srgbClr val="FF0000"/>
            </a:solidFill>
            <a:miter lim="800000"/>
            <a:headEnd/>
            <a:tailEnd/>
          </a:ln>
          <a:effectLst/>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eaLnBrk="1" hangingPunct="1"/>
            <a:r>
              <a:rPr lang="en-US" sz="3200" b="1" dirty="0" smtClean="0">
                <a:effectLst/>
              </a:rPr>
              <a:t>DECLINING PER CAPITA AVAILABILITY OF WATER IN PAKISTAN</a:t>
            </a:r>
          </a:p>
        </p:txBody>
      </p:sp>
      <p:pic>
        <p:nvPicPr>
          <p:cNvPr id="5" name="Content Placeholder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30296" t="18166" r="22211" b="25087"/>
          <a:stretch>
            <a:fillRect/>
          </a:stretch>
        </p:blipFill>
        <p:spPr bwMode="auto">
          <a:xfrm>
            <a:off x="832338" y="1535722"/>
            <a:ext cx="7854462" cy="4924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1822559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noChangeArrowheads="1"/>
          </p:cNvSpPr>
          <p:nvPr>
            <p:ph type="title"/>
          </p:nvPr>
        </p:nvSpPr>
        <p:spPr bwMode="auto">
          <a:prstGeom prst="rect">
            <a:avLst/>
          </a:prstGeom>
          <a:solidFill>
            <a:schemeClr val="bg1"/>
          </a:solidFill>
          <a:ln w="9525">
            <a:noFill/>
            <a:miter lim="800000"/>
            <a:headEnd/>
            <a:tailEnd/>
          </a:ln>
          <a:effectLst/>
        </p:spPr>
        <p:txBody>
          <a:bodyPr anchor="ctr"/>
          <a:ls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eaLnBrk="1" hangingPunct="1">
              <a:defRPr/>
            </a:pPr>
            <a:r>
              <a:rPr lang="en-US" sz="4000" b="1" dirty="0">
                <a:solidFill>
                  <a:srgbClr val="002060"/>
                </a:solidFill>
                <a:effectLst>
                  <a:outerShdw blurRad="38100" dist="38100" dir="2700000" algn="tl">
                    <a:srgbClr val="000000"/>
                  </a:outerShdw>
                </a:effectLst>
              </a:rPr>
              <a:t>Points for Urgent Attention</a:t>
            </a:r>
          </a:p>
        </p:txBody>
      </p:sp>
      <p:sp>
        <p:nvSpPr>
          <p:cNvPr id="5" name="Rectangle 4"/>
          <p:cNvSpPr>
            <a:spLocks noGrp="1" noChangeArrowheads="1"/>
          </p:cNvSpPr>
          <p:nvPr/>
        </p:nvSpPr>
        <p:spPr bwMode="auto">
          <a:xfrm>
            <a:off x="457200" y="1181100"/>
            <a:ext cx="8229600" cy="4495800"/>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eaLnBrk="1" hangingPunct="1">
              <a:lnSpc>
                <a:spcPct val="80000"/>
              </a:lnSpc>
            </a:pPr>
            <a:endParaRPr lang="en-US" sz="2000" b="1" dirty="0" smtClean="0">
              <a:solidFill>
                <a:schemeClr val="bg1"/>
              </a:solidFill>
            </a:endParaRPr>
          </a:p>
          <a:p>
            <a:pPr eaLnBrk="1" hangingPunct="1">
              <a:lnSpc>
                <a:spcPct val="80000"/>
              </a:lnSpc>
            </a:pPr>
            <a:r>
              <a:rPr lang="en-US" sz="2000" b="1" dirty="0" smtClean="0">
                <a:solidFill>
                  <a:schemeClr val="bg1"/>
                </a:solidFill>
              </a:rPr>
              <a:t>Climate Change </a:t>
            </a:r>
          </a:p>
          <a:p>
            <a:pPr eaLnBrk="1" hangingPunct="1">
              <a:lnSpc>
                <a:spcPct val="80000"/>
              </a:lnSpc>
            </a:pPr>
            <a:endParaRPr lang="en-US" sz="2000" b="1" dirty="0" smtClean="0">
              <a:solidFill>
                <a:schemeClr val="bg1"/>
              </a:solidFill>
            </a:endParaRPr>
          </a:p>
          <a:p>
            <a:pPr eaLnBrk="1" hangingPunct="1">
              <a:lnSpc>
                <a:spcPct val="80000"/>
              </a:lnSpc>
            </a:pPr>
            <a:endParaRPr lang="en-US" sz="2000" b="1" dirty="0" smtClean="0">
              <a:solidFill>
                <a:schemeClr val="bg1"/>
              </a:solidFill>
            </a:endParaRPr>
          </a:p>
          <a:p>
            <a:pPr eaLnBrk="1" hangingPunct="1">
              <a:lnSpc>
                <a:spcPct val="80000"/>
              </a:lnSpc>
            </a:pPr>
            <a:r>
              <a:rPr lang="en-US" sz="2000" b="1" dirty="0" smtClean="0">
                <a:solidFill>
                  <a:schemeClr val="bg1"/>
                </a:solidFill>
              </a:rPr>
              <a:t>Indus Waters Treaty</a:t>
            </a:r>
          </a:p>
          <a:p>
            <a:pPr eaLnBrk="1" hangingPunct="1">
              <a:lnSpc>
                <a:spcPct val="80000"/>
              </a:lnSpc>
            </a:pPr>
            <a:endParaRPr lang="en-US" sz="2000" b="1" dirty="0" smtClean="0">
              <a:solidFill>
                <a:schemeClr val="bg1"/>
              </a:solidFill>
            </a:endParaRPr>
          </a:p>
          <a:p>
            <a:pPr eaLnBrk="1" hangingPunct="1">
              <a:lnSpc>
                <a:spcPct val="80000"/>
              </a:lnSpc>
            </a:pPr>
            <a:r>
              <a:rPr lang="en-US" sz="2000" b="1" dirty="0" err="1" smtClean="0">
                <a:solidFill>
                  <a:schemeClr val="bg1"/>
                </a:solidFill>
              </a:rPr>
              <a:t>Transboundary</a:t>
            </a:r>
            <a:r>
              <a:rPr lang="en-US" sz="2000" b="1" dirty="0" smtClean="0">
                <a:solidFill>
                  <a:schemeClr val="bg1"/>
                </a:solidFill>
              </a:rPr>
              <a:t> pollution </a:t>
            </a:r>
          </a:p>
          <a:p>
            <a:pPr eaLnBrk="1" hangingPunct="1">
              <a:lnSpc>
                <a:spcPct val="80000"/>
              </a:lnSpc>
            </a:pPr>
            <a:endParaRPr lang="en-US" sz="2000" b="1" dirty="0" smtClean="0">
              <a:solidFill>
                <a:schemeClr val="bg1"/>
              </a:solidFill>
            </a:endParaRPr>
          </a:p>
          <a:p>
            <a:pPr eaLnBrk="1" hangingPunct="1">
              <a:lnSpc>
                <a:spcPct val="80000"/>
              </a:lnSpc>
            </a:pPr>
            <a:r>
              <a:rPr lang="en-US" sz="2000" b="1" dirty="0" smtClean="0">
                <a:solidFill>
                  <a:schemeClr val="bg1"/>
                </a:solidFill>
              </a:rPr>
              <a:t>Pakistan should demand minimum environmental flows for eastern rivers to protect biodiversity.</a:t>
            </a:r>
          </a:p>
          <a:p>
            <a:pPr eaLnBrk="1" hangingPunct="1">
              <a:lnSpc>
                <a:spcPct val="80000"/>
              </a:lnSpc>
            </a:pPr>
            <a:endParaRPr lang="en-US" sz="2000" b="1" dirty="0" smtClean="0">
              <a:solidFill>
                <a:schemeClr val="bg1"/>
              </a:solidFill>
            </a:endParaRPr>
          </a:p>
          <a:p>
            <a:pPr eaLnBrk="1" hangingPunct="1">
              <a:lnSpc>
                <a:spcPct val="80000"/>
              </a:lnSpc>
            </a:pPr>
            <a:r>
              <a:rPr lang="en-US" sz="2000" b="1" dirty="0" smtClean="0">
                <a:solidFill>
                  <a:schemeClr val="bg1"/>
                </a:solidFill>
              </a:rPr>
              <a:t>Pakistan needs both software and hardware solutions for future water management.</a:t>
            </a:r>
          </a:p>
        </p:txBody>
      </p:sp>
    </p:spTree>
    <p:extLst>
      <p:ext uri="{BB962C8B-B14F-4D97-AF65-F5344CB8AC3E}">
        <p14:creationId xmlns:p14="http://schemas.microsoft.com/office/powerpoint/2010/main" val="2866372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7"/>
          <p:cNvSpPr>
            <a:spLocks noGrp="1"/>
          </p:cNvSpPr>
          <p:nvPr>
            <p:ph idx="1"/>
          </p:nvPr>
        </p:nvSpPr>
        <p:spPr>
          <a:xfrm>
            <a:off x="1650206" y="1134984"/>
            <a:ext cx="6922294" cy="1605838"/>
          </a:xfrm>
        </p:spPr>
        <p:txBody>
          <a:bodyPr rtlCol="0">
            <a:noAutofit/>
          </a:bodyPr>
          <a:lstStyle/>
          <a:p>
            <a:pPr marL="0" indent="0" eaLnBrk="1" fontAlgn="auto" hangingPunct="1">
              <a:spcBef>
                <a:spcPts val="0"/>
              </a:spcBef>
              <a:spcAft>
                <a:spcPts val="600"/>
              </a:spcAft>
              <a:buClr>
                <a:srgbClr val="FFC000"/>
              </a:buClr>
              <a:buFont typeface="Arial" pitchFamily="34" charset="0"/>
              <a:buNone/>
              <a:defRPr/>
            </a:pPr>
            <a:r>
              <a:rPr lang="en-US" sz="1800" b="1" dirty="0" smtClean="0">
                <a:latin typeface="Arial" panose="020B0604020202020204" pitchFamily="34" charset="0"/>
                <a:cs typeface="Arial" panose="020B0604020202020204" pitchFamily="34" charset="0"/>
              </a:rPr>
              <a:t>Contribution to GDP				= 20.9%</a:t>
            </a:r>
          </a:p>
          <a:p>
            <a:pPr marL="0" indent="0" eaLnBrk="1" fontAlgn="auto" hangingPunct="1">
              <a:spcBef>
                <a:spcPts val="0"/>
              </a:spcBef>
              <a:spcAft>
                <a:spcPts val="600"/>
              </a:spcAft>
              <a:buClr>
                <a:srgbClr val="FFC000"/>
              </a:buClr>
              <a:buFont typeface="Arial" pitchFamily="34" charset="0"/>
              <a:buNone/>
              <a:defRPr/>
            </a:pPr>
            <a:r>
              <a:rPr lang="en-US" sz="1800" b="1" dirty="0" smtClean="0">
                <a:latin typeface="Arial" panose="020B0604020202020204" pitchFamily="34" charset="0"/>
                <a:cs typeface="Arial" panose="020B0604020202020204" pitchFamily="34" charset="0"/>
              </a:rPr>
              <a:t>Labour force employed				= 43.5%</a:t>
            </a:r>
          </a:p>
          <a:p>
            <a:pPr marL="0" indent="0" eaLnBrk="1" fontAlgn="auto" hangingPunct="1">
              <a:spcBef>
                <a:spcPts val="0"/>
              </a:spcBef>
              <a:spcAft>
                <a:spcPts val="600"/>
              </a:spcAft>
              <a:buClr>
                <a:srgbClr val="FFC000"/>
              </a:buClr>
              <a:buFont typeface="Arial" pitchFamily="34" charset="0"/>
              <a:buNone/>
              <a:defRPr/>
            </a:pPr>
            <a:r>
              <a:rPr lang="en-US" sz="1800" b="1" dirty="0" smtClean="0">
                <a:latin typeface="Arial" panose="020B0604020202020204" pitchFamily="34" charset="0"/>
                <a:cs typeface="Arial" panose="020B0604020202020204" pitchFamily="34" charset="0"/>
              </a:rPr>
              <a:t>Share </a:t>
            </a:r>
            <a:r>
              <a:rPr lang="en-US" sz="1800" b="1" dirty="0" smtClean="0">
                <a:latin typeface="Arial" panose="020B0604020202020204" pitchFamily="34" charset="0"/>
                <a:cs typeface="Arial" panose="020B0604020202020204" pitchFamily="34" charset="0"/>
              </a:rPr>
              <a:t>of agriculture in total exports		= 57.3%</a:t>
            </a:r>
          </a:p>
        </p:txBody>
      </p:sp>
      <p:sp>
        <p:nvSpPr>
          <p:cNvPr id="3" name="Title 4"/>
          <p:cNvSpPr>
            <a:spLocks noGrp="1"/>
          </p:cNvSpPr>
          <p:nvPr>
            <p:ph type="title"/>
          </p:nvPr>
        </p:nvSpPr>
        <p:spPr>
          <a:xfrm>
            <a:off x="1128435" y="264155"/>
            <a:ext cx="8015565" cy="595090"/>
          </a:xfrm>
        </p:spPr>
        <p:txBody>
          <a:bodyPr>
            <a:normAutofit fontScale="90000"/>
          </a:bodyPr>
          <a:lstStyle/>
          <a:p>
            <a:pPr marL="0"/>
            <a:r>
              <a:rPr lang="en-US" sz="3200" b="1" dirty="0" smtClean="0">
                <a:ln/>
                <a:solidFill>
                  <a:srgbClr val="FF0000"/>
                </a:solidFill>
                <a:effectLst>
                  <a:outerShdw blurRad="38100" dist="19050" dir="2700000" algn="tl" rotWithShape="0">
                    <a:schemeClr val="dk1">
                      <a:lumMod val="50000"/>
                      <a:alpha val="40000"/>
                    </a:schemeClr>
                  </a:outerShdw>
                </a:effectLst>
                <a:latin typeface="Arial" panose="020B0604020202020204" pitchFamily="34" charset="0"/>
                <a:cs typeface="Arial" panose="020B0604020202020204" pitchFamily="34" charset="0"/>
              </a:rPr>
              <a:t>Agriculture </a:t>
            </a:r>
            <a:r>
              <a:rPr lang="en-US" sz="4800" b="1" dirty="0" smtClean="0">
                <a:ln/>
                <a:solidFill>
                  <a:srgbClr val="FF0000"/>
                </a:solidFill>
                <a:effectLst>
                  <a:outerShdw blurRad="38100" dist="19050" dir="2700000" algn="tl" rotWithShape="0">
                    <a:schemeClr val="dk1">
                      <a:lumMod val="50000"/>
                      <a:alpha val="40000"/>
                    </a:schemeClr>
                  </a:outerShdw>
                </a:effectLst>
                <a:latin typeface="Arial" panose="020B0604020202020204" pitchFamily="34" charset="0"/>
                <a:cs typeface="Arial" panose="020B0604020202020204" pitchFamily="34" charset="0"/>
              </a:rPr>
              <a:t>Overview</a:t>
            </a:r>
            <a:endParaRPr lang="en-US" sz="4800" b="1" dirty="0">
              <a:ln/>
              <a:solidFill>
                <a:srgbClr val="FF0000"/>
              </a:solidFill>
              <a:effectLst>
                <a:outerShdw blurRad="38100" dist="19050" dir="2700000" algn="tl" rotWithShape="0">
                  <a:schemeClr val="dk1">
                    <a:lumMod val="50000"/>
                    <a:alpha val="40000"/>
                  </a:schemeClr>
                </a:outerShdw>
              </a:effectLst>
              <a:latin typeface="Arial" panose="020B0604020202020204" pitchFamily="34" charset="0"/>
              <a:cs typeface="Arial" panose="020B0604020202020204"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3780484689"/>
              </p:ext>
            </p:extLst>
          </p:nvPr>
        </p:nvGraphicFramePr>
        <p:xfrm>
          <a:off x="2075150" y="3507584"/>
          <a:ext cx="5500726" cy="3071810"/>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6"/>
          <p:cNvSpPr txBox="1">
            <a:spLocks/>
          </p:cNvSpPr>
          <p:nvPr/>
        </p:nvSpPr>
        <p:spPr bwMode="auto">
          <a:xfrm>
            <a:off x="2432357" y="2718200"/>
            <a:ext cx="4786312" cy="857250"/>
          </a:xfrm>
          <a:prstGeom prst="rect">
            <a:avLst/>
          </a:prstGeom>
          <a:noFill/>
          <a:ln w="9525">
            <a:noFill/>
            <a:miter lim="800000"/>
            <a:headEnd/>
            <a:tailEnd/>
          </a:ln>
        </p:spPr>
        <p:txBody>
          <a:bodyPr anchor="ctr"/>
          <a:lstStyle/>
          <a:p>
            <a:pPr algn="ctr" eaLnBrk="1" hangingPunct="1">
              <a:defRPr sz="2600" b="1" i="0" u="none" strike="noStrike" kern="1200" baseline="0">
                <a:solidFill>
                  <a:srgbClr val="FFFFFF"/>
                </a:solidFill>
                <a:latin typeface="Arial" pitchFamily="34" charset="0"/>
                <a:ea typeface="+mn-ea"/>
                <a:cs typeface="+mn-cs"/>
              </a:defRPr>
            </a:pPr>
            <a:r>
              <a:rPr lang="en-US" sz="2000" b="1" dirty="0">
                <a:solidFill>
                  <a:srgbClr val="0070C0"/>
                </a:solidFill>
                <a:latin typeface="Arial" pitchFamily="34" charset="0"/>
                <a:ea typeface="+mn-ea"/>
              </a:rPr>
              <a:t>Contribution of Different Sectors in GDP (%) </a:t>
            </a:r>
            <a:r>
              <a:rPr lang="en-US" sz="2000" b="1" dirty="0" smtClean="0">
                <a:solidFill>
                  <a:srgbClr val="0070C0"/>
                </a:solidFill>
                <a:latin typeface="Arial" pitchFamily="34" charset="0"/>
                <a:ea typeface="+mn-ea"/>
              </a:rPr>
              <a:t>2017-18</a:t>
            </a:r>
            <a:endParaRPr lang="en-US" sz="2000" b="1" dirty="0">
              <a:solidFill>
                <a:srgbClr val="0070C0"/>
              </a:solidFill>
              <a:latin typeface="Arial" pitchFamily="34" charset="0"/>
              <a:ea typeface="+mn-ea"/>
            </a:endParaRPr>
          </a:p>
        </p:txBody>
      </p:sp>
      <p:sp>
        <p:nvSpPr>
          <p:cNvPr id="10" name="Title 6"/>
          <p:cNvSpPr txBox="1">
            <a:spLocks/>
          </p:cNvSpPr>
          <p:nvPr/>
        </p:nvSpPr>
        <p:spPr bwMode="auto">
          <a:xfrm>
            <a:off x="1820863" y="6400800"/>
            <a:ext cx="5502275" cy="357188"/>
          </a:xfrm>
          <a:prstGeom prst="rect">
            <a:avLst/>
          </a:prstGeom>
          <a:noFill/>
          <a:ln w="9525">
            <a:noFill/>
            <a:miter lim="800000"/>
            <a:headEnd/>
            <a:tailEnd/>
          </a:ln>
        </p:spPr>
        <p:txBody>
          <a:bodyPr anchor="ctr"/>
          <a:lstStyle/>
          <a:p>
            <a:pPr eaLnBrk="1" hangingPunct="1">
              <a:defRPr/>
            </a:pPr>
            <a:r>
              <a:rPr lang="en-US" sz="1400" b="1" kern="0" dirty="0" smtClean="0">
                <a:effectLst>
                  <a:outerShdw blurRad="38100" dist="38100" dir="2700000" algn="tl">
                    <a:srgbClr val="000000">
                      <a:alpha val="43137"/>
                    </a:srgbClr>
                  </a:outerShdw>
                </a:effectLst>
                <a:latin typeface="Arial" pitchFamily="34" charset="0"/>
                <a:ea typeface="ＭＳ Ｐゴシック" pitchFamily="-72" charset="-128"/>
                <a:cs typeface="ＭＳ Ｐゴシック" pitchFamily="-72" charset="-128"/>
              </a:rPr>
              <a:t>           Source</a:t>
            </a:r>
            <a:r>
              <a:rPr lang="en-US" sz="1400" b="1" kern="0" dirty="0">
                <a:effectLst>
                  <a:outerShdw blurRad="38100" dist="38100" dir="2700000" algn="tl">
                    <a:srgbClr val="000000">
                      <a:alpha val="43137"/>
                    </a:srgbClr>
                  </a:outerShdw>
                </a:effectLst>
                <a:latin typeface="Arial" pitchFamily="34" charset="0"/>
                <a:ea typeface="ＭＳ Ｐゴシック" pitchFamily="-72" charset="-128"/>
                <a:cs typeface="ＭＳ Ｐゴシック" pitchFamily="-72" charset="-128"/>
              </a:rPr>
              <a:t>: Economic Survey of </a:t>
            </a:r>
            <a:r>
              <a:rPr lang="en-US" sz="1400" b="1" kern="0" dirty="0" smtClean="0">
                <a:effectLst>
                  <a:outerShdw blurRad="38100" dist="38100" dir="2700000" algn="tl">
                    <a:srgbClr val="000000">
                      <a:alpha val="43137"/>
                    </a:srgbClr>
                  </a:outerShdw>
                </a:effectLst>
                <a:latin typeface="Arial" pitchFamily="34" charset="0"/>
                <a:ea typeface="ＭＳ Ｐゴシック" pitchFamily="-72" charset="-128"/>
                <a:cs typeface="ＭＳ Ｐゴシック" pitchFamily="-72" charset="-128"/>
              </a:rPr>
              <a:t>Pakistan 2017-18</a:t>
            </a:r>
            <a:endParaRPr lang="en-US" sz="1400" b="1" kern="0" dirty="0">
              <a:effectLst>
                <a:outerShdw blurRad="38100" dist="38100" dir="2700000" algn="tl">
                  <a:srgbClr val="000000">
                    <a:alpha val="43137"/>
                  </a:srgbClr>
                </a:outerShdw>
              </a:effectLst>
              <a:latin typeface="Arial" pitchFamily="34" charset="0"/>
              <a:ea typeface="ＭＳ Ｐゴシック" pitchFamily="-72" charset="-128"/>
              <a:cs typeface="ＭＳ Ｐゴシック" pitchFamily="-72" charset="-128"/>
            </a:endParaRPr>
          </a:p>
        </p:txBody>
      </p:sp>
    </p:spTree>
    <p:extLst>
      <p:ext uri="{BB962C8B-B14F-4D97-AF65-F5344CB8AC3E}">
        <p14:creationId xmlns:p14="http://schemas.microsoft.com/office/powerpoint/2010/main" val="1791885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2303618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684213" y="2133196"/>
            <a:ext cx="7775575" cy="2362604"/>
          </a:xfrm>
          <a:prstGeom prst="rect">
            <a:avLst/>
          </a:prstGeom>
          <a:noFill/>
          <a:ln w="9525">
            <a:noFill/>
            <a:miter lim="800000"/>
            <a:headEnd/>
            <a:tailEnd/>
          </a:ln>
        </p:spPr>
        <p:txBody>
          <a:bodyPr/>
          <a:lstStyle/>
          <a:p>
            <a:pPr algn="ctr" eaLnBrk="1" hangingPunct="1">
              <a:buFont typeface="Wingdings" pitchFamily="2" charset="2"/>
              <a:buNone/>
            </a:pPr>
            <a:r>
              <a:rPr lang="en-US" altLang="en-US" sz="7200" b="1" dirty="0">
                <a:ln/>
                <a:solidFill>
                  <a:srgbClr val="00B0F0"/>
                </a:solidFill>
                <a:effectLst>
                  <a:outerShdw blurRad="38100" dist="19050" dir="2700000" algn="tl" rotWithShape="0">
                    <a:schemeClr val="dk1">
                      <a:lumMod val="50000"/>
                      <a:alpha val="40000"/>
                    </a:schemeClr>
                  </a:outerShdw>
                </a:effectLst>
                <a:latin typeface="Arial" panose="020B0604020202020204" pitchFamily="34" charset="0"/>
                <a:cs typeface="Arial" panose="020B0604020202020204" pitchFamily="34" charset="0"/>
              </a:rPr>
              <a:t>Investment Opportunities</a:t>
            </a:r>
          </a:p>
        </p:txBody>
      </p:sp>
    </p:spTree>
    <p:extLst>
      <p:ext uri="{BB962C8B-B14F-4D97-AF65-F5344CB8AC3E}">
        <p14:creationId xmlns:p14="http://schemas.microsoft.com/office/powerpoint/2010/main" val="24776568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p:cNvSpPr txBox="1">
            <a:spLocks noChangeArrowheads="1"/>
          </p:cNvSpPr>
          <p:nvPr/>
        </p:nvSpPr>
        <p:spPr bwMode="auto">
          <a:xfrm>
            <a:off x="1004516" y="1456944"/>
            <a:ext cx="7391400" cy="4647426"/>
          </a:xfrm>
          <a:prstGeom prst="rect">
            <a:avLst/>
          </a:prstGeom>
          <a:noFill/>
          <a:ln w="9525">
            <a:noFill/>
            <a:miter lim="800000"/>
            <a:headEnd/>
            <a:tailEnd/>
          </a:ln>
        </p:spPr>
        <p:txBody>
          <a:bodyPr wrap="square">
            <a:spAutoFit/>
          </a:bodyPr>
          <a:lstStyle/>
          <a:p>
            <a:pPr marL="457200" indent="-457200">
              <a:spcBef>
                <a:spcPts val="0"/>
              </a:spcBef>
              <a:spcAft>
                <a:spcPts val="1200"/>
              </a:spcAft>
              <a:buClr>
                <a:srgbClr val="336600"/>
              </a:buClr>
              <a:buSzPct val="75000"/>
              <a:buFont typeface="+mj-lt"/>
              <a:buAutoNum type="arabicPeriod"/>
            </a:pPr>
            <a:r>
              <a:rPr lang="en-US" altLang="en-US" sz="2400" dirty="0">
                <a:latin typeface="Arial" panose="020B0604020202020204" pitchFamily="34" charset="0"/>
                <a:cs typeface="Arial" panose="020B0604020202020204" pitchFamily="34" charset="0"/>
              </a:rPr>
              <a:t>Aquaculture Value Chain Development</a:t>
            </a:r>
          </a:p>
          <a:p>
            <a:pPr marL="457200" indent="-457200">
              <a:spcAft>
                <a:spcPts val="1200"/>
              </a:spcAft>
              <a:buClr>
                <a:srgbClr val="336600"/>
              </a:buClr>
              <a:buSzPct val="75000"/>
              <a:buFont typeface="+mj-lt"/>
              <a:buAutoNum type="arabicPeriod"/>
            </a:pPr>
            <a:r>
              <a:rPr lang="en-US" altLang="en-US" sz="2400" dirty="0" smtClean="0">
                <a:latin typeface="Arial" panose="020B0604020202020204" pitchFamily="34" charset="0"/>
                <a:cs typeface="Arial" panose="020B0604020202020204" pitchFamily="34" charset="0"/>
              </a:rPr>
              <a:t>Olive &amp; Grapes Value Chain</a:t>
            </a:r>
          </a:p>
          <a:p>
            <a:pPr marL="457200" indent="-457200">
              <a:spcAft>
                <a:spcPts val="1200"/>
              </a:spcAft>
              <a:buClr>
                <a:srgbClr val="336600"/>
              </a:buClr>
              <a:buSzPct val="75000"/>
              <a:buFont typeface="+mj-lt"/>
              <a:buAutoNum type="arabicPeriod"/>
            </a:pPr>
            <a:r>
              <a:rPr lang="en-US" altLang="en-US" sz="2400" dirty="0" smtClean="0">
                <a:latin typeface="Arial" panose="020B0604020202020204" pitchFamily="34" charset="0"/>
                <a:cs typeface="Arial" panose="020B0604020202020204" pitchFamily="34" charset="0"/>
              </a:rPr>
              <a:t>Farm Mechanization</a:t>
            </a:r>
          </a:p>
          <a:p>
            <a:pPr marL="457200" indent="-457200">
              <a:spcAft>
                <a:spcPts val="1200"/>
              </a:spcAft>
              <a:buClr>
                <a:srgbClr val="336600"/>
              </a:buClr>
              <a:buSzPct val="75000"/>
              <a:buFont typeface="+mj-lt"/>
              <a:buAutoNum type="arabicPeriod"/>
            </a:pPr>
            <a:r>
              <a:rPr lang="en-US" altLang="en-US" sz="2400" dirty="0" smtClean="0">
                <a:latin typeface="Arial" panose="020B0604020202020204" pitchFamily="34" charset="0"/>
                <a:cs typeface="Arial" panose="020B0604020202020204" pitchFamily="34" charset="0"/>
              </a:rPr>
              <a:t>Inclusive Value Chain for Horticulture</a:t>
            </a:r>
          </a:p>
          <a:p>
            <a:pPr marL="457200" indent="-457200">
              <a:spcAft>
                <a:spcPts val="1200"/>
              </a:spcAft>
              <a:buClr>
                <a:srgbClr val="336600"/>
              </a:buClr>
              <a:buSzPct val="75000"/>
              <a:buFont typeface="+mj-lt"/>
              <a:buAutoNum type="arabicPeriod"/>
            </a:pPr>
            <a:r>
              <a:rPr lang="en-US" altLang="en-US" sz="2400" dirty="0" smtClean="0">
                <a:latin typeface="Arial" panose="020B0604020202020204" pitchFamily="34" charset="0"/>
                <a:cs typeface="Arial" panose="020B0604020202020204" pitchFamily="34" charset="0"/>
              </a:rPr>
              <a:t>Seed Enterprise (Vegetable Seed Production)</a:t>
            </a:r>
          </a:p>
          <a:p>
            <a:pPr marL="457200" indent="-457200">
              <a:spcBef>
                <a:spcPts val="0"/>
              </a:spcBef>
              <a:spcAft>
                <a:spcPts val="1200"/>
              </a:spcAft>
              <a:buClr>
                <a:srgbClr val="336600"/>
              </a:buClr>
              <a:buSzPct val="75000"/>
              <a:buFont typeface="+mj-lt"/>
              <a:buAutoNum type="arabicPeriod"/>
            </a:pPr>
            <a:r>
              <a:rPr lang="en-US" altLang="en-US" sz="2400" dirty="0" smtClean="0">
                <a:latin typeface="Arial" panose="020B0604020202020204" pitchFamily="34" charset="0"/>
                <a:cs typeface="Arial" panose="020B0604020202020204" pitchFamily="34" charset="0"/>
              </a:rPr>
              <a:t>Livestock </a:t>
            </a:r>
            <a:r>
              <a:rPr lang="en-US" altLang="en-US" sz="2400" dirty="0">
                <a:latin typeface="Arial" panose="020B0604020202020204" pitchFamily="34" charset="0"/>
                <a:cs typeface="Arial" panose="020B0604020202020204" pitchFamily="34" charset="0"/>
              </a:rPr>
              <a:t>Breeding Farms</a:t>
            </a:r>
          </a:p>
          <a:p>
            <a:pPr marL="457200" indent="-457200">
              <a:spcBef>
                <a:spcPts val="0"/>
              </a:spcBef>
              <a:spcAft>
                <a:spcPts val="1200"/>
              </a:spcAft>
              <a:buClr>
                <a:srgbClr val="336600"/>
              </a:buClr>
              <a:buSzPct val="75000"/>
              <a:buFont typeface="+mj-lt"/>
              <a:buAutoNum type="arabicPeriod"/>
            </a:pPr>
            <a:r>
              <a:rPr lang="en-US" altLang="en-US" sz="2400" dirty="0">
                <a:latin typeface="Arial" panose="020B0604020202020204" pitchFamily="34" charset="0"/>
                <a:cs typeface="Arial" panose="020B0604020202020204" pitchFamily="34" charset="0"/>
              </a:rPr>
              <a:t>Dairy Products</a:t>
            </a:r>
          </a:p>
          <a:p>
            <a:pPr marL="457200" indent="-457200">
              <a:spcBef>
                <a:spcPts val="0"/>
              </a:spcBef>
              <a:spcAft>
                <a:spcPts val="1200"/>
              </a:spcAft>
              <a:buClr>
                <a:srgbClr val="336600"/>
              </a:buClr>
              <a:buSzPct val="75000"/>
              <a:buFont typeface="+mj-lt"/>
              <a:buAutoNum type="arabicPeriod"/>
            </a:pPr>
            <a:r>
              <a:rPr lang="en-US" altLang="en-US" sz="2400" dirty="0">
                <a:latin typeface="Arial" panose="020B0604020202020204" pitchFamily="34" charset="0"/>
                <a:cs typeface="Arial" panose="020B0604020202020204" pitchFamily="34" charset="0"/>
              </a:rPr>
              <a:t>Meat Production &amp; Value Addition</a:t>
            </a:r>
          </a:p>
          <a:p>
            <a:pPr marL="457200" indent="-457200">
              <a:spcBef>
                <a:spcPts val="0"/>
              </a:spcBef>
              <a:spcAft>
                <a:spcPts val="1200"/>
              </a:spcAft>
              <a:buClr>
                <a:srgbClr val="336600"/>
              </a:buClr>
              <a:buSzPct val="75000"/>
              <a:buFont typeface="+mj-lt"/>
              <a:buAutoNum type="arabicPeriod"/>
            </a:pPr>
            <a:r>
              <a:rPr lang="en-US" altLang="en-US" sz="2400" dirty="0">
                <a:latin typeface="Arial" panose="020B0604020202020204" pitchFamily="34" charset="0"/>
                <a:cs typeface="Arial" panose="020B0604020202020204" pitchFamily="34" charset="0"/>
              </a:rPr>
              <a:t>Veterinary Vaccine &amp; Pharmaceutical Production </a:t>
            </a:r>
          </a:p>
        </p:txBody>
      </p:sp>
      <p:sp>
        <p:nvSpPr>
          <p:cNvPr id="3" name="Rectangle 7"/>
          <p:cNvSpPr>
            <a:spLocks noChangeArrowheads="1"/>
          </p:cNvSpPr>
          <p:nvPr/>
        </p:nvSpPr>
        <p:spPr bwMode="auto">
          <a:xfrm>
            <a:off x="1004516" y="256252"/>
            <a:ext cx="7741024" cy="584775"/>
          </a:xfrm>
          <a:prstGeom prst="rect">
            <a:avLst/>
          </a:prstGeom>
          <a:noFill/>
          <a:ln w="9525">
            <a:noFill/>
            <a:miter lim="800000"/>
            <a:headEnd/>
            <a:tailEnd/>
          </a:ln>
        </p:spPr>
        <p:txBody>
          <a:bodyPr wrap="square">
            <a:spAutoFit/>
          </a:bodyPr>
          <a:lstStyle/>
          <a:p>
            <a:pPr eaLnBrk="1" hangingPunct="1">
              <a:buFont typeface="Wingdings" pitchFamily="2" charset="2"/>
              <a:buNone/>
            </a:pPr>
            <a:r>
              <a:rPr lang="en-US" altLang="en-US" sz="3200" b="1" dirty="0" smtClean="0">
                <a:ln/>
                <a:solidFill>
                  <a:srgbClr val="00B0F0"/>
                </a:solidFill>
                <a:effectLst>
                  <a:outerShdw blurRad="38100" dist="19050" dir="2700000" algn="tl" rotWithShape="0">
                    <a:schemeClr val="dk1">
                      <a:lumMod val="50000"/>
                      <a:alpha val="40000"/>
                    </a:schemeClr>
                  </a:outerShdw>
                </a:effectLst>
                <a:latin typeface="Arial" panose="020B0604020202020204" pitchFamily="34" charset="0"/>
                <a:cs typeface="Arial" panose="020B0604020202020204" pitchFamily="34" charset="0"/>
              </a:rPr>
              <a:t>Investment Opportunities</a:t>
            </a:r>
            <a:endParaRPr lang="en-US" altLang="en-US" sz="3200" b="1" dirty="0">
              <a:ln/>
              <a:solidFill>
                <a:srgbClr val="00B0F0"/>
              </a:solidFill>
              <a:effectLst>
                <a:outerShdw blurRad="38100" dist="19050" dir="2700000" algn="tl" rotWithShape="0">
                  <a:schemeClr val="dk1">
                    <a:lumMod val="50000"/>
                    <a:alpha val="40000"/>
                  </a:scheme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8441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4"/>
          <p:cNvGraphicFramePr>
            <a:graphicFrameLocks/>
          </p:cNvGraphicFramePr>
          <p:nvPr>
            <p:extLst>
              <p:ext uri="{D42A27DB-BD31-4B8C-83A1-F6EECF244321}">
                <p14:modId xmlns:p14="http://schemas.microsoft.com/office/powerpoint/2010/main" val="3953619117"/>
              </p:ext>
            </p:extLst>
          </p:nvPr>
        </p:nvGraphicFramePr>
        <p:xfrm>
          <a:off x="342900" y="1111250"/>
          <a:ext cx="8747125" cy="4962525"/>
        </p:xfrm>
        <a:graphic>
          <a:graphicData uri="http://schemas.openxmlformats.org/presentationml/2006/ole">
            <mc:AlternateContent xmlns:mc="http://schemas.openxmlformats.org/markup-compatibility/2006">
              <mc:Choice xmlns:v="urn:schemas-microsoft-com:vml" Requires="v">
                <p:oleObj spid="_x0000_s1174" name="Worksheet" r:id="rId3" imgW="7334341" imgH="4235335" progId="Excel.Sheet.8">
                  <p:embed/>
                </p:oleObj>
              </mc:Choice>
              <mc:Fallback>
                <p:oleObj name="Worksheet" r:id="rId3" imgW="7334341" imgH="4235335" progId="Excel.Sheet.8">
                  <p:embed/>
                  <p:pic>
                    <p:nvPicPr>
                      <p:cNvPr id="0" name="Picture 8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 y="1111250"/>
                        <a:ext cx="8747125" cy="4962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itle 6"/>
          <p:cNvSpPr txBox="1">
            <a:spLocks/>
          </p:cNvSpPr>
          <p:nvPr/>
        </p:nvSpPr>
        <p:spPr bwMode="auto">
          <a:xfrm>
            <a:off x="1089184" y="43815"/>
            <a:ext cx="8054816" cy="1009650"/>
          </a:xfrm>
          <a:prstGeom prst="rect">
            <a:avLst/>
          </a:prstGeom>
          <a:noFill/>
          <a:ln w="9525">
            <a:noFill/>
            <a:miter lim="800000"/>
            <a:headEnd/>
            <a:tailEnd/>
          </a:ln>
        </p:spPr>
        <p:txBody>
          <a:bodyPr anchor="ctr"/>
          <a:lstStyle/>
          <a:p>
            <a:pPr eaLnBrk="1" hangingPunct="1">
              <a:defRPr sz="2800" b="1" i="0" u="none" strike="noStrike" kern="1200" baseline="0">
                <a:solidFill>
                  <a:srgbClr val="FFFFFF"/>
                </a:solidFill>
                <a:latin typeface="Arial" pitchFamily="34" charset="0"/>
                <a:ea typeface="+mn-ea"/>
                <a:cs typeface="Arial" pitchFamily="34" charset="0"/>
              </a:defRPr>
            </a:pPr>
            <a:r>
              <a:rPr lang="en-US" sz="2800" b="1" dirty="0">
                <a:ln/>
                <a:solidFill>
                  <a:srgbClr val="FF0000"/>
                </a:solidFill>
                <a:effectLst>
                  <a:outerShdw blurRad="38100" dist="19050" dir="2700000" algn="tl" rotWithShape="0">
                    <a:schemeClr val="dk1">
                      <a:lumMod val="50000"/>
                      <a:alpha val="40000"/>
                    </a:schemeClr>
                  </a:outerShdw>
                </a:effectLst>
                <a:latin typeface="Arial" panose="020B0604020202020204" pitchFamily="34" charset="0"/>
                <a:ea typeface="+mn-ea"/>
                <a:cs typeface="Arial" panose="020B0604020202020204" pitchFamily="34" charset="0"/>
              </a:rPr>
              <a:t>Share of Agro-based </a:t>
            </a:r>
            <a:r>
              <a:rPr lang="en-US" sz="2800" b="1" dirty="0" smtClean="0">
                <a:ln/>
                <a:solidFill>
                  <a:srgbClr val="FF0000"/>
                </a:solidFill>
                <a:effectLst>
                  <a:outerShdw blurRad="38100" dist="19050" dir="2700000" algn="tl" rotWithShape="0">
                    <a:schemeClr val="dk1">
                      <a:lumMod val="50000"/>
                      <a:alpha val="40000"/>
                    </a:schemeClr>
                  </a:outerShdw>
                </a:effectLst>
                <a:latin typeface="Arial" panose="020B0604020202020204" pitchFamily="34" charset="0"/>
                <a:ea typeface="+mn-ea"/>
                <a:cs typeface="Arial" panose="020B0604020202020204" pitchFamily="34" charset="0"/>
              </a:rPr>
              <a:t>Products in </a:t>
            </a:r>
            <a:r>
              <a:rPr lang="en-US" sz="2800" b="1" dirty="0">
                <a:ln/>
                <a:solidFill>
                  <a:srgbClr val="FF0000"/>
                </a:solidFill>
                <a:effectLst>
                  <a:outerShdw blurRad="38100" dist="19050" dir="2700000" algn="tl" rotWithShape="0">
                    <a:schemeClr val="dk1">
                      <a:lumMod val="50000"/>
                      <a:alpha val="40000"/>
                    </a:schemeClr>
                  </a:outerShdw>
                </a:effectLst>
                <a:latin typeface="Arial" panose="020B0604020202020204" pitchFamily="34" charset="0"/>
                <a:ea typeface="+mn-ea"/>
                <a:cs typeface="Arial" panose="020B0604020202020204" pitchFamily="34" charset="0"/>
              </a:rPr>
              <a:t>Export Earnings</a:t>
            </a:r>
          </a:p>
        </p:txBody>
      </p:sp>
      <p:sp>
        <p:nvSpPr>
          <p:cNvPr id="7" name="Title 6"/>
          <p:cNvSpPr txBox="1">
            <a:spLocks/>
          </p:cNvSpPr>
          <p:nvPr/>
        </p:nvSpPr>
        <p:spPr bwMode="auto">
          <a:xfrm>
            <a:off x="3962400" y="6346825"/>
            <a:ext cx="4870450" cy="357188"/>
          </a:xfrm>
          <a:prstGeom prst="rect">
            <a:avLst/>
          </a:prstGeom>
          <a:noFill/>
          <a:ln w="9525">
            <a:noFill/>
            <a:miter lim="800000"/>
            <a:headEnd/>
            <a:tailEnd/>
          </a:ln>
        </p:spPr>
        <p:txBody>
          <a:bodyPr anchor="ctr"/>
          <a:lstStyle/>
          <a:p>
            <a:pPr algn="r" eaLnBrk="1" hangingPunct="1">
              <a:defRPr/>
            </a:pPr>
            <a:r>
              <a:rPr lang="en-US" sz="1600" b="1" kern="0" dirty="0">
                <a:effectLst>
                  <a:outerShdw blurRad="38100" dist="38100" dir="2700000" algn="tl">
                    <a:srgbClr val="000000">
                      <a:alpha val="43137"/>
                    </a:srgbClr>
                  </a:outerShdw>
                </a:effectLst>
                <a:latin typeface="Arial" pitchFamily="34" charset="0"/>
                <a:ea typeface="ＭＳ Ｐゴシック" pitchFamily="-72" charset="-128"/>
                <a:cs typeface="ＭＳ Ｐゴシック" pitchFamily="-72" charset="-128"/>
              </a:rPr>
              <a:t>Pakistan </a:t>
            </a:r>
            <a:r>
              <a:rPr lang="en-US" sz="1600" b="1" kern="0" dirty="0" smtClean="0">
                <a:effectLst>
                  <a:outerShdw blurRad="38100" dist="38100" dir="2700000" algn="tl">
                    <a:srgbClr val="000000">
                      <a:alpha val="43137"/>
                    </a:srgbClr>
                  </a:outerShdw>
                </a:effectLst>
                <a:latin typeface="Arial" pitchFamily="34" charset="0"/>
                <a:ea typeface="ＭＳ Ｐゴシック" pitchFamily="-72" charset="-128"/>
                <a:cs typeface="ＭＳ Ｐゴシック" pitchFamily="-72" charset="-128"/>
              </a:rPr>
              <a:t>Bureau of Statistics</a:t>
            </a:r>
            <a:endParaRPr lang="en-US" sz="1600" b="1" kern="0" dirty="0">
              <a:effectLst>
                <a:outerShdw blurRad="38100" dist="38100" dir="2700000" algn="tl">
                  <a:srgbClr val="000000">
                    <a:alpha val="43137"/>
                  </a:srgbClr>
                </a:outerShdw>
              </a:effectLst>
              <a:latin typeface="Arial" pitchFamily="34" charset="0"/>
              <a:ea typeface="ＭＳ Ｐゴシック" pitchFamily="-72" charset="-128"/>
              <a:cs typeface="ＭＳ Ｐゴシック" pitchFamily="-72" charset="-128"/>
            </a:endParaRPr>
          </a:p>
        </p:txBody>
      </p:sp>
      <p:pic>
        <p:nvPicPr>
          <p:cNvPr id="11" name="Picture 7" descr="http://upload.wikimedia.org/wikipedia/commons/9/9b/Icelandic_sheep_summer_06.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0309" y="3200400"/>
            <a:ext cx="1524000" cy="1875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 descr="http://www.thenewecologist.com/wp-content/uploads/2010/02/fish-farming.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29553" y="1172308"/>
            <a:ext cx="3657600" cy="128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2" descr="http://firstclassbusiness.org/wp-content/uploads/2012/08/firstclassbusiness.org-poultry-farming.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97625" y="2649415"/>
            <a:ext cx="1638299" cy="1336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64198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22288"/>
            <a:ext cx="9144000" cy="581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7329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Pakistan Cooridor1.jpg"/>
          <p:cNvPicPr>
            <a:picLocks noChangeAspect="1"/>
          </p:cNvPicPr>
          <p:nvPr/>
        </p:nvPicPr>
        <p:blipFill rotWithShape="1">
          <a:blip r:embed="rId2"/>
          <a:srcRect t="5506"/>
          <a:stretch/>
        </p:blipFill>
        <p:spPr bwMode="auto">
          <a:xfrm>
            <a:off x="0" y="0"/>
            <a:ext cx="9144000" cy="6858000"/>
          </a:xfrm>
          <a:prstGeom prst="rect">
            <a:avLst/>
          </a:prstGeom>
          <a:noFill/>
          <a:ln w="9525">
            <a:noFill/>
            <a:miter lim="800000"/>
            <a:headEnd/>
            <a:tailEnd/>
          </a:ln>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91952" y="2319669"/>
            <a:ext cx="1066800" cy="67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29500" y="1595438"/>
            <a:ext cx="438150"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5" name="TextBox 1"/>
          <p:cNvSpPr txBox="1">
            <a:spLocks noChangeArrowheads="1"/>
          </p:cNvSpPr>
          <p:nvPr/>
        </p:nvSpPr>
        <p:spPr bwMode="auto">
          <a:xfrm>
            <a:off x="6591869" y="2333908"/>
            <a:ext cx="1070354" cy="169277"/>
          </a:xfrm>
          <a:prstGeom prst="rect">
            <a:avLst/>
          </a:prstGeom>
          <a:solidFill>
            <a:schemeClr val="tx1"/>
          </a:solidFill>
          <a:ln w="9525">
            <a:noFill/>
            <a:miter lim="800000"/>
            <a:headEnd/>
            <a:tailEnd/>
          </a:ln>
        </p:spPr>
        <p:txBody>
          <a:bodyPr wrap="square">
            <a:spAutoFit/>
          </a:bodyPr>
          <a:lstStyle/>
          <a:p>
            <a:endParaRPr lang="en-US" sz="500"/>
          </a:p>
        </p:txBody>
      </p:sp>
    </p:spTree>
    <p:extLst>
      <p:ext uri="{BB962C8B-B14F-4D97-AF65-F5344CB8AC3E}">
        <p14:creationId xmlns:p14="http://schemas.microsoft.com/office/powerpoint/2010/main" val="38025305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7539" y="888817"/>
            <a:ext cx="7362092" cy="611737"/>
          </a:xfrm>
        </p:spPr>
        <p:txBody>
          <a:bodyPr>
            <a:normAutofit fontScale="90000"/>
          </a:bodyPr>
          <a:lstStyle/>
          <a:p>
            <a:r>
              <a:rPr lang="en-US" sz="4400" b="1" dirty="0">
                <a:cs typeface="Times New Roman" pitchFamily="18" charset="0"/>
              </a:rPr>
              <a:t>Agro Ecological Zones: </a:t>
            </a:r>
            <a:br>
              <a:rPr lang="en-US" sz="4400" b="1" dirty="0">
                <a:cs typeface="Times New Roman" pitchFamily="18" charset="0"/>
              </a:rPr>
            </a:br>
            <a:endParaRPr lang="en-US" dirty="0"/>
          </a:p>
        </p:txBody>
      </p:sp>
      <p:graphicFrame>
        <p:nvGraphicFramePr>
          <p:cNvPr id="4" name="Group 209"/>
          <p:cNvGraphicFramePr>
            <a:graphicFrameLocks noGrp="1"/>
          </p:cNvGraphicFramePr>
          <p:nvPr>
            <p:extLst>
              <p:ext uri="{D42A27DB-BD31-4B8C-83A1-F6EECF244321}">
                <p14:modId xmlns:p14="http://schemas.microsoft.com/office/powerpoint/2010/main" val="172753891"/>
              </p:ext>
            </p:extLst>
          </p:nvPr>
        </p:nvGraphicFramePr>
        <p:xfrm>
          <a:off x="204788" y="1676400"/>
          <a:ext cx="8710612" cy="4748611"/>
        </p:xfrm>
        <a:graphic>
          <a:graphicData uri="http://schemas.openxmlformats.org/drawingml/2006/table">
            <a:tbl>
              <a:tblPr/>
              <a:tblGrid>
                <a:gridCol w="2005012">
                  <a:extLst>
                    <a:ext uri="{9D8B030D-6E8A-4147-A177-3AD203B41FA5}">
                      <a16:colId xmlns:a16="http://schemas.microsoft.com/office/drawing/2014/main" val="20000"/>
                    </a:ext>
                  </a:extLst>
                </a:gridCol>
                <a:gridCol w="2834148">
                  <a:extLst>
                    <a:ext uri="{9D8B030D-6E8A-4147-A177-3AD203B41FA5}">
                      <a16:colId xmlns:a16="http://schemas.microsoft.com/office/drawing/2014/main" val="20001"/>
                    </a:ext>
                  </a:extLst>
                </a:gridCol>
                <a:gridCol w="3871452">
                  <a:extLst>
                    <a:ext uri="{9D8B030D-6E8A-4147-A177-3AD203B41FA5}">
                      <a16:colId xmlns:a16="http://schemas.microsoft.com/office/drawing/2014/main" val="20002"/>
                    </a:ext>
                  </a:extLst>
                </a:gridCol>
              </a:tblGrid>
              <a:tr h="7252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dirty="0" smtClean="0">
                          <a:ln>
                            <a:noFill/>
                          </a:ln>
                          <a:solidFill>
                            <a:schemeClr val="tx1"/>
                          </a:solidFill>
                          <a:effectLst/>
                          <a:latin typeface="Times New Roman" pitchFamily="18" charset="0"/>
                          <a:cs typeface="Times New Roman" pitchFamily="18" charset="0"/>
                        </a:rPr>
                        <a:t>Zone</a:t>
                      </a:r>
                      <a:endParaRPr kumimoji="0" lang="en-GB"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dirty="0" smtClean="0">
                          <a:ln>
                            <a:noFill/>
                          </a:ln>
                          <a:solidFill>
                            <a:schemeClr val="tx1"/>
                          </a:solidFill>
                          <a:effectLst/>
                          <a:latin typeface="Times New Roman" pitchFamily="18" charset="0"/>
                          <a:cs typeface="Times New Roman" pitchFamily="18" charset="0"/>
                        </a:rPr>
                        <a:t>Climate</a:t>
                      </a:r>
                      <a:endParaRPr kumimoji="0" lang="en-GB"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dirty="0" smtClean="0">
                          <a:ln>
                            <a:noFill/>
                          </a:ln>
                          <a:solidFill>
                            <a:schemeClr val="tx1"/>
                          </a:solidFill>
                          <a:effectLst/>
                          <a:latin typeface="Times New Roman" pitchFamily="18" charset="0"/>
                          <a:cs typeface="Times New Roman" pitchFamily="18" charset="0"/>
                        </a:rPr>
                        <a:t>Soils and land use</a:t>
                      </a:r>
                      <a:endParaRPr kumimoji="0" lang="en-GB"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85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1. Indus </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Delta </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(lands </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along sea)</a:t>
                      </a:r>
                      <a:endParaRPr kumimoji="0" lang="en-GB"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Arid tropical </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marine</a:t>
                      </a:r>
                      <a:endParaRPr kumimoji="0" lang="en-GB"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Clayey soils </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rice, sugar cane, banana, and pulses are the main crops </a:t>
                      </a:r>
                      <a:endParaRPr kumimoji="0" lang="en-GB"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3042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2. Southern </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Irrigated plain (Punjab + Upper Sindh)</a:t>
                      </a:r>
                      <a:endParaRPr kumimoji="0" lang="en-GB"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Arid sub-tropical </a:t>
                      </a:r>
                      <a:endParaRPr kumimoji="0" lang="en-GB"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Calcareous silty, sandy loams and loams; cotton, wheat, mustard, sugarcane and </a:t>
                      </a:r>
                      <a:r>
                        <a:rPr kumimoji="0" lang="en-GB" sz="2800" b="0" i="0" u="none" strike="noStrike" cap="none" normalizeH="0" baseline="0" dirty="0" err="1" smtClean="0">
                          <a:ln>
                            <a:noFill/>
                          </a:ln>
                          <a:solidFill>
                            <a:schemeClr val="tx1"/>
                          </a:solidFill>
                          <a:effectLst/>
                          <a:latin typeface="Times New Roman" pitchFamily="18" charset="0"/>
                          <a:cs typeface="Times New Roman" pitchFamily="18" charset="0"/>
                        </a:rPr>
                        <a:t>berseem</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 are the major crops.</a:t>
                      </a:r>
                      <a:endParaRPr kumimoji="0" lang="en-GB"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44283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7539" y="888817"/>
            <a:ext cx="7362092" cy="611737"/>
          </a:xfrm>
        </p:spPr>
        <p:txBody>
          <a:bodyPr>
            <a:normAutofit fontScale="90000"/>
          </a:bodyPr>
          <a:lstStyle/>
          <a:p>
            <a:r>
              <a:rPr lang="en-US" sz="4400" b="1" dirty="0">
                <a:cs typeface="Times New Roman" pitchFamily="18" charset="0"/>
              </a:rPr>
              <a:t>Agro Ecological Zones: </a:t>
            </a:r>
            <a:br>
              <a:rPr lang="en-US" sz="4400" b="1" dirty="0">
                <a:cs typeface="Times New Roman" pitchFamily="18" charset="0"/>
              </a:rPr>
            </a:br>
            <a:endParaRPr lang="en-US" dirty="0"/>
          </a:p>
        </p:txBody>
      </p:sp>
      <p:graphicFrame>
        <p:nvGraphicFramePr>
          <p:cNvPr id="4" name="Group 209"/>
          <p:cNvGraphicFramePr>
            <a:graphicFrameLocks noGrp="1"/>
          </p:cNvGraphicFramePr>
          <p:nvPr>
            <p:extLst>
              <p:ext uri="{D42A27DB-BD31-4B8C-83A1-F6EECF244321}">
                <p14:modId xmlns:p14="http://schemas.microsoft.com/office/powerpoint/2010/main" val="3717544133"/>
              </p:ext>
            </p:extLst>
          </p:nvPr>
        </p:nvGraphicFramePr>
        <p:xfrm>
          <a:off x="204788" y="1676400"/>
          <a:ext cx="8710612" cy="4748611"/>
        </p:xfrm>
        <a:graphic>
          <a:graphicData uri="http://schemas.openxmlformats.org/drawingml/2006/table">
            <a:tbl>
              <a:tblPr/>
              <a:tblGrid>
                <a:gridCol w="2005012">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4419600">
                  <a:extLst>
                    <a:ext uri="{9D8B030D-6E8A-4147-A177-3AD203B41FA5}">
                      <a16:colId xmlns:a16="http://schemas.microsoft.com/office/drawing/2014/main" val="20002"/>
                    </a:ext>
                  </a:extLst>
                </a:gridCol>
              </a:tblGrid>
              <a:tr h="7252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dirty="0" smtClean="0">
                          <a:ln>
                            <a:noFill/>
                          </a:ln>
                          <a:solidFill>
                            <a:schemeClr val="tx1"/>
                          </a:solidFill>
                          <a:effectLst/>
                          <a:latin typeface="Times New Roman" pitchFamily="18" charset="0"/>
                          <a:cs typeface="Times New Roman" pitchFamily="18" charset="0"/>
                        </a:rPr>
                        <a:t>Zone</a:t>
                      </a:r>
                      <a:endParaRPr kumimoji="0" lang="en-GB"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dirty="0" smtClean="0">
                          <a:ln>
                            <a:noFill/>
                          </a:ln>
                          <a:solidFill>
                            <a:schemeClr val="tx1"/>
                          </a:solidFill>
                          <a:effectLst/>
                          <a:latin typeface="Times New Roman" pitchFamily="18" charset="0"/>
                          <a:cs typeface="Times New Roman" pitchFamily="18" charset="0"/>
                        </a:rPr>
                        <a:t>Climate</a:t>
                      </a:r>
                      <a:endParaRPr kumimoji="0" lang="en-GB"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dirty="0" smtClean="0">
                          <a:ln>
                            <a:noFill/>
                          </a:ln>
                          <a:solidFill>
                            <a:schemeClr val="tx1"/>
                          </a:solidFill>
                          <a:effectLst/>
                          <a:latin typeface="Times New Roman" pitchFamily="18" charset="0"/>
                          <a:cs typeface="Times New Roman" pitchFamily="18" charset="0"/>
                        </a:rPr>
                        <a:t>Soils and land use</a:t>
                      </a:r>
                      <a:endParaRPr kumimoji="0" lang="en-GB"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252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3. Sandy </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deserts (</a:t>
                      </a:r>
                      <a:r>
                        <a:rPr kumimoji="0" lang="en-GB" sz="2800" b="0" i="0" u="none" strike="noStrike" cap="none" normalizeH="0" baseline="0" dirty="0" err="1" smtClean="0">
                          <a:ln>
                            <a:noFill/>
                          </a:ln>
                          <a:solidFill>
                            <a:schemeClr val="tx1"/>
                          </a:solidFill>
                          <a:effectLst/>
                          <a:latin typeface="Times New Roman" pitchFamily="18" charset="0"/>
                          <a:cs typeface="Times New Roman" pitchFamily="18" charset="0"/>
                        </a:rPr>
                        <a:t>Cholistan</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 etc.)</a:t>
                      </a:r>
                      <a:endParaRPr kumimoji="0" lang="en-GB"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Typical arid; </a:t>
                      </a:r>
                      <a:endParaRPr kumimoji="0" lang="en-GB"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Moderately calcareous sandy soils; mainly used for grazing.</a:t>
                      </a:r>
                      <a:endParaRPr kumimoji="0" lang="en-GB"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33559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4. Northern </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Irrigated plain (upper Punjab)</a:t>
                      </a:r>
                      <a:endParaRPr kumimoji="0" lang="en-GB"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Semiarid</a:t>
                      </a:r>
                      <a:endParaRPr kumimoji="0" lang="en-GB"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Eastern part consists of calcareous silt loams, and southern part mainly calcareous loams; wheat and millet are the main crops.</a:t>
                      </a:r>
                      <a:endParaRPr kumimoji="0" lang="en-GB"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36103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69"/>
          <p:cNvGraphicFramePr>
            <a:graphicFrameLocks noGrp="1"/>
          </p:cNvGraphicFramePr>
          <p:nvPr>
            <p:ph idx="1"/>
            <p:extLst>
              <p:ext uri="{D42A27DB-BD31-4B8C-83A1-F6EECF244321}">
                <p14:modId xmlns:p14="http://schemas.microsoft.com/office/powerpoint/2010/main" val="1469720347"/>
              </p:ext>
            </p:extLst>
          </p:nvPr>
        </p:nvGraphicFramePr>
        <p:xfrm>
          <a:off x="471949" y="1521542"/>
          <a:ext cx="8229600" cy="4274574"/>
        </p:xfrm>
        <a:graphic>
          <a:graphicData uri="http://schemas.openxmlformats.org/drawingml/2006/table">
            <a:tbl>
              <a:tblPr/>
              <a:tblGrid>
                <a:gridCol w="1893888">
                  <a:extLst>
                    <a:ext uri="{9D8B030D-6E8A-4147-A177-3AD203B41FA5}">
                      <a16:colId xmlns:a16="http://schemas.microsoft.com/office/drawing/2014/main" val="20000"/>
                    </a:ext>
                  </a:extLst>
                </a:gridCol>
                <a:gridCol w="2486383">
                  <a:extLst>
                    <a:ext uri="{9D8B030D-6E8A-4147-A177-3AD203B41FA5}">
                      <a16:colId xmlns:a16="http://schemas.microsoft.com/office/drawing/2014/main" val="20001"/>
                    </a:ext>
                  </a:extLst>
                </a:gridCol>
                <a:gridCol w="3849329">
                  <a:extLst>
                    <a:ext uri="{9D8B030D-6E8A-4147-A177-3AD203B41FA5}">
                      <a16:colId xmlns:a16="http://schemas.microsoft.com/office/drawing/2014/main" val="20002"/>
                    </a:ext>
                  </a:extLst>
                </a:gridCol>
              </a:tblGrid>
              <a:tr h="16301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Arial" charset="0"/>
                        </a:rPr>
                        <a:t>5. </a:t>
                      </a:r>
                      <a:r>
                        <a:rPr kumimoji="0" lang="en-GB" sz="2800" b="0" i="0" u="none" strike="noStrike" cap="none" normalizeH="0" baseline="0" dirty="0" err="1" smtClean="0">
                          <a:ln>
                            <a:noFill/>
                          </a:ln>
                          <a:solidFill>
                            <a:schemeClr val="tx1"/>
                          </a:solidFill>
                          <a:effectLst/>
                          <a:latin typeface="Arial" charset="0"/>
                        </a:rPr>
                        <a:t>Barani</a:t>
                      </a:r>
                      <a:r>
                        <a:rPr kumimoji="0" lang="en-GB" sz="2800" b="0" i="0" u="none" strike="noStrike" cap="none" normalizeH="0" baseline="0" dirty="0" smtClean="0">
                          <a:ln>
                            <a:noFill/>
                          </a:ln>
                          <a:solidFill>
                            <a:schemeClr val="tx1"/>
                          </a:solidFill>
                          <a:effectLst/>
                          <a:latin typeface="Arial" charset="0"/>
                        </a:rPr>
                        <a:t> (rainfall land)</a:t>
                      </a:r>
                      <a:endParaRPr kumimoji="0" lang="en-GB" sz="28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Arial" charset="0"/>
                        </a:rPr>
                        <a:t>Semiarid</a:t>
                      </a:r>
                      <a:endParaRPr kumimoji="0" lang="en-GB" sz="28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Arial" charset="0"/>
                        </a:rPr>
                        <a:t>Sandy soil; wheat, gram, millet, pulses</a:t>
                      </a:r>
                      <a:endParaRPr kumimoji="0" lang="en-GB" sz="28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444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6. Wet </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Mountains (Northern areas)</a:t>
                      </a:r>
                      <a:endParaRPr kumimoji="0" lang="en-GB" sz="28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Semiarid; humid</a:t>
                      </a:r>
                      <a:endParaRPr kumimoji="0" lang="en-GB" sz="28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Slightly to non-calcareous silt loams and silty </a:t>
                      </a:r>
                      <a:r>
                        <a:rPr kumimoji="0" lang="en-GB" sz="2800" b="0" i="0" u="none" strike="noStrike" cap="none" normalizeH="0" baseline="0" dirty="0" err="1" smtClean="0">
                          <a:ln>
                            <a:noFill/>
                          </a:ln>
                          <a:solidFill>
                            <a:schemeClr val="tx1"/>
                          </a:solidFill>
                          <a:effectLst/>
                          <a:latin typeface="Times New Roman" pitchFamily="18" charset="0"/>
                          <a:cs typeface="Times New Roman" pitchFamily="18" charset="0"/>
                        </a:rPr>
                        <a:t>calys</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 maize, wheat, olive and natural coniferous </a:t>
                      </a:r>
                      <a:r>
                        <a:rPr kumimoji="0" lang="en-GB" sz="2800" b="0" i="0" u="none" strike="noStrike" cap="none" normalizeH="0" baseline="0" dirty="0" smtClean="0">
                          <a:ln>
                            <a:noFill/>
                          </a:ln>
                          <a:solidFill>
                            <a:schemeClr val="tx1"/>
                          </a:solidFill>
                          <a:effectLst/>
                          <a:latin typeface="Times New Roman" pitchFamily="18" charset="0"/>
                          <a:cs typeface="Times New Roman" pitchFamily="18" charset="0"/>
                        </a:rPr>
                        <a:t>forests.</a:t>
                      </a:r>
                      <a:endParaRPr kumimoji="0" lang="en-GB" sz="28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a:xfrm>
            <a:off x="471949" y="593849"/>
            <a:ext cx="7362092" cy="611737"/>
          </a:xfrm>
        </p:spPr>
        <p:txBody>
          <a:bodyPr>
            <a:normAutofit fontScale="90000"/>
          </a:bodyPr>
          <a:lstStyle/>
          <a:p>
            <a:r>
              <a:rPr lang="en-US" sz="4400" b="1" dirty="0">
                <a:cs typeface="Times New Roman" pitchFamily="18" charset="0"/>
              </a:rPr>
              <a:t>Agro Ecological Zones: </a:t>
            </a:r>
            <a:br>
              <a:rPr lang="en-US" sz="4400" b="1" dirty="0">
                <a:cs typeface="Times New Roman" pitchFamily="18" charset="0"/>
              </a:rPr>
            </a:br>
            <a:endParaRPr lang="en-US" dirty="0"/>
          </a:p>
        </p:txBody>
      </p:sp>
    </p:spTree>
    <p:extLst>
      <p:ext uri="{BB962C8B-B14F-4D97-AF65-F5344CB8AC3E}">
        <p14:creationId xmlns:p14="http://schemas.microsoft.com/office/powerpoint/2010/main" val="1135752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69"/>
          <p:cNvGraphicFramePr>
            <a:graphicFrameLocks noGrp="1"/>
          </p:cNvGraphicFramePr>
          <p:nvPr>
            <p:ph idx="1"/>
            <p:extLst>
              <p:ext uri="{D42A27DB-BD31-4B8C-83A1-F6EECF244321}">
                <p14:modId xmlns:p14="http://schemas.microsoft.com/office/powerpoint/2010/main" val="3548455432"/>
              </p:ext>
            </p:extLst>
          </p:nvPr>
        </p:nvGraphicFramePr>
        <p:xfrm>
          <a:off x="663676" y="2182760"/>
          <a:ext cx="8023123" cy="3840472"/>
        </p:xfrm>
        <a:graphic>
          <a:graphicData uri="http://schemas.openxmlformats.org/drawingml/2006/table">
            <a:tbl>
              <a:tblPr/>
              <a:tblGrid>
                <a:gridCol w="1846371">
                  <a:extLst>
                    <a:ext uri="{9D8B030D-6E8A-4147-A177-3AD203B41FA5}">
                      <a16:colId xmlns:a16="http://schemas.microsoft.com/office/drawing/2014/main" val="20000"/>
                    </a:ext>
                  </a:extLst>
                </a:gridCol>
                <a:gridCol w="2106379">
                  <a:extLst>
                    <a:ext uri="{9D8B030D-6E8A-4147-A177-3AD203B41FA5}">
                      <a16:colId xmlns:a16="http://schemas.microsoft.com/office/drawing/2014/main" val="20001"/>
                    </a:ext>
                  </a:extLst>
                </a:gridCol>
                <a:gridCol w="4070373">
                  <a:extLst>
                    <a:ext uri="{9D8B030D-6E8A-4147-A177-3AD203B41FA5}">
                      <a16:colId xmlns:a16="http://schemas.microsoft.com/office/drawing/2014/main" val="20002"/>
                    </a:ext>
                  </a:extLst>
                </a:gridCol>
              </a:tblGrid>
              <a:tr h="886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cs typeface="Times New Roman" pitchFamily="18" charset="0"/>
                        </a:rPr>
                        <a:t>7. Northern </a:t>
                      </a:r>
                      <a:r>
                        <a:rPr kumimoji="0" lang="en-GB" sz="2400" b="0" i="0" u="none" strike="noStrike" cap="none" normalizeH="0" baseline="0" dirty="0" smtClean="0">
                          <a:ln>
                            <a:noFill/>
                          </a:ln>
                          <a:solidFill>
                            <a:schemeClr val="tx1"/>
                          </a:solidFill>
                          <a:effectLst/>
                          <a:latin typeface="Times New Roman" pitchFamily="18" charset="0"/>
                          <a:cs typeface="Times New Roman" pitchFamily="18" charset="0"/>
                        </a:rPr>
                        <a:t>Dry Mountains</a:t>
                      </a:r>
                      <a:endParaRPr kumimoji="0" lang="en-GB" sz="24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cs typeface="Times New Roman" pitchFamily="18" charset="0"/>
                        </a:rPr>
                        <a:t>Undifferentiated, very cold, snow fall </a:t>
                      </a:r>
                      <a:r>
                        <a:rPr kumimoji="0" lang="en-GB" sz="2400" b="0" i="0" u="none" strike="noStrike" cap="none" normalizeH="0" baseline="0" dirty="0" smtClean="0">
                          <a:ln>
                            <a:noFill/>
                          </a:ln>
                          <a:solidFill>
                            <a:schemeClr val="tx1"/>
                          </a:solidFill>
                          <a:effectLst/>
                          <a:latin typeface="Times New Roman" pitchFamily="18" charset="0"/>
                          <a:cs typeface="Times New Roman" pitchFamily="18" charset="0"/>
                        </a:rPr>
                        <a:t>common</a:t>
                      </a:r>
                      <a:endParaRPr kumimoji="0" lang="en-GB" sz="24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cs typeface="Times New Roman" pitchFamily="18" charset="0"/>
                        </a:rPr>
                        <a:t>Soils deep clayey in valleys and shallow on slopes, non-calcareous to acidic; main land use in grazing.</a:t>
                      </a:r>
                      <a:endParaRPr kumimoji="0" lang="en-GB" sz="24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042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cs typeface="Times New Roman" pitchFamily="18" charset="0"/>
                        </a:rPr>
                        <a:t>8. Western </a:t>
                      </a:r>
                      <a:r>
                        <a:rPr kumimoji="0" lang="en-GB" sz="2400" b="0" i="0" u="none" strike="noStrike" cap="none" normalizeH="0" baseline="0" dirty="0" smtClean="0">
                          <a:ln>
                            <a:noFill/>
                          </a:ln>
                          <a:solidFill>
                            <a:schemeClr val="tx1"/>
                          </a:solidFill>
                          <a:effectLst/>
                          <a:latin typeface="Times New Roman" pitchFamily="18" charset="0"/>
                          <a:cs typeface="Times New Roman" pitchFamily="18" charset="0"/>
                        </a:rPr>
                        <a:t>dry Mountains </a:t>
                      </a:r>
                      <a:endParaRPr kumimoji="0" lang="en-GB" sz="24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cs typeface="Times New Roman" pitchFamily="18" charset="0"/>
                        </a:rPr>
                        <a:t>Arid to semiarid: </a:t>
                      </a:r>
                      <a:endParaRPr kumimoji="0" lang="en-GB" sz="24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cs typeface="Times New Roman" pitchFamily="18" charset="0"/>
                        </a:rPr>
                        <a:t>Mostly bare sloping rocks, in valleys loamy soils; main land use is grazing and wheat with flood water, fruit include apple, peaches, plum, apricot and grapes.</a:t>
                      </a:r>
                      <a:endParaRPr kumimoji="0" lang="en-GB" sz="2400" b="0" i="0" u="none" strike="noStrike" cap="none" normalizeH="0" baseline="0" dirty="0" smtClean="0">
                        <a:ln>
                          <a:noFill/>
                        </a:ln>
                        <a:solidFill>
                          <a:schemeClr val="tx1"/>
                        </a:solidFill>
                        <a:effectLst/>
                        <a:latin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pic>
        <p:nvPicPr>
          <p:cNvPr id="2" name="Picture 1"/>
          <p:cNvPicPr>
            <a:picLocks noChangeAspect="1"/>
          </p:cNvPicPr>
          <p:nvPr/>
        </p:nvPicPr>
        <p:blipFill>
          <a:blip r:embed="rId2"/>
          <a:stretch>
            <a:fillRect/>
          </a:stretch>
        </p:blipFill>
        <p:spPr>
          <a:xfrm>
            <a:off x="1125672" y="945718"/>
            <a:ext cx="7364606" cy="1072989"/>
          </a:xfrm>
          <a:prstGeom prst="rect">
            <a:avLst/>
          </a:prstGeom>
        </p:spPr>
      </p:pic>
    </p:spTree>
    <p:extLst>
      <p:ext uri="{BB962C8B-B14F-4D97-AF65-F5344CB8AC3E}">
        <p14:creationId xmlns:p14="http://schemas.microsoft.com/office/powerpoint/2010/main" val="2876699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Adventure Works</Template>
  <TotalTime>671</TotalTime>
  <Words>718</Words>
  <Application>Microsoft Office PowerPoint</Application>
  <PresentationFormat>On-screen Show (4:3)</PresentationFormat>
  <Paragraphs>157</Paragraphs>
  <Slides>22</Slides>
  <Notes>0</Notes>
  <HiddenSlides>0</HiddenSlides>
  <MMClips>0</MMClips>
  <ScaleCrop>false</ScaleCrop>
  <HeadingPairs>
    <vt:vector size="8" baseType="variant">
      <vt:variant>
        <vt:lpstr>Fonts Used</vt:lpstr>
      </vt:variant>
      <vt:variant>
        <vt:i4>13</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7" baseType="lpstr">
      <vt:lpstr>ＭＳ Ｐゴシック</vt:lpstr>
      <vt:lpstr>Aharoni</vt:lpstr>
      <vt:lpstr>Arial</vt:lpstr>
      <vt:lpstr>Arial Black</vt:lpstr>
      <vt:lpstr>Arial Narrow</vt:lpstr>
      <vt:lpstr>Century Gothic</vt:lpstr>
      <vt:lpstr>Impact</vt:lpstr>
      <vt:lpstr>Tahoma</vt:lpstr>
      <vt:lpstr>Times New Roman</vt:lpstr>
      <vt:lpstr>Verdana</vt:lpstr>
      <vt:lpstr>Wingdings</vt:lpstr>
      <vt:lpstr>Wingdings 2</vt:lpstr>
      <vt:lpstr>Wingdings 3</vt:lpstr>
      <vt:lpstr>Verve</vt:lpstr>
      <vt:lpstr>Worksheet</vt:lpstr>
      <vt:lpstr>PowerPoint Presentation</vt:lpstr>
      <vt:lpstr>Agriculture Overview</vt:lpstr>
      <vt:lpstr>PowerPoint Presentation</vt:lpstr>
      <vt:lpstr>PowerPoint Presentation</vt:lpstr>
      <vt:lpstr>PowerPoint Presentation</vt:lpstr>
      <vt:lpstr>Agro Ecological Zones:  </vt:lpstr>
      <vt:lpstr>Agro Ecological Zones:  </vt:lpstr>
      <vt:lpstr>Agro Ecological Zones:  </vt:lpstr>
      <vt:lpstr>PowerPoint Presentation</vt:lpstr>
      <vt:lpstr>PowerPoint Presentation</vt:lpstr>
      <vt:lpstr>Overview</vt:lpstr>
      <vt:lpstr>Status of Agriculture</vt:lpstr>
      <vt:lpstr>    Threats</vt:lpstr>
      <vt:lpstr>Water Resources</vt:lpstr>
      <vt:lpstr>WATER AVAILABILITY IN PAKISTAN</vt:lpstr>
      <vt:lpstr>   A High Risk Water Environment</vt:lpstr>
      <vt:lpstr>             No Additional Water</vt:lpstr>
      <vt:lpstr>DECLINING PER CAPITA AVAILABILITY OF WATER IN PAKISTAN</vt:lpstr>
      <vt:lpstr>Points for Urgent Attention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Aamir Ilyas</dc:creator>
  <cp:lastModifiedBy>Windows User</cp:lastModifiedBy>
  <cp:revision>173</cp:revision>
  <dcterms:created xsi:type="dcterms:W3CDTF">2015-10-30T13:48:37Z</dcterms:created>
  <dcterms:modified xsi:type="dcterms:W3CDTF">2020-01-23T15:05:34Z</dcterms:modified>
</cp:coreProperties>
</file>