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28C125-F24E-4DCB-9BC8-1AA7CA798C4D}"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12893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8C125-F24E-4DCB-9BC8-1AA7CA798C4D}"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250277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8C125-F24E-4DCB-9BC8-1AA7CA798C4D}"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2236410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8C125-F24E-4DCB-9BC8-1AA7CA798C4D}"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2257768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28C125-F24E-4DCB-9BC8-1AA7CA798C4D}"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301050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8C125-F24E-4DCB-9BC8-1AA7CA798C4D}"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62419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28C125-F24E-4DCB-9BC8-1AA7CA798C4D}" type="datetimeFigureOut">
              <a:rPr lang="en-US" smtClean="0"/>
              <a:t>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402628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28C125-F24E-4DCB-9BC8-1AA7CA798C4D}" type="datetimeFigureOut">
              <a:rPr lang="en-US" smtClean="0"/>
              <a:t>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301632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8C125-F24E-4DCB-9BC8-1AA7CA798C4D}" type="datetimeFigureOut">
              <a:rPr lang="en-US" smtClean="0"/>
              <a:t>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204549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8C125-F24E-4DCB-9BC8-1AA7CA798C4D}"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188140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8C125-F24E-4DCB-9BC8-1AA7CA798C4D}"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043EB-EEC5-4563-845F-2B873D0E670F}" type="slidenum">
              <a:rPr lang="en-US" smtClean="0"/>
              <a:t>‹#›</a:t>
            </a:fld>
            <a:endParaRPr lang="en-US"/>
          </a:p>
        </p:txBody>
      </p:sp>
    </p:spTree>
    <p:extLst>
      <p:ext uri="{BB962C8B-B14F-4D97-AF65-F5344CB8AC3E}">
        <p14:creationId xmlns:p14="http://schemas.microsoft.com/office/powerpoint/2010/main" val="3437426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8C125-F24E-4DCB-9BC8-1AA7CA798C4D}" type="datetimeFigureOut">
              <a:rPr lang="en-US" smtClean="0"/>
              <a:t>11/1/2019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043EB-EEC5-4563-845F-2B873D0E670F}" type="slidenum">
              <a:rPr lang="en-US" smtClean="0"/>
              <a:t>‹#›</a:t>
            </a:fld>
            <a:endParaRPr lang="en-US"/>
          </a:p>
        </p:txBody>
      </p:sp>
    </p:spTree>
    <p:extLst>
      <p:ext uri="{BB962C8B-B14F-4D97-AF65-F5344CB8AC3E}">
        <p14:creationId xmlns:p14="http://schemas.microsoft.com/office/powerpoint/2010/main" val="3850164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NFA and </a:t>
            </a:r>
            <a:r>
              <a:rPr lang="en-US" dirty="0" err="1" smtClean="0"/>
              <a:t>Kleene’s</a:t>
            </a:r>
            <a:r>
              <a:rPr lang="en-US" dirty="0" smtClean="0"/>
              <a:t> Theorem </a:t>
            </a:r>
            <a:endParaRPr lang="en-US" dirty="0"/>
          </a:p>
        </p:txBody>
      </p:sp>
    </p:spTree>
    <p:extLst>
      <p:ext uri="{BB962C8B-B14F-4D97-AF65-F5344CB8AC3E}">
        <p14:creationId xmlns:p14="http://schemas.microsoft.com/office/powerpoint/2010/main" val="755593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926434" y="593724"/>
            <a:ext cx="7369966" cy="5481981"/>
          </a:xfrm>
          <a:prstGeom prst="rect">
            <a:avLst/>
          </a:prstGeom>
        </p:spPr>
      </p:pic>
    </p:spTree>
    <p:extLst>
      <p:ext uri="{BB962C8B-B14F-4D97-AF65-F5344CB8AC3E}">
        <p14:creationId xmlns:p14="http://schemas.microsoft.com/office/powerpoint/2010/main" val="413812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98342" y="390525"/>
            <a:ext cx="7804458" cy="6174834"/>
          </a:xfrm>
          <a:prstGeom prst="rect">
            <a:avLst/>
          </a:prstGeom>
        </p:spPr>
      </p:pic>
    </p:spTree>
    <p:extLst>
      <p:ext uri="{BB962C8B-B14F-4D97-AF65-F5344CB8AC3E}">
        <p14:creationId xmlns:p14="http://schemas.microsoft.com/office/powerpoint/2010/main" val="372611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NFA corresponding to the Closure of an FA </a:t>
            </a:r>
            <a:endParaRPr lang="en-US" dirty="0"/>
          </a:p>
        </p:txBody>
      </p:sp>
      <p:sp>
        <p:nvSpPr>
          <p:cNvPr id="3" name="Content Placeholder 2"/>
          <p:cNvSpPr>
            <a:spLocks noGrp="1"/>
          </p:cNvSpPr>
          <p:nvPr>
            <p:ph idx="1"/>
          </p:nvPr>
        </p:nvSpPr>
        <p:spPr/>
        <p:txBody>
          <a:bodyPr/>
          <a:lstStyle/>
          <a:p>
            <a:pPr marL="0" indent="0">
              <a:buNone/>
            </a:pPr>
            <a:r>
              <a:rPr lang="en-US" dirty="0" smtClean="0"/>
              <a:t>Apparently, it seems that since closure of an FA accepts the Null string, so the required NFA may be obtained considering the initial state of given FA to be final as well, but this may allow the unwanted string to be accepted as well. For example, an FA, with two states, accepting the language of strings, defined over. Σ = {a, b}, ending in a, will accept all unwanted strings, if the initial state is supposed to be final as well. </a:t>
            </a:r>
            <a:endParaRPr lang="en-US" dirty="0"/>
          </a:p>
        </p:txBody>
      </p:sp>
    </p:spTree>
    <p:extLst>
      <p:ext uri="{BB962C8B-B14F-4D97-AF65-F5344CB8AC3E}">
        <p14:creationId xmlns:p14="http://schemas.microsoft.com/office/powerpoint/2010/main" val="600017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1155700" y="1304925"/>
            <a:ext cx="10515600" cy="4351338"/>
          </a:xfrm>
        </p:spPr>
        <p:txBody>
          <a:bodyPr/>
          <a:lstStyle/>
          <a:p>
            <a:pPr marL="0" indent="0">
              <a:buNone/>
            </a:pPr>
            <a:r>
              <a:rPr lang="en-US" dirty="0" smtClean="0"/>
              <a:t>Thus, to accommodate this situation, introduce an initial state which should be final as well (so that the Null string is accepted) and connect it with the states originally connected with the old start state with the same transitions as the old start state, then remove the –</a:t>
            </a:r>
            <a:r>
              <a:rPr lang="en-US" dirty="0" err="1" smtClean="0"/>
              <a:t>ve</a:t>
            </a:r>
            <a:r>
              <a:rPr lang="en-US" dirty="0" smtClean="0"/>
              <a:t> sign of old start state. Introduce new transitions, for each letter, at each of the final states (including new final state) with those connected with the old start </a:t>
            </a:r>
            <a:r>
              <a:rPr lang="en-US" dirty="0" err="1" smtClean="0"/>
              <a:t>state.This</a:t>
            </a:r>
            <a:r>
              <a:rPr lang="en-US" dirty="0" smtClean="0"/>
              <a:t> creates non-determinism and hence results in the required NFA</a:t>
            </a:r>
          </a:p>
          <a:p>
            <a:pPr marL="0" indent="0">
              <a:buNone/>
            </a:pPr>
            <a:endParaRPr lang="en-US" dirty="0"/>
          </a:p>
        </p:txBody>
      </p:sp>
    </p:spTree>
    <p:extLst>
      <p:ext uri="{BB962C8B-B14F-4D97-AF65-F5344CB8AC3E}">
        <p14:creationId xmlns:p14="http://schemas.microsoft.com/office/powerpoint/2010/main" val="3473087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76337" y="1127918"/>
            <a:ext cx="9742657" cy="4206081"/>
          </a:xfrm>
          <a:prstGeom prst="rect">
            <a:avLst/>
          </a:prstGeom>
        </p:spPr>
      </p:pic>
    </p:spTree>
    <p:extLst>
      <p:ext uri="{BB962C8B-B14F-4D97-AF65-F5344CB8AC3E}">
        <p14:creationId xmlns:p14="http://schemas.microsoft.com/office/powerpoint/2010/main" val="322337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00137" y="896144"/>
            <a:ext cx="10348809" cy="4691856"/>
          </a:xfrm>
          <a:prstGeom prst="rect">
            <a:avLst/>
          </a:prstGeom>
        </p:spPr>
      </p:pic>
    </p:spTree>
    <p:extLst>
      <p:ext uri="{BB962C8B-B14F-4D97-AF65-F5344CB8AC3E}">
        <p14:creationId xmlns:p14="http://schemas.microsoft.com/office/powerpoint/2010/main" val="3060274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a:t>
            </a:r>
            <a:endParaRPr lang="en-US" dirty="0"/>
          </a:p>
        </p:txBody>
      </p:sp>
      <p:sp>
        <p:nvSpPr>
          <p:cNvPr id="3" name="Content Placeholder 2"/>
          <p:cNvSpPr>
            <a:spLocks noGrp="1"/>
          </p:cNvSpPr>
          <p:nvPr>
            <p:ph idx="1"/>
          </p:nvPr>
        </p:nvSpPr>
        <p:spPr/>
        <p:txBody>
          <a:bodyPr/>
          <a:lstStyle/>
          <a:p>
            <a:pPr marL="0" indent="0">
              <a:buNone/>
            </a:pPr>
            <a:r>
              <a:rPr lang="en-US" dirty="0" smtClean="0"/>
              <a:t>If L1 and L2 are regular languages then L1 and L2 can also be expressed by some REs as well and hence using </a:t>
            </a:r>
            <a:r>
              <a:rPr lang="en-US" dirty="0" err="1" smtClean="0"/>
              <a:t>Kleene’s</a:t>
            </a:r>
            <a:r>
              <a:rPr lang="en-US" dirty="0" smtClean="0"/>
              <a:t> theorem, L1 and L2 can also be expressed by some TGs. Following are the methods showing that there exist TGs corresponding to L1 + L2, L1L2 and L1* </a:t>
            </a:r>
            <a:endParaRPr lang="en-US" dirty="0"/>
          </a:p>
        </p:txBody>
      </p:sp>
    </p:spTree>
    <p:extLst>
      <p:ext uri="{BB962C8B-B14F-4D97-AF65-F5344CB8AC3E}">
        <p14:creationId xmlns:p14="http://schemas.microsoft.com/office/powerpoint/2010/main" val="2099623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65034" y="611187"/>
            <a:ext cx="9209266" cy="6135445"/>
          </a:xfrm>
          <a:prstGeom prst="rect">
            <a:avLst/>
          </a:prstGeom>
        </p:spPr>
      </p:pic>
    </p:spTree>
    <p:extLst>
      <p:ext uri="{BB962C8B-B14F-4D97-AF65-F5344CB8AC3E}">
        <p14:creationId xmlns:p14="http://schemas.microsoft.com/office/powerpoint/2010/main" val="323739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Complement of a language</a:t>
            </a:r>
            <a:endParaRPr lang="en-US" dirty="0"/>
          </a:p>
        </p:txBody>
      </p:sp>
      <p:sp>
        <p:nvSpPr>
          <p:cNvPr id="3" name="Content Placeholder 2"/>
          <p:cNvSpPr>
            <a:spLocks noGrp="1"/>
          </p:cNvSpPr>
          <p:nvPr>
            <p:ph idx="1"/>
          </p:nvPr>
        </p:nvSpPr>
        <p:spPr/>
        <p:txBody>
          <a:bodyPr/>
          <a:lstStyle/>
          <a:p>
            <a:pPr marL="0" indent="0">
              <a:buNone/>
            </a:pPr>
            <a:r>
              <a:rPr lang="en-US" dirty="0" smtClean="0"/>
              <a:t>Let L be a language defined over an alphabet Σ, then the language of strings, defined over Σ, not belonging to L, is called Complement of the language L, denoted by </a:t>
            </a:r>
            <a:r>
              <a:rPr lang="en-US" dirty="0" err="1" smtClean="0"/>
              <a:t>Lc</a:t>
            </a:r>
            <a:r>
              <a:rPr lang="en-US" dirty="0" smtClean="0"/>
              <a:t> or L’ </a:t>
            </a:r>
          </a:p>
          <a:p>
            <a:pPr marL="0" indent="0">
              <a:buNone/>
            </a:pPr>
            <a:r>
              <a:rPr lang="en-US" dirty="0" smtClean="0"/>
              <a:t>To describe the complement of a language, it is very important to describe the alphabet of that language over which the language is defined. For a certain language L, the complement of </a:t>
            </a:r>
            <a:r>
              <a:rPr lang="en-US" dirty="0" err="1" smtClean="0"/>
              <a:t>Lc</a:t>
            </a:r>
            <a:r>
              <a:rPr lang="en-US" dirty="0" smtClean="0"/>
              <a:t> is the given language L i.e. (</a:t>
            </a:r>
            <a:r>
              <a:rPr lang="en-US" dirty="0" err="1" smtClean="0"/>
              <a:t>Lc</a:t>
            </a:r>
            <a:r>
              <a:rPr lang="en-US" dirty="0" smtClean="0"/>
              <a:t> ) c = L </a:t>
            </a:r>
            <a:endParaRPr lang="en-US" dirty="0"/>
          </a:p>
        </p:txBody>
      </p:sp>
    </p:spTree>
    <p:extLst>
      <p:ext uri="{BB962C8B-B14F-4D97-AF65-F5344CB8AC3E}">
        <p14:creationId xmlns:p14="http://schemas.microsoft.com/office/powerpoint/2010/main" val="1774353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Theorem </a:t>
            </a:r>
            <a:br>
              <a:rPr lang="en-US" b="1" dirty="0" smtClean="0"/>
            </a:br>
            <a:r>
              <a:rPr lang="en-US" sz="3600" dirty="0" smtClean="0"/>
              <a:t>If L is a regular language then, </a:t>
            </a:r>
            <a:r>
              <a:rPr lang="en-US" sz="3600" dirty="0" err="1" smtClean="0"/>
              <a:t>Lc</a:t>
            </a:r>
            <a:r>
              <a:rPr lang="en-US" sz="3600" dirty="0" smtClean="0"/>
              <a:t> is also a regular language</a:t>
            </a:r>
            <a:endParaRPr lang="en-US" sz="3600" dirty="0"/>
          </a:p>
        </p:txBody>
      </p:sp>
      <p:sp>
        <p:nvSpPr>
          <p:cNvPr id="3" name="Content Placeholder 2"/>
          <p:cNvSpPr>
            <a:spLocks noGrp="1"/>
          </p:cNvSpPr>
          <p:nvPr>
            <p:ph idx="1"/>
          </p:nvPr>
        </p:nvSpPr>
        <p:spPr/>
        <p:txBody>
          <a:bodyPr/>
          <a:lstStyle/>
          <a:p>
            <a:pPr marL="0" indent="0">
              <a:buNone/>
            </a:pPr>
            <a:r>
              <a:rPr lang="en-US" dirty="0" smtClean="0"/>
              <a:t>Proof </a:t>
            </a:r>
          </a:p>
          <a:p>
            <a:pPr marL="0" indent="0">
              <a:buNone/>
            </a:pPr>
            <a:r>
              <a:rPr lang="en-US" dirty="0" smtClean="0"/>
              <a:t>Since L is a regular language, so by </a:t>
            </a:r>
            <a:r>
              <a:rPr lang="en-US" dirty="0" err="1" smtClean="0"/>
              <a:t>Kleene’s</a:t>
            </a:r>
            <a:r>
              <a:rPr lang="en-US" dirty="0" smtClean="0"/>
              <a:t> theorem, there exists an FA, say F, accepting the language L. Converting each of the final states of F to non-final states and old non-final states of F to final states, FA thus obtained will reject every string belonging to L and will accept every string, defined over Σ, not belonging to L. Which shows that the new FA accepts the language </a:t>
            </a:r>
            <a:r>
              <a:rPr lang="en-US" dirty="0" err="1" smtClean="0"/>
              <a:t>Lc</a:t>
            </a:r>
            <a:r>
              <a:rPr lang="en-US" dirty="0" smtClean="0"/>
              <a:t> . Hence using </a:t>
            </a:r>
            <a:r>
              <a:rPr lang="en-US" dirty="0" err="1" smtClean="0"/>
              <a:t>Kleene’s</a:t>
            </a:r>
            <a:r>
              <a:rPr lang="en-US" dirty="0" smtClean="0"/>
              <a:t> theorem </a:t>
            </a:r>
            <a:r>
              <a:rPr lang="en-US" dirty="0" err="1" smtClean="0"/>
              <a:t>Lc</a:t>
            </a:r>
            <a:r>
              <a:rPr lang="en-US" dirty="0" smtClean="0"/>
              <a:t> can be expressed by some RE. Thus </a:t>
            </a:r>
            <a:r>
              <a:rPr lang="en-US" dirty="0" err="1" smtClean="0"/>
              <a:t>Lc</a:t>
            </a:r>
            <a:r>
              <a:rPr lang="en-US" dirty="0" smtClean="0"/>
              <a:t> is regular. </a:t>
            </a:r>
            <a:endParaRPr lang="en-US" dirty="0"/>
          </a:p>
        </p:txBody>
      </p:sp>
    </p:spTree>
    <p:extLst>
      <p:ext uri="{BB962C8B-B14F-4D97-AF65-F5344CB8AC3E}">
        <p14:creationId xmlns:p14="http://schemas.microsoft.com/office/powerpoint/2010/main" val="197642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It may be observed that if an NFA can be built corresponding to union, concatenation and closure of FAs corresponding to the REs, then converting the NFA, thus, obtained into an equivalent FA, this FA will correspond to the given RE. Followings are the procedures showing how to obtain NFAs equivalent to union, concatenation and closure of FAs </a:t>
            </a:r>
            <a:endParaRPr lang="en-US" dirty="0"/>
          </a:p>
        </p:txBody>
      </p:sp>
    </p:spTree>
    <p:extLst>
      <p:ext uri="{BB962C8B-B14F-4D97-AF65-F5344CB8AC3E}">
        <p14:creationId xmlns:p14="http://schemas.microsoft.com/office/powerpoint/2010/main" val="4268291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Example Let L be the language over the alphabet Σ = {a, b}, consisting of only two words aba and </a:t>
            </a:r>
            <a:r>
              <a:rPr lang="en-US" sz="2800" dirty="0" err="1" smtClean="0"/>
              <a:t>abb</a:t>
            </a:r>
            <a:r>
              <a:rPr lang="en-US" sz="2800" dirty="0" smtClean="0"/>
              <a:t>, then the FA accepting L may be </a:t>
            </a:r>
            <a:endParaRPr lang="en-US" sz="2800" dirty="0"/>
          </a:p>
        </p:txBody>
      </p:sp>
      <p:pic>
        <p:nvPicPr>
          <p:cNvPr id="4" name="Content Placeholder 3"/>
          <p:cNvPicPr>
            <a:picLocks noGrp="1" noChangeAspect="1"/>
          </p:cNvPicPr>
          <p:nvPr>
            <p:ph idx="1"/>
          </p:nvPr>
        </p:nvPicPr>
        <p:blipFill>
          <a:blip r:embed="rId2"/>
          <a:stretch>
            <a:fillRect/>
          </a:stretch>
        </p:blipFill>
        <p:spPr>
          <a:xfrm>
            <a:off x="3196318" y="2005126"/>
            <a:ext cx="4514850" cy="1619250"/>
          </a:xfrm>
          <a:prstGeom prst="rect">
            <a:avLst/>
          </a:prstGeom>
        </p:spPr>
      </p:pic>
      <p:pic>
        <p:nvPicPr>
          <p:cNvPr id="5" name="Picture 4"/>
          <p:cNvPicPr>
            <a:picLocks noChangeAspect="1"/>
          </p:cNvPicPr>
          <p:nvPr/>
        </p:nvPicPr>
        <p:blipFill>
          <a:blip r:embed="rId3"/>
          <a:stretch>
            <a:fillRect/>
          </a:stretch>
        </p:blipFill>
        <p:spPr>
          <a:xfrm>
            <a:off x="2249875" y="3713314"/>
            <a:ext cx="7692250" cy="2152800"/>
          </a:xfrm>
          <a:prstGeom prst="rect">
            <a:avLst/>
          </a:prstGeom>
        </p:spPr>
      </p:pic>
    </p:spTree>
    <p:extLst>
      <p:ext uri="{BB962C8B-B14F-4D97-AF65-F5344CB8AC3E}">
        <p14:creationId xmlns:p14="http://schemas.microsoft.com/office/powerpoint/2010/main" val="2526890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Theorem </a:t>
            </a:r>
            <a:br>
              <a:rPr lang="en-US" dirty="0" smtClean="0"/>
            </a:br>
            <a:r>
              <a:rPr lang="en-US" sz="3100" dirty="0" smtClean="0"/>
              <a:t>If L1 and L2 are two regular languages, then L1 ∩ L2 is also regular. </a:t>
            </a:r>
            <a:endParaRPr lang="en-US" sz="3100" dirty="0"/>
          </a:p>
        </p:txBody>
      </p:sp>
      <p:sp>
        <p:nvSpPr>
          <p:cNvPr id="3" name="Content Placeholder 2"/>
          <p:cNvSpPr>
            <a:spLocks noGrp="1"/>
          </p:cNvSpPr>
          <p:nvPr>
            <p:ph idx="1"/>
          </p:nvPr>
        </p:nvSpPr>
        <p:spPr/>
        <p:txBody>
          <a:bodyPr/>
          <a:lstStyle/>
          <a:p>
            <a:pPr marL="0" indent="0">
              <a:buNone/>
            </a:pPr>
            <a:r>
              <a:rPr lang="en-US" dirty="0" smtClean="0"/>
              <a:t>Proof Using De-Morgan's law for sets (L1 c ∪ L2 c ) c = (L1 c ) c ∩ (L2 c ) c = L1 ∩ L2 Since L1 and L2 are regular languages, so are L1 c and L2 c . L1 c and L2 c being regular provide that L1 c ∪ L2 c is also regular language and so (L1 c ∪ L2 c ) c = L1 ∩ L2, being complement of regular language is regular language</a:t>
            </a:r>
            <a:endParaRPr lang="en-US" dirty="0"/>
          </a:p>
        </p:txBody>
      </p:sp>
    </p:spTree>
    <p:extLst>
      <p:ext uri="{BB962C8B-B14F-4D97-AF65-F5344CB8AC3E}">
        <p14:creationId xmlns:p14="http://schemas.microsoft.com/office/powerpoint/2010/main" val="2374759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Pumping Lemma</a:t>
            </a:r>
            <a:endParaRPr lang="en-US" dirty="0"/>
          </a:p>
        </p:txBody>
      </p:sp>
      <p:sp>
        <p:nvSpPr>
          <p:cNvPr id="3" name="Content Placeholder 2"/>
          <p:cNvSpPr>
            <a:spLocks noGrp="1"/>
          </p:cNvSpPr>
          <p:nvPr>
            <p:ph idx="1"/>
          </p:nvPr>
        </p:nvSpPr>
        <p:spPr/>
        <p:txBody>
          <a:bodyPr/>
          <a:lstStyle/>
          <a:p>
            <a:pPr marL="0" indent="0">
              <a:buNone/>
            </a:pPr>
            <a:r>
              <a:rPr lang="en-US" dirty="0" smtClean="0"/>
              <a:t>Statement </a:t>
            </a:r>
          </a:p>
          <a:p>
            <a:pPr marL="0" indent="0">
              <a:buNone/>
            </a:pPr>
            <a:r>
              <a:rPr lang="en-US" dirty="0" smtClean="0"/>
              <a:t>Let L be any infinite regular language (that has infinite many words), defined over an alphabet ∑ then there exist three strings x, y and z belonging to ∑ * (where y is not the null string) such that all the strings of the form </a:t>
            </a:r>
            <a:r>
              <a:rPr lang="en-US" dirty="0" err="1" smtClean="0"/>
              <a:t>xyn</a:t>
            </a:r>
            <a:r>
              <a:rPr lang="en-US" dirty="0" smtClean="0"/>
              <a:t> z for n=1,2,3, … are the words in L. </a:t>
            </a:r>
            <a:endParaRPr lang="en-US" dirty="0"/>
          </a:p>
        </p:txBody>
      </p:sp>
    </p:spTree>
    <p:extLst>
      <p:ext uri="{BB962C8B-B14F-4D97-AF65-F5344CB8AC3E}">
        <p14:creationId xmlns:p14="http://schemas.microsoft.com/office/powerpoint/2010/main" val="2931574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7571" y="1074511"/>
            <a:ext cx="10515600" cy="4351338"/>
          </a:xfrm>
        </p:spPr>
        <p:txBody>
          <a:bodyPr>
            <a:normAutofit fontScale="92500" lnSpcReduction="10000"/>
          </a:bodyPr>
          <a:lstStyle/>
          <a:p>
            <a:pPr marL="0" indent="0">
              <a:buNone/>
            </a:pPr>
            <a:r>
              <a:rPr lang="en-US" dirty="0" smtClean="0"/>
              <a:t>Proof </a:t>
            </a:r>
          </a:p>
          <a:p>
            <a:pPr marL="0" indent="0">
              <a:buNone/>
            </a:pPr>
            <a:r>
              <a:rPr lang="en-US" dirty="0" smtClean="0"/>
              <a:t>If L is a regular language, then according to </a:t>
            </a:r>
            <a:r>
              <a:rPr lang="en-US" dirty="0" err="1" smtClean="0"/>
              <a:t>Kleene’s</a:t>
            </a:r>
            <a:r>
              <a:rPr lang="en-US" dirty="0" smtClean="0"/>
              <a:t> theorem, there exists an FA, say, F that accepts this language. Now F, by definition, must have finite no of states while the language has infinitely many words, which shows that there is no restriction on the length of words in L, because if there were such restriction then the language would have finite many words. Let w be a word in the language L, so that the length of word is greater than the number of states in F. In this case the path generated by the word w, is such that it cannot visit a new state for each letter i.e. there is a circuit in this path. The word w, in this case, may be divided into three parts The substring which generates the path from initial state to the state which is revisited first while reading the word w. This part can be called x and x can be a null string.</a:t>
            </a:r>
            <a:endParaRPr lang="en-US" dirty="0"/>
          </a:p>
        </p:txBody>
      </p:sp>
    </p:spTree>
    <p:extLst>
      <p:ext uri="{BB962C8B-B14F-4D97-AF65-F5344CB8AC3E}">
        <p14:creationId xmlns:p14="http://schemas.microsoft.com/office/powerpoint/2010/main" val="650252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885" y="1226910"/>
            <a:ext cx="10515600" cy="4351338"/>
          </a:xfrm>
        </p:spPr>
        <p:txBody>
          <a:bodyPr/>
          <a:lstStyle/>
          <a:p>
            <a:pPr marL="0" indent="0">
              <a:buNone/>
            </a:pPr>
            <a:r>
              <a:rPr lang="en-US" dirty="0" smtClean="0"/>
              <a:t>The substring which generates the circuit starting from the state which was lead by x. This part can be called as y which cannot be null string. The substring which is the remaining part of the word after y, call this part as z. It may be noted that this part may be null string as the word may end after y or z part may itself be a circuit. Thus the word may be written as w = xyz where </a:t>
            </a:r>
            <a:r>
              <a:rPr lang="en-US" dirty="0" err="1" smtClean="0"/>
              <a:t>x,y</a:t>
            </a:r>
            <a:r>
              <a:rPr lang="en-US" dirty="0" smtClean="0"/>
              <a:t> and z are the strings, also y can’t be a null string. Now this is obvious that, looping the circuit successively, the words </a:t>
            </a:r>
            <a:r>
              <a:rPr lang="en-US" dirty="0" err="1" smtClean="0"/>
              <a:t>xyyz</a:t>
            </a:r>
            <a:r>
              <a:rPr lang="en-US" dirty="0" smtClean="0"/>
              <a:t>, </a:t>
            </a:r>
            <a:r>
              <a:rPr lang="en-US" dirty="0" err="1" smtClean="0"/>
              <a:t>xyyyz</a:t>
            </a:r>
            <a:r>
              <a:rPr lang="en-US" dirty="0" smtClean="0"/>
              <a:t>, </a:t>
            </a:r>
            <a:r>
              <a:rPr lang="en-US" dirty="0" err="1" smtClean="0"/>
              <a:t>xyyyz</a:t>
            </a:r>
            <a:r>
              <a:rPr lang="en-US" dirty="0" smtClean="0"/>
              <a:t>, … will also be accepted by this FA i.e. </a:t>
            </a:r>
            <a:r>
              <a:rPr lang="en-US" dirty="0" err="1" smtClean="0"/>
              <a:t>xy</a:t>
            </a:r>
            <a:r>
              <a:rPr lang="en-US" dirty="0" smtClean="0"/>
              <a:t> n z, n=1,2,3, … will be words in L</a:t>
            </a:r>
            <a:endParaRPr lang="en-US" dirty="0"/>
          </a:p>
        </p:txBody>
      </p:sp>
    </p:spTree>
    <p:extLst>
      <p:ext uri="{BB962C8B-B14F-4D97-AF65-F5344CB8AC3E}">
        <p14:creationId xmlns:p14="http://schemas.microsoft.com/office/powerpoint/2010/main" val="3300184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885" y="943882"/>
            <a:ext cx="10515600" cy="4351338"/>
          </a:xfrm>
        </p:spPr>
        <p:txBody>
          <a:bodyPr/>
          <a:lstStyle/>
          <a:p>
            <a:pPr marL="0" indent="0">
              <a:buNone/>
            </a:pPr>
            <a:r>
              <a:rPr lang="en-US" dirty="0" smtClean="0"/>
              <a:t>Remark: In the above theorem, it is not affected if the z-part has circuit. To prove the theorem it is only to find a circuit and then looping that circuit, is all that is needed. While looping the circuit the volume of the string y (or z) is pumped, so the theorem is also called the Pumping lemma. Following are the examples </a:t>
            </a:r>
            <a:endParaRPr lang="en-US" dirty="0"/>
          </a:p>
        </p:txBody>
      </p:sp>
    </p:spTree>
    <p:extLst>
      <p:ext uri="{BB962C8B-B14F-4D97-AF65-F5344CB8AC3E}">
        <p14:creationId xmlns:p14="http://schemas.microsoft.com/office/powerpoint/2010/main" val="2205733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886" y="1063625"/>
            <a:ext cx="10515600" cy="4351338"/>
          </a:xfrm>
        </p:spPr>
        <p:txBody>
          <a:bodyPr>
            <a:normAutofit fontScale="62500" lnSpcReduction="20000"/>
          </a:bodyPr>
          <a:lstStyle/>
          <a:p>
            <a:pPr marL="0" indent="0">
              <a:buNone/>
            </a:pPr>
            <a:r>
              <a:rPr lang="en-US" dirty="0" smtClean="0">
                <a:latin typeface="Times New Roman" panose="02020603050405020304" pitchFamily="18" charset="0"/>
                <a:cs typeface="Times New Roman" panose="02020603050405020304" pitchFamily="18" charset="0"/>
              </a:rPr>
              <a:t>Let the word w = </a:t>
            </a:r>
            <a:r>
              <a:rPr lang="en-US" dirty="0" err="1" smtClean="0">
                <a:latin typeface="Times New Roman" panose="02020603050405020304" pitchFamily="18" charset="0"/>
                <a:cs typeface="Times New Roman" panose="02020603050405020304" pitchFamily="18" charset="0"/>
              </a:rPr>
              <a:t>bbbababa</a:t>
            </a:r>
            <a:r>
              <a:rPr lang="en-US" dirty="0" smtClean="0">
                <a:latin typeface="Times New Roman" panose="02020603050405020304" pitchFamily="18" charset="0"/>
                <a:cs typeface="Times New Roman" panose="02020603050405020304" pitchFamily="18" charset="0"/>
              </a:rPr>
              <a:t>, belonging to the language L, so that the length of word is greater than 6 (the number of states in F). </a:t>
            </a:r>
          </a:p>
          <a:p>
            <a:pPr marL="0" indent="0">
              <a:buNone/>
            </a:pPr>
            <a:r>
              <a:rPr lang="en-US" dirty="0" smtClean="0">
                <a:latin typeface="Times New Roman" panose="02020603050405020304" pitchFamily="18" charset="0"/>
                <a:cs typeface="Times New Roman" panose="02020603050405020304" pitchFamily="18" charset="0"/>
              </a:rPr>
              <a:t>In this case the path generated by this word is such that it cannot visit a new state for each letter i.e. there is a circuit in this path. </a:t>
            </a:r>
          </a:p>
          <a:p>
            <a:pPr marL="0" indent="0">
              <a:buNone/>
            </a:pPr>
            <a:r>
              <a:rPr lang="en-US" dirty="0" smtClean="0">
                <a:latin typeface="Times New Roman" panose="02020603050405020304" pitchFamily="18" charset="0"/>
                <a:cs typeface="Times New Roman" panose="02020603050405020304" pitchFamily="18" charset="0"/>
              </a:rPr>
              <a:t>The word w, in this case, may be divided into three parts. </a:t>
            </a:r>
          </a:p>
          <a:p>
            <a:pPr marL="0" indent="0">
              <a:buNone/>
            </a:pPr>
            <a:r>
              <a:rPr lang="en-US" dirty="0" smtClean="0">
                <a:latin typeface="Times New Roman" panose="02020603050405020304" pitchFamily="18" charset="0"/>
                <a:cs typeface="Times New Roman" panose="02020603050405020304" pitchFamily="18" charset="0"/>
              </a:rPr>
              <a:t>The substring which generates the path from initial state to the state which is revisited first while reading the word w. This can be called as part x and this may be null string. </a:t>
            </a:r>
          </a:p>
          <a:p>
            <a:pPr marL="0" indent="0">
              <a:buNone/>
            </a:pPr>
            <a:r>
              <a:rPr lang="en-US" dirty="0" smtClean="0">
                <a:latin typeface="Times New Roman" panose="02020603050405020304" pitchFamily="18" charset="0"/>
                <a:cs typeface="Times New Roman" panose="02020603050405020304" pitchFamily="18" charset="0"/>
              </a:rPr>
              <a:t>The substring which generates the circuit starting from the start state which was lead by x, this part can be called as y and this cannot be null string. </a:t>
            </a:r>
          </a:p>
          <a:p>
            <a:pPr marL="0" indent="0">
              <a:buNone/>
            </a:pPr>
            <a:r>
              <a:rPr lang="en-US" dirty="0" smtClean="0">
                <a:latin typeface="Times New Roman" panose="02020603050405020304" pitchFamily="18" charset="0"/>
                <a:cs typeface="Times New Roman" panose="02020603050405020304" pitchFamily="18" charset="0"/>
              </a:rPr>
              <a:t>The substring which is the remaining part of the word after y, this part can be called as z. It may be noted that this part may be null string as the word may end after y or z-part may itself be a circuit. </a:t>
            </a:r>
          </a:p>
          <a:p>
            <a:pPr marL="0" indent="0">
              <a:buNone/>
            </a:pPr>
            <a:r>
              <a:rPr lang="en-US" dirty="0" smtClean="0">
                <a:latin typeface="Times New Roman" panose="02020603050405020304" pitchFamily="18" charset="0"/>
                <a:cs typeface="Times New Roman" panose="02020603050405020304" pitchFamily="18" charset="0"/>
              </a:rPr>
              <a:t>Thus the word w may be written as w = xyz, where </a:t>
            </a:r>
            <a:r>
              <a:rPr lang="en-US" dirty="0" err="1" smtClean="0">
                <a:latin typeface="Times New Roman" panose="02020603050405020304" pitchFamily="18" charset="0"/>
                <a:cs typeface="Times New Roman" panose="02020603050405020304" pitchFamily="18" charset="0"/>
              </a:rPr>
              <a:t>x,y,z</a:t>
            </a:r>
            <a:r>
              <a:rPr lang="en-US" dirty="0" smtClean="0">
                <a:latin typeface="Times New Roman" panose="02020603050405020304" pitchFamily="18" charset="0"/>
                <a:cs typeface="Times New Roman" panose="02020603050405020304" pitchFamily="18" charset="0"/>
              </a:rPr>
              <a:t> are strings belonging to ∑ * and y cannot be null string. The state 2 is such that it is revisited first while reading the word w. So the word w can be decomposed, according to pumping lemma, as w = xyz = (b)(</a:t>
            </a:r>
            <a:r>
              <a:rPr lang="en-US" dirty="0" err="1" smtClean="0">
                <a:latin typeface="Times New Roman" panose="02020603050405020304" pitchFamily="18" charset="0"/>
                <a:cs typeface="Times New Roman" panose="02020603050405020304" pitchFamily="18" charset="0"/>
              </a:rPr>
              <a:t>bba</a:t>
            </a:r>
            <a:r>
              <a:rPr lang="en-US" dirty="0" smtClean="0">
                <a:latin typeface="Times New Roman" panose="02020603050405020304" pitchFamily="18" charset="0"/>
                <a:cs typeface="Times New Roman" panose="02020603050405020304" pitchFamily="18" charset="0"/>
              </a:rPr>
              <a:t>)(baba) </a:t>
            </a:r>
          </a:p>
          <a:p>
            <a:pPr marL="0" indent="0">
              <a:buNone/>
            </a:pPr>
            <a:r>
              <a:rPr lang="en-US" dirty="0" smtClean="0">
                <a:latin typeface="Times New Roman" panose="02020603050405020304" pitchFamily="18" charset="0"/>
                <a:cs typeface="Times New Roman" panose="02020603050405020304" pitchFamily="18" charset="0"/>
              </a:rPr>
              <a:t>If y-part of w is continuously pumped, the resulting strings will be accepted by F and hence will be words in the language accepted by F. Thus, by pumping lemma, the language accepted by F is regular.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616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4028" y="1248682"/>
            <a:ext cx="10515600" cy="4351338"/>
          </a:xfrm>
        </p:spPr>
        <p:txBody>
          <a:bodyPr/>
          <a:lstStyle/>
          <a:p>
            <a:pPr marL="0" indent="0">
              <a:buNone/>
            </a:pPr>
            <a:r>
              <a:rPr lang="en-US" dirty="0" smtClean="0"/>
              <a:t>Remark: If the pumping lemma is applied directly on the language L = {an b n : n=0,1,2,3,…}, it can be observed that for the word w = (</a:t>
            </a:r>
            <a:r>
              <a:rPr lang="en-US" dirty="0" err="1" smtClean="0"/>
              <a:t>aaa</a:t>
            </a:r>
            <a:r>
              <a:rPr lang="en-US" dirty="0" smtClean="0"/>
              <a:t>)(</a:t>
            </a:r>
            <a:r>
              <a:rPr lang="en-US" dirty="0" err="1" smtClean="0"/>
              <a:t>aaaabbbb</a:t>
            </a:r>
            <a:r>
              <a:rPr lang="en-US" dirty="0" smtClean="0"/>
              <a:t>)(</a:t>
            </a:r>
            <a:r>
              <a:rPr lang="en-US" dirty="0" err="1" smtClean="0"/>
              <a:t>bbb</a:t>
            </a:r>
            <a:r>
              <a:rPr lang="en-US" dirty="0" smtClean="0"/>
              <a:t>) where x = </a:t>
            </a:r>
            <a:r>
              <a:rPr lang="en-US" dirty="0" err="1" smtClean="0"/>
              <a:t>aaa</a:t>
            </a:r>
            <a:r>
              <a:rPr lang="en-US" dirty="0" smtClean="0"/>
              <a:t>, y = </a:t>
            </a:r>
            <a:r>
              <a:rPr lang="en-US" dirty="0" err="1" smtClean="0"/>
              <a:t>aaaabbbb</a:t>
            </a:r>
            <a:r>
              <a:rPr lang="en-US" dirty="0" smtClean="0"/>
              <a:t> and z = </a:t>
            </a:r>
            <a:r>
              <a:rPr lang="en-US" dirty="0" err="1" smtClean="0"/>
              <a:t>bbb</a:t>
            </a:r>
            <a:r>
              <a:rPr lang="en-US" dirty="0" smtClean="0"/>
              <a:t> </a:t>
            </a:r>
          </a:p>
          <a:p>
            <a:pPr marL="0" indent="0">
              <a:buNone/>
            </a:pPr>
            <a:r>
              <a:rPr lang="en-US" dirty="0" err="1" smtClean="0"/>
              <a:t>xyyz</a:t>
            </a:r>
            <a:r>
              <a:rPr lang="en-US" dirty="0" smtClean="0"/>
              <a:t> will contain as many number of a’s as there are b’s but this string will not belong to L because the substring </a:t>
            </a:r>
            <a:r>
              <a:rPr lang="en-US" dirty="0" err="1" smtClean="0"/>
              <a:t>ab</a:t>
            </a:r>
            <a:r>
              <a:rPr lang="en-US" dirty="0" smtClean="0"/>
              <a:t> can occur at the most once in the words of L, while the string </a:t>
            </a:r>
            <a:r>
              <a:rPr lang="en-US" dirty="0" err="1" smtClean="0"/>
              <a:t>xyyz</a:t>
            </a:r>
            <a:r>
              <a:rPr lang="en-US" dirty="0" smtClean="0"/>
              <a:t> contains the substring </a:t>
            </a:r>
            <a:r>
              <a:rPr lang="en-US" dirty="0" err="1" smtClean="0"/>
              <a:t>ab</a:t>
            </a:r>
            <a:r>
              <a:rPr lang="en-US" dirty="0" smtClean="0"/>
              <a:t> twice.</a:t>
            </a:r>
          </a:p>
          <a:p>
            <a:pPr marL="0" indent="0">
              <a:buNone/>
            </a:pPr>
            <a:r>
              <a:rPr lang="en-US" dirty="0" smtClean="0"/>
              <a:t> On the other hand if y-part consisting of only a’s or b’s, then </a:t>
            </a:r>
            <a:r>
              <a:rPr lang="en-US" dirty="0" err="1" smtClean="0"/>
              <a:t>xyyz</a:t>
            </a:r>
            <a:r>
              <a:rPr lang="en-US" dirty="0" smtClean="0"/>
              <a:t> will contain number of a’s different from number of b’s. This shows that pumping lemma does not hold and hence the language is not regular. </a:t>
            </a:r>
            <a:endParaRPr lang="en-US" dirty="0"/>
          </a:p>
        </p:txBody>
      </p:sp>
    </p:spTree>
    <p:extLst>
      <p:ext uri="{BB962C8B-B14F-4D97-AF65-F5344CB8AC3E}">
        <p14:creationId xmlns:p14="http://schemas.microsoft.com/office/powerpoint/2010/main" val="1392147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NFA corresponding to Union of FAs </a:t>
            </a:r>
            <a:endParaRPr lang="en-US" dirty="0"/>
          </a:p>
        </p:txBody>
      </p:sp>
      <p:sp>
        <p:nvSpPr>
          <p:cNvPr id="3" name="Content Placeholder 2"/>
          <p:cNvSpPr>
            <a:spLocks noGrp="1"/>
          </p:cNvSpPr>
          <p:nvPr>
            <p:ph idx="1"/>
          </p:nvPr>
        </p:nvSpPr>
        <p:spPr/>
        <p:txBody>
          <a:bodyPr/>
          <a:lstStyle/>
          <a:p>
            <a:pPr marL="0" indent="0">
              <a:buNone/>
            </a:pPr>
            <a:r>
              <a:rPr lang="en-US" dirty="0" smtClean="0"/>
              <a:t>Introduce a new start state and connect it with the states originally connected with the old start state with the same transitions as the old start state, then remove the –</a:t>
            </a:r>
            <a:r>
              <a:rPr lang="en-US" dirty="0" err="1" smtClean="0"/>
              <a:t>ve</a:t>
            </a:r>
            <a:r>
              <a:rPr lang="en-US" dirty="0" smtClean="0"/>
              <a:t> sign of old start state. This creates non-determinism and hence results in an NFA</a:t>
            </a:r>
            <a:endParaRPr lang="en-US" dirty="0"/>
          </a:p>
        </p:txBody>
      </p:sp>
      <p:pic>
        <p:nvPicPr>
          <p:cNvPr id="5" name="Picture 4"/>
          <p:cNvPicPr>
            <a:picLocks noChangeAspect="1"/>
          </p:cNvPicPr>
          <p:nvPr/>
        </p:nvPicPr>
        <p:blipFill>
          <a:blip r:embed="rId2"/>
          <a:stretch>
            <a:fillRect/>
          </a:stretch>
        </p:blipFill>
        <p:spPr>
          <a:xfrm>
            <a:off x="2701925" y="3390900"/>
            <a:ext cx="5400675" cy="3467992"/>
          </a:xfrm>
          <a:prstGeom prst="rect">
            <a:avLst/>
          </a:prstGeom>
        </p:spPr>
      </p:pic>
    </p:spTree>
    <p:extLst>
      <p:ext uri="{BB962C8B-B14F-4D97-AF65-F5344CB8AC3E}">
        <p14:creationId xmlns:p14="http://schemas.microsoft.com/office/powerpoint/2010/main" val="1357896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166603" y="923925"/>
            <a:ext cx="6817394" cy="4351338"/>
          </a:xfrm>
          <a:prstGeom prst="rect">
            <a:avLst/>
          </a:prstGeom>
        </p:spPr>
      </p:pic>
    </p:spTree>
    <p:extLst>
      <p:ext uri="{BB962C8B-B14F-4D97-AF65-F5344CB8AC3E}">
        <p14:creationId xmlns:p14="http://schemas.microsoft.com/office/powerpoint/2010/main" val="114428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pic>
        <p:nvPicPr>
          <p:cNvPr id="4" name="Content Placeholder 3"/>
          <p:cNvPicPr>
            <a:picLocks noGrp="1" noChangeAspect="1"/>
          </p:cNvPicPr>
          <p:nvPr>
            <p:ph idx="1"/>
          </p:nvPr>
        </p:nvPicPr>
        <p:blipFill>
          <a:blip r:embed="rId2"/>
          <a:stretch>
            <a:fillRect/>
          </a:stretch>
        </p:blipFill>
        <p:spPr>
          <a:xfrm>
            <a:off x="2681287" y="2420144"/>
            <a:ext cx="6829425" cy="3162300"/>
          </a:xfrm>
          <a:prstGeom prst="rect">
            <a:avLst/>
          </a:prstGeom>
        </p:spPr>
      </p:pic>
    </p:spTree>
    <p:extLst>
      <p:ext uri="{BB962C8B-B14F-4D97-AF65-F5344CB8AC3E}">
        <p14:creationId xmlns:p14="http://schemas.microsoft.com/office/powerpoint/2010/main" val="6123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NFA equivalent to FA1∪FA2 </a:t>
            </a:r>
            <a:endParaRPr lang="en-US" dirty="0"/>
          </a:p>
        </p:txBody>
      </p:sp>
      <p:pic>
        <p:nvPicPr>
          <p:cNvPr id="4" name="Content Placeholder 3"/>
          <p:cNvPicPr>
            <a:picLocks noGrp="1" noChangeAspect="1"/>
          </p:cNvPicPr>
          <p:nvPr>
            <p:ph idx="1"/>
          </p:nvPr>
        </p:nvPicPr>
        <p:blipFill>
          <a:blip r:embed="rId2"/>
          <a:stretch>
            <a:fillRect/>
          </a:stretch>
        </p:blipFill>
        <p:spPr>
          <a:xfrm>
            <a:off x="3162300" y="2015331"/>
            <a:ext cx="5867400" cy="3971925"/>
          </a:xfrm>
          <a:prstGeom prst="rect">
            <a:avLst/>
          </a:prstGeom>
        </p:spPr>
      </p:pic>
    </p:spTree>
    <p:extLst>
      <p:ext uri="{BB962C8B-B14F-4D97-AF65-F5344CB8AC3E}">
        <p14:creationId xmlns:p14="http://schemas.microsoft.com/office/powerpoint/2010/main" val="260614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NFA corresponding to Concatenation of FAs</a:t>
            </a:r>
            <a:endParaRPr lang="en-US" dirty="0"/>
          </a:p>
        </p:txBody>
      </p:sp>
      <p:sp>
        <p:nvSpPr>
          <p:cNvPr id="3" name="Content Placeholder 2"/>
          <p:cNvSpPr>
            <a:spLocks noGrp="1"/>
          </p:cNvSpPr>
          <p:nvPr>
            <p:ph idx="1"/>
          </p:nvPr>
        </p:nvSpPr>
        <p:spPr/>
        <p:txBody>
          <a:bodyPr/>
          <a:lstStyle/>
          <a:p>
            <a:pPr marL="0" indent="0">
              <a:buNone/>
            </a:pPr>
            <a:r>
              <a:rPr lang="en-US" dirty="0" smtClean="0"/>
              <a:t>Method </a:t>
            </a:r>
          </a:p>
          <a:p>
            <a:pPr marL="0" indent="0">
              <a:buNone/>
            </a:pPr>
            <a:r>
              <a:rPr lang="en-US" dirty="0" smtClean="0"/>
              <a:t>Introduce additional transitions for each letter connecting each final state of the first FA with the states of second FA that are connected with the initial state of second FA corresponding to each letter of the alphabet. Remove the +</a:t>
            </a:r>
            <a:r>
              <a:rPr lang="en-US" dirty="0" err="1" smtClean="0"/>
              <a:t>ve</a:t>
            </a:r>
            <a:r>
              <a:rPr lang="en-US" dirty="0" smtClean="0"/>
              <a:t> sign of each of final states of first FA and –</a:t>
            </a:r>
            <a:r>
              <a:rPr lang="en-US" dirty="0" err="1" smtClean="0"/>
              <a:t>ve</a:t>
            </a:r>
            <a:r>
              <a:rPr lang="en-US" dirty="0" smtClean="0"/>
              <a:t> sign of the initial state of second FA. It will create non-determinism at final states of first FA and hence NFA, thus obtained, will be the required NFA. </a:t>
            </a:r>
            <a:endParaRPr lang="en-US" dirty="0"/>
          </a:p>
        </p:txBody>
      </p:sp>
    </p:spTree>
    <p:extLst>
      <p:ext uri="{BB962C8B-B14F-4D97-AF65-F5344CB8AC3E}">
        <p14:creationId xmlns:p14="http://schemas.microsoft.com/office/powerpoint/2010/main" val="219590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3100" y="1025525"/>
            <a:ext cx="10515600" cy="4351338"/>
          </a:xfrm>
        </p:spPr>
        <p:txBody>
          <a:bodyPr>
            <a:normAutofit fontScale="92500" lnSpcReduction="10000"/>
          </a:bodyPr>
          <a:lstStyle/>
          <a:p>
            <a:pPr marL="0" indent="0">
              <a:buNone/>
            </a:pPr>
            <a:r>
              <a:rPr lang="en-US" dirty="0" smtClean="0"/>
              <a:t>Note </a:t>
            </a:r>
          </a:p>
          <a:p>
            <a:pPr marL="0" indent="0">
              <a:buNone/>
            </a:pPr>
            <a:r>
              <a:rPr lang="en-US" dirty="0" smtClean="0"/>
              <a:t>It may be noted that if first FA accepts the Null string then every string accepted by second FA must be accepted by the concatenation of FAs as well. This situation will automatically be accommodated using the method discussed earlier. However if the second FA accepts Null string, then every string accepted by first FA must be accepted by the required FA as well. This target can be achieved as, while introducing new transitions at final states of first FA the +</a:t>
            </a:r>
            <a:r>
              <a:rPr lang="en-US" dirty="0" err="1" smtClean="0"/>
              <a:t>ve</a:t>
            </a:r>
            <a:r>
              <a:rPr lang="en-US" dirty="0" smtClean="0"/>
              <a:t> sign of these states will not be removed</a:t>
            </a:r>
          </a:p>
          <a:p>
            <a:pPr marL="0" indent="0">
              <a:buNone/>
            </a:pPr>
            <a:r>
              <a:rPr lang="en-US" dirty="0" smtClean="0"/>
              <a:t>Lastly if both FAs accepts the Null string, then the Null string must be accepted by the required FA. This situation will automatically be accommodated as the second FA accepts the Null string and hence the +</a:t>
            </a:r>
            <a:r>
              <a:rPr lang="en-US" dirty="0" err="1" smtClean="0"/>
              <a:t>ve</a:t>
            </a:r>
            <a:r>
              <a:rPr lang="en-US" dirty="0" smtClean="0"/>
              <a:t> signs of final states of first FA will not be removed. </a:t>
            </a:r>
            <a:endParaRPr lang="en-US" dirty="0"/>
          </a:p>
        </p:txBody>
      </p:sp>
    </p:spTree>
    <p:extLst>
      <p:ext uri="{BB962C8B-B14F-4D97-AF65-F5344CB8AC3E}">
        <p14:creationId xmlns:p14="http://schemas.microsoft.com/office/powerpoint/2010/main" val="1408804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86941" y="517524"/>
            <a:ext cx="7085944" cy="5222875"/>
          </a:xfrm>
          <a:prstGeom prst="rect">
            <a:avLst/>
          </a:prstGeom>
        </p:spPr>
      </p:pic>
    </p:spTree>
    <p:extLst>
      <p:ext uri="{BB962C8B-B14F-4D97-AF65-F5344CB8AC3E}">
        <p14:creationId xmlns:p14="http://schemas.microsoft.com/office/powerpoint/2010/main" val="3186176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1851</Words>
  <Application>Microsoft Office PowerPoint</Application>
  <PresentationFormat>Widescreen</PresentationFormat>
  <Paragraphs>45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NFA and Kleene’s Theorem </vt:lpstr>
      <vt:lpstr>PowerPoint Presentation</vt:lpstr>
      <vt:lpstr>NFA corresponding to Union of FAs </vt:lpstr>
      <vt:lpstr>PowerPoint Presentation</vt:lpstr>
      <vt:lpstr>Example 2:</vt:lpstr>
      <vt:lpstr>NFA equivalent to FA1∪FA2 </vt:lpstr>
      <vt:lpstr>NFA corresponding to Concatenation of FAs</vt:lpstr>
      <vt:lpstr>PowerPoint Presentation</vt:lpstr>
      <vt:lpstr>PowerPoint Presentation</vt:lpstr>
      <vt:lpstr>PowerPoint Presentation</vt:lpstr>
      <vt:lpstr>PowerPoint Presentation</vt:lpstr>
      <vt:lpstr>NFA corresponding to the Closure of an FA </vt:lpstr>
      <vt:lpstr>Method</vt:lpstr>
      <vt:lpstr>PowerPoint Presentation</vt:lpstr>
      <vt:lpstr>PowerPoint Presentation</vt:lpstr>
      <vt:lpstr>TG </vt:lpstr>
      <vt:lpstr>PowerPoint Presentation</vt:lpstr>
      <vt:lpstr>Complement of a language</vt:lpstr>
      <vt:lpstr>Theorem  If L is a regular language then, Lc is also a regular language</vt:lpstr>
      <vt:lpstr>Example Let L be the language over the alphabet Σ = {a, b}, consisting of only two words aba and abb, then the FA accepting L may be </vt:lpstr>
      <vt:lpstr>Theorem  If L1 and L2 are two regular languages, then L1 ∩ L2 is also regular. </vt:lpstr>
      <vt:lpstr>Pumping Lemma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NFA and Kleene’s Theorem </dc:title>
  <dc:creator>suleman shahzad</dc:creator>
  <cp:lastModifiedBy>suleman shahzad</cp:lastModifiedBy>
  <cp:revision>4</cp:revision>
  <dcterms:created xsi:type="dcterms:W3CDTF">2019-11-01T04:56:06Z</dcterms:created>
  <dcterms:modified xsi:type="dcterms:W3CDTF">2019-11-01T05:43:54Z</dcterms:modified>
</cp:coreProperties>
</file>