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sldIdLst>
    <p:sldId id="256" r:id="rId2"/>
    <p:sldId id="262" r:id="rId3"/>
    <p:sldId id="257" r:id="rId4"/>
    <p:sldId id="258" r:id="rId5"/>
    <p:sldId id="282" r:id="rId6"/>
    <p:sldId id="260" r:id="rId7"/>
    <p:sldId id="284" r:id="rId8"/>
    <p:sldId id="267" r:id="rId9"/>
    <p:sldId id="288" r:id="rId10"/>
    <p:sldId id="290" r:id="rId11"/>
    <p:sldId id="308" r:id="rId12"/>
    <p:sldId id="292" r:id="rId13"/>
    <p:sldId id="295" r:id="rId14"/>
    <p:sldId id="294" r:id="rId15"/>
    <p:sldId id="297" r:id="rId16"/>
    <p:sldId id="299" r:id="rId17"/>
    <p:sldId id="300" r:id="rId18"/>
    <p:sldId id="301" r:id="rId19"/>
    <p:sldId id="302" r:id="rId20"/>
    <p:sldId id="303" r:id="rId21"/>
    <p:sldId id="304" r:id="rId22"/>
    <p:sldId id="305" r:id="rId23"/>
    <p:sldId id="306" r:id="rId24"/>
    <p:sldId id="307"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7808" autoAdjust="0"/>
  </p:normalViewPr>
  <p:slideViewPr>
    <p:cSldViewPr snapToGrid="0">
      <p:cViewPr varScale="1">
        <p:scale>
          <a:sx n="81" d="100"/>
          <a:sy n="81" d="100"/>
        </p:scale>
        <p:origin x="52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8254FD-5639-4385-9130-97E6A0825BE9}" type="datetimeFigureOut">
              <a:rPr lang="en-GB" smtClean="0"/>
              <a:t>30/10/2020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36E22A-09BE-4F5A-A7F9-BC21220C5A32}" type="slidenum">
              <a:rPr lang="en-GB" smtClean="0"/>
              <a:t>‹#›</a:t>
            </a:fld>
            <a:endParaRPr lang="en-GB"/>
          </a:p>
        </p:txBody>
      </p:sp>
    </p:spTree>
    <p:extLst>
      <p:ext uri="{BB962C8B-B14F-4D97-AF65-F5344CB8AC3E}">
        <p14:creationId xmlns:p14="http://schemas.microsoft.com/office/powerpoint/2010/main" val="2929209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8E30E8-9889-4F47-AA6A-DC08B79F0B4C}" type="slidenum">
              <a:rPr lang="en-US"/>
              <a:pPr/>
              <a:t>8</a:t>
            </a:fld>
            <a:endParaRPr lang="en-US"/>
          </a:p>
        </p:txBody>
      </p:sp>
      <p:sp>
        <p:nvSpPr>
          <p:cNvPr id="132098" name="Rectangle 2"/>
          <p:cNvSpPr>
            <a:spLocks noGrp="1" noRot="1" noChangeAspect="1" noChangeArrowheads="1" noTextEdit="1"/>
          </p:cNvSpPr>
          <p:nvPr>
            <p:ph type="sldImg"/>
          </p:nvPr>
        </p:nvSpPr>
        <p:spPr>
          <a:ln/>
        </p:spPr>
      </p:sp>
      <p:sp>
        <p:nvSpPr>
          <p:cNvPr id="132099" name="Rectangle 3"/>
          <p:cNvSpPr>
            <a:spLocks noGrp="1" noChangeArrowheads="1"/>
          </p:cNvSpPr>
          <p:nvPr>
            <p:ph type="body" idx="1"/>
          </p:nvPr>
        </p:nvSpPr>
        <p:spPr/>
        <p:txBody>
          <a:bodyPr/>
          <a:lstStyle/>
          <a:p>
            <a:r>
              <a:rPr lang="en-US" dirty="0" smtClean="0"/>
              <a:t>.</a:t>
            </a:r>
            <a:endParaRPr lang="en-US" dirty="0"/>
          </a:p>
        </p:txBody>
      </p:sp>
    </p:spTree>
    <p:extLst>
      <p:ext uri="{BB962C8B-B14F-4D97-AF65-F5344CB8AC3E}">
        <p14:creationId xmlns:p14="http://schemas.microsoft.com/office/powerpoint/2010/main" val="18422763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053A00-C27E-46A5-B3DC-8461D238C325}" type="slidenum">
              <a:rPr lang="en-US"/>
              <a:pPr/>
              <a:t>18</a:t>
            </a:fld>
            <a:endParaRPr lang="en-US"/>
          </a:p>
        </p:txBody>
      </p:sp>
      <p:sp>
        <p:nvSpPr>
          <p:cNvPr id="283650" name="Rectangle 2"/>
          <p:cNvSpPr>
            <a:spLocks noGrp="1" noRot="1" noChangeAspect="1" noChangeArrowheads="1" noTextEdit="1"/>
          </p:cNvSpPr>
          <p:nvPr>
            <p:ph type="sldImg"/>
          </p:nvPr>
        </p:nvSpPr>
        <p:spPr>
          <a:ln/>
        </p:spPr>
      </p:sp>
      <p:sp>
        <p:nvSpPr>
          <p:cNvPr id="283651" name="Rectangle 3"/>
          <p:cNvSpPr>
            <a:spLocks noGrp="1" noChangeArrowheads="1"/>
          </p:cNvSpPr>
          <p:nvPr>
            <p:ph type="body" idx="1"/>
          </p:nvPr>
        </p:nvSpPr>
        <p:spPr/>
        <p:txBody>
          <a:bodyPr/>
          <a:lstStyle/>
          <a:p>
            <a:r>
              <a:rPr lang="en-US" sz="1000"/>
              <a:t>A.  </a:t>
            </a:r>
            <a:r>
              <a:rPr lang="en-US" sz="1000" b="1"/>
              <a:t>Economic conditions</a:t>
            </a:r>
            <a:r>
              <a:rPr lang="en-US" sz="1000"/>
              <a:t> include interest rates, inflation rates, changes in disposable income, stock market fluctuations, and the general business cycle, among other things.</a:t>
            </a:r>
          </a:p>
          <a:p>
            <a:endParaRPr lang="en-US" sz="1000"/>
          </a:p>
          <a:p>
            <a:r>
              <a:rPr lang="en-US" sz="1000"/>
              <a:t>B.  </a:t>
            </a:r>
            <a:r>
              <a:rPr lang="en-US" sz="1000" b="1"/>
              <a:t>Political/legal conditions</a:t>
            </a:r>
            <a:r>
              <a:rPr lang="en-US" sz="1000"/>
              <a:t> include the general political stability of countries in which an organization does business and the specific attitudes that elected officials have toward business. Federal and provincial governments can influence what organizations can and cannot do.  Some examples of legislation that affects what organizations can do include:</a:t>
            </a:r>
          </a:p>
          <a:p>
            <a:pPr lvl="1"/>
            <a:r>
              <a:rPr lang="en-US" sz="1000"/>
              <a:t>1.	The Canadian Human Rights Act makes it illegal for any employer or provider of service that falls within federal jurisdiction to discriminate on the following grounds: race, national or ethnic origin, colour, religion, age, sex (including pregnancy and childbirth), marital status, family status, mental or physical disability (including previous or present drug or alcohol dependence), pardoned conviction, or sexual orientation.</a:t>
            </a:r>
          </a:p>
          <a:p>
            <a:pPr lvl="1"/>
            <a:r>
              <a:rPr lang="en-US" sz="1000"/>
              <a:t>2.  Canada’s Employment Equity Act of 1995 protects several categories of employees from employment barriers: Aboriginal peoples (whether First Nation, Inuit, or Metis); persons with disabilities; members of visible minorities (non-Caucasian in race or nonwhite in colour); and women. This legislation aims to ensure that members of these four groups are treated equitably. </a:t>
            </a:r>
          </a:p>
          <a:p>
            <a:pPr lvl="1"/>
            <a:r>
              <a:rPr lang="en-US" sz="1000"/>
              <a:t>3.	The Competition Act of 1986 created the Bureau of Competition Policy to maintain and encourage competition in Canada.</a:t>
            </a:r>
          </a:p>
          <a:p>
            <a:pPr lvl="1"/>
            <a:r>
              <a:rPr lang="en-US" sz="1000"/>
              <a:t>4.	To protect farmers, the Canadian government has created marketing boards that regulate the pricing and production of such things as dairy and eggs.</a:t>
            </a:r>
          </a:p>
        </p:txBody>
      </p:sp>
    </p:spTree>
    <p:extLst>
      <p:ext uri="{BB962C8B-B14F-4D97-AF65-F5344CB8AC3E}">
        <p14:creationId xmlns:p14="http://schemas.microsoft.com/office/powerpoint/2010/main" val="6619631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FFBDFA-05CB-4358-B373-59EF57AF83B8}" type="slidenum">
              <a:rPr lang="en-US"/>
              <a:pPr/>
              <a:t>19</a:t>
            </a:fld>
            <a:endParaRPr lang="en-US"/>
          </a:p>
        </p:txBody>
      </p:sp>
      <p:sp>
        <p:nvSpPr>
          <p:cNvPr id="295938" name="Rectangle 2"/>
          <p:cNvSpPr>
            <a:spLocks noGrp="1" noRot="1" noChangeAspect="1" noChangeArrowheads="1" noTextEdit="1"/>
          </p:cNvSpPr>
          <p:nvPr>
            <p:ph type="sldImg"/>
          </p:nvPr>
        </p:nvSpPr>
        <p:spPr>
          <a:ln/>
        </p:spPr>
      </p:sp>
      <p:sp>
        <p:nvSpPr>
          <p:cNvPr id="295939" name="Rectangle 3"/>
          <p:cNvSpPr>
            <a:spLocks noGrp="1" noChangeArrowheads="1"/>
          </p:cNvSpPr>
          <p:nvPr>
            <p:ph type="body" idx="1"/>
          </p:nvPr>
        </p:nvSpPr>
        <p:spPr/>
        <p:txBody>
          <a:bodyPr/>
          <a:lstStyle/>
          <a:p>
            <a:r>
              <a:rPr lang="en-US"/>
              <a:t>C.  </a:t>
            </a:r>
            <a:r>
              <a:rPr lang="en-US" b="1"/>
              <a:t>Sociocultural conditions</a:t>
            </a:r>
            <a:r>
              <a:rPr lang="en-US"/>
              <a:t> include the changing expectations of society. Societal values, customs, and tastes can change, and managers must be aware of these changes.</a:t>
            </a:r>
          </a:p>
          <a:p>
            <a:r>
              <a:rPr lang="en-US"/>
              <a:t>D.  </a:t>
            </a:r>
            <a:r>
              <a:rPr lang="en-US" b="1"/>
              <a:t>Demographic conditions</a:t>
            </a:r>
            <a:r>
              <a:rPr lang="en-US"/>
              <a:t>, including physical characteristics of a population, such as gender, age, level of education, geographic location, income and family composition, can change, and managers must adapt to these changes.</a:t>
            </a:r>
          </a:p>
          <a:p>
            <a:r>
              <a:rPr lang="en-US"/>
              <a:t>E.  </a:t>
            </a:r>
            <a:r>
              <a:rPr lang="en-US" b="1"/>
              <a:t>Technological conditions</a:t>
            </a:r>
            <a:r>
              <a:rPr lang="en-US"/>
              <a:t> include the changes that are occurring in technology. </a:t>
            </a:r>
          </a:p>
          <a:p>
            <a:r>
              <a:rPr lang="en-US"/>
              <a:t>F.  </a:t>
            </a:r>
            <a:r>
              <a:rPr lang="en-US" b="1"/>
              <a:t>Global conditions</a:t>
            </a:r>
            <a:r>
              <a:rPr lang="en-US"/>
              <a:t> include global competitors and global consumer markets.</a:t>
            </a:r>
          </a:p>
          <a:p>
            <a:endParaRPr lang="en-US"/>
          </a:p>
        </p:txBody>
      </p:sp>
    </p:spTree>
    <p:extLst>
      <p:ext uri="{BB962C8B-B14F-4D97-AF65-F5344CB8AC3E}">
        <p14:creationId xmlns:p14="http://schemas.microsoft.com/office/powerpoint/2010/main" val="27064197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25E896-CCCD-416B-83DE-2CECF024E5A1}" type="slidenum">
              <a:rPr lang="en-US"/>
              <a:pPr/>
              <a:t>20</a:t>
            </a:fld>
            <a:endParaRPr lang="en-US"/>
          </a:p>
        </p:txBody>
      </p:sp>
      <p:sp>
        <p:nvSpPr>
          <p:cNvPr id="284674" name="Rectangle 2"/>
          <p:cNvSpPr>
            <a:spLocks noGrp="1" noRot="1" noChangeAspect="1" noChangeArrowheads="1" noTextEdit="1"/>
          </p:cNvSpPr>
          <p:nvPr>
            <p:ph type="sldImg"/>
          </p:nvPr>
        </p:nvSpPr>
        <p:spPr>
          <a:ln/>
        </p:spPr>
      </p:sp>
      <p:sp>
        <p:nvSpPr>
          <p:cNvPr id="284675" name="Rectangle 3"/>
          <p:cNvSpPr>
            <a:spLocks noGrp="1" noChangeArrowheads="1"/>
          </p:cNvSpPr>
          <p:nvPr>
            <p:ph type="body" idx="1"/>
          </p:nvPr>
        </p:nvSpPr>
        <p:spPr/>
        <p:txBody>
          <a:bodyPr/>
          <a:lstStyle/>
          <a:p>
            <a:r>
              <a:rPr lang="en-US"/>
              <a:t>Environments are not all the same. They differ in the amount of </a:t>
            </a:r>
            <a:r>
              <a:rPr lang="en-US" b="1"/>
              <a:t>environmental uncertainty</a:t>
            </a:r>
            <a:r>
              <a:rPr lang="en-US"/>
              <a:t>, which is defined as the degree of change and complexity in an organization’s environment (see </a:t>
            </a:r>
            <a:r>
              <a:rPr lang="en-US" b="1"/>
              <a:t>Exhibit</a:t>
            </a:r>
            <a:r>
              <a:rPr lang="en-US"/>
              <a:t> </a:t>
            </a:r>
            <a:r>
              <a:rPr lang="en-US" b="1"/>
              <a:t>2.7</a:t>
            </a:r>
            <a:r>
              <a:rPr lang="en-US"/>
              <a:t>).</a:t>
            </a:r>
          </a:p>
          <a:p>
            <a:r>
              <a:rPr lang="en-US"/>
              <a:t>1.  Degree of change is measured as dynamic or complex. If the components in an organization’s environment change frequently, it’s a dynamic environment. If change is minimal, the environment is called a stable one.</a:t>
            </a:r>
          </a:p>
          <a:p>
            <a:r>
              <a:rPr lang="en-US"/>
              <a:t>2.  The other dimension of uncertainty relates to the degree of </a:t>
            </a:r>
            <a:r>
              <a:rPr lang="en-US" b="1"/>
              <a:t>environmental complexity</a:t>
            </a:r>
            <a:r>
              <a:rPr lang="en-US"/>
              <a:t>, which is defined as the number of components in an organization’s environment and the extent of an organization’s knowledge about its environmental components. </a:t>
            </a:r>
          </a:p>
        </p:txBody>
      </p:sp>
    </p:spTree>
    <p:extLst>
      <p:ext uri="{BB962C8B-B14F-4D97-AF65-F5344CB8AC3E}">
        <p14:creationId xmlns:p14="http://schemas.microsoft.com/office/powerpoint/2010/main" val="10309906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9CA44F-1AEA-41DA-9A9A-61282A207476}" type="slidenum">
              <a:rPr lang="en-US"/>
              <a:pPr/>
              <a:t>21</a:t>
            </a:fld>
            <a:endParaRPr lang="en-US"/>
          </a:p>
        </p:txBody>
      </p:sp>
      <p:sp>
        <p:nvSpPr>
          <p:cNvPr id="285698" name="Rectangle 2"/>
          <p:cNvSpPr>
            <a:spLocks noGrp="1" noRot="1" noChangeAspect="1" noChangeArrowheads="1" noTextEdit="1"/>
          </p:cNvSpPr>
          <p:nvPr>
            <p:ph type="sldImg"/>
          </p:nvPr>
        </p:nvSpPr>
        <p:spPr>
          <a:ln/>
        </p:spPr>
      </p:sp>
      <p:sp>
        <p:nvSpPr>
          <p:cNvPr id="285699" name="Rectangle 3"/>
          <p:cNvSpPr>
            <a:spLocks noGrp="1" noChangeArrowheads="1"/>
          </p:cNvSpPr>
          <p:nvPr>
            <p:ph type="body" idx="1"/>
          </p:nvPr>
        </p:nvSpPr>
        <p:spPr/>
        <p:txBody>
          <a:bodyPr/>
          <a:lstStyle/>
          <a:p>
            <a:r>
              <a:rPr lang="en-US"/>
              <a:t>3.  If the number of components is minimal and there’s minimal need for sophisticated knowledge, the environment is classified as simple. If there are a number of components, if they are not similar, and if there is a high need for sophisticated knowledge, the environment is complex. </a:t>
            </a:r>
          </a:p>
          <a:p>
            <a:r>
              <a:rPr lang="en-US"/>
              <a:t>4.  Because uncertainty is a threat to organizational effectiveness, managers try to minimize it</a:t>
            </a:r>
          </a:p>
          <a:p>
            <a:endParaRPr lang="en-US"/>
          </a:p>
        </p:txBody>
      </p:sp>
    </p:spTree>
    <p:extLst>
      <p:ext uri="{BB962C8B-B14F-4D97-AF65-F5344CB8AC3E}">
        <p14:creationId xmlns:p14="http://schemas.microsoft.com/office/powerpoint/2010/main" val="39300987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1E63AE-4C82-467C-856F-80F3F43CCA3F}" type="slidenum">
              <a:rPr lang="en-US"/>
              <a:pPr/>
              <a:t>22</a:t>
            </a:fld>
            <a:endParaRPr lang="en-US"/>
          </a:p>
        </p:txBody>
      </p:sp>
      <p:sp>
        <p:nvSpPr>
          <p:cNvPr id="286722" name="Rectangle 2"/>
          <p:cNvSpPr>
            <a:spLocks noGrp="1" noRot="1" noChangeAspect="1" noChangeArrowheads="1" noTextEdit="1"/>
          </p:cNvSpPr>
          <p:nvPr>
            <p:ph type="sldImg"/>
          </p:nvPr>
        </p:nvSpPr>
        <p:spPr>
          <a:ln/>
        </p:spPr>
      </p:sp>
      <p:sp>
        <p:nvSpPr>
          <p:cNvPr id="286723" name="Rectangle 3"/>
          <p:cNvSpPr>
            <a:spLocks noGrp="1" noChangeArrowheads="1"/>
          </p:cNvSpPr>
          <p:nvPr>
            <p:ph type="body" idx="1"/>
          </p:nvPr>
        </p:nvSpPr>
        <p:spPr/>
        <p:txBody>
          <a:bodyPr/>
          <a:lstStyle/>
          <a:p>
            <a:r>
              <a:rPr lang="en-US"/>
              <a:t>The more obvious and secure an organization’s relationships become with external stakeholders, the more influence managers will have over organizational controls.</a:t>
            </a:r>
          </a:p>
          <a:p>
            <a:r>
              <a:rPr lang="en-US"/>
              <a:t>A.  </a:t>
            </a:r>
            <a:r>
              <a:rPr lang="en-US" b="1"/>
              <a:t>Stakeholders</a:t>
            </a:r>
            <a:r>
              <a:rPr lang="en-US"/>
              <a:t> are any constituencies in the organization’s external environment that are affected by, or have a vested interest in, the organization’s decisions and actions. (See </a:t>
            </a:r>
            <a:r>
              <a:rPr lang="en-US" b="1"/>
              <a:t>Exhibit</a:t>
            </a:r>
            <a:r>
              <a:rPr lang="en-US"/>
              <a:t> </a:t>
            </a:r>
            <a:r>
              <a:rPr lang="en-US" b="1"/>
              <a:t>2.8</a:t>
            </a:r>
            <a:r>
              <a:rPr lang="en-US"/>
              <a:t> for an identification of some of the most common ones.)</a:t>
            </a:r>
          </a:p>
          <a:p>
            <a:r>
              <a:rPr lang="en-US"/>
              <a:t>B.  Stakeholder relationship management is important for two reasons:</a:t>
            </a:r>
          </a:p>
          <a:p>
            <a:pPr lvl="1"/>
            <a:r>
              <a:rPr lang="en-US"/>
              <a:t>1)  It can lead to improved predictability of environmental changes, more successful innovation, greater degrees of trust, and greater organizational flexibility to reduce the impact of change.</a:t>
            </a:r>
          </a:p>
          <a:p>
            <a:pPr lvl="1"/>
            <a:r>
              <a:rPr lang="en-US"/>
              <a:t>2)  It is the “right” thing to do, because organizations are dependent on external stakeholders as sources of inputs and outlets for outputs and should be considered when making and implementing decisions.</a:t>
            </a:r>
          </a:p>
        </p:txBody>
      </p:sp>
    </p:spTree>
    <p:extLst>
      <p:ext uri="{BB962C8B-B14F-4D97-AF65-F5344CB8AC3E}">
        <p14:creationId xmlns:p14="http://schemas.microsoft.com/office/powerpoint/2010/main" val="2990006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5A0117-48BC-4B1B-941F-53FB493DD348}" type="slidenum">
              <a:rPr lang="en-US"/>
              <a:pPr/>
              <a:t>23</a:t>
            </a:fld>
            <a:endParaRPr lang="en-US"/>
          </a:p>
        </p:txBody>
      </p:sp>
      <p:sp>
        <p:nvSpPr>
          <p:cNvPr id="287746" name="Rectangle 2"/>
          <p:cNvSpPr>
            <a:spLocks noGrp="1" noRot="1" noChangeAspect="1" noChangeArrowheads="1" noTextEdit="1"/>
          </p:cNvSpPr>
          <p:nvPr>
            <p:ph type="sldImg"/>
          </p:nvPr>
        </p:nvSpPr>
        <p:spPr>
          <a:ln/>
        </p:spPr>
      </p:sp>
      <p:sp>
        <p:nvSpPr>
          <p:cNvPr id="287747" name="Rectangle 3"/>
          <p:cNvSpPr>
            <a:spLocks noGrp="1" noChangeArrowheads="1"/>
          </p:cNvSpPr>
          <p:nvPr>
            <p:ph type="body" idx="1"/>
          </p:nvPr>
        </p:nvSpPr>
        <p:spPr/>
        <p:txBody>
          <a:bodyPr/>
          <a:lstStyle/>
          <a:p>
            <a:r>
              <a:rPr lang="en-US"/>
              <a:t>Stakeholder relationships are managed using four steps:</a:t>
            </a:r>
          </a:p>
          <a:p>
            <a:pPr lvl="1"/>
            <a:r>
              <a:rPr lang="en-US"/>
              <a:t>1.  Identify external stakeholders.</a:t>
            </a:r>
          </a:p>
          <a:p>
            <a:pPr lvl="1"/>
            <a:r>
              <a:rPr lang="en-US"/>
              <a:t>2.  Determine the specific interests of each stakeholder group.</a:t>
            </a:r>
          </a:p>
          <a:p>
            <a:pPr lvl="1"/>
            <a:r>
              <a:rPr lang="en-US"/>
              <a:t>3.  Decide how critical these interests are to the organization.</a:t>
            </a:r>
          </a:p>
          <a:p>
            <a:pPr lvl="1"/>
            <a:r>
              <a:rPr lang="en-US"/>
              <a:t>4.  Determine what specific approach managers should use to manage each relationship based on criticalness of stakeholder and environmental uncertainty. </a:t>
            </a:r>
          </a:p>
        </p:txBody>
      </p:sp>
    </p:spTree>
    <p:extLst>
      <p:ext uri="{BB962C8B-B14F-4D97-AF65-F5344CB8AC3E}">
        <p14:creationId xmlns:p14="http://schemas.microsoft.com/office/powerpoint/2010/main" val="24806489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EE981D-511F-4FE8-A5CD-1F3EDB327F5D}" type="slidenum">
              <a:rPr lang="en-US"/>
              <a:pPr/>
              <a:t>24</a:t>
            </a:fld>
            <a:endParaRPr lang="en-US"/>
          </a:p>
        </p:txBody>
      </p:sp>
      <p:sp>
        <p:nvSpPr>
          <p:cNvPr id="318466" name="Rectangle 2"/>
          <p:cNvSpPr>
            <a:spLocks noGrp="1" noRot="1" noChangeAspect="1" noChangeArrowheads="1" noTextEdit="1"/>
          </p:cNvSpPr>
          <p:nvPr>
            <p:ph type="sldImg"/>
          </p:nvPr>
        </p:nvSpPr>
        <p:spPr>
          <a:ln/>
        </p:spPr>
      </p:sp>
      <p:sp>
        <p:nvSpPr>
          <p:cNvPr id="318467" name="Rectangle 3"/>
          <p:cNvSpPr>
            <a:spLocks noGrp="1" noChangeArrowheads="1"/>
          </p:cNvSpPr>
          <p:nvPr>
            <p:ph type="body" idx="1"/>
          </p:nvPr>
        </p:nvSpPr>
        <p:spPr/>
        <p:txBody>
          <a:bodyPr/>
          <a:lstStyle/>
          <a:p>
            <a:r>
              <a:rPr lang="en-US"/>
              <a:t>(See </a:t>
            </a:r>
            <a:r>
              <a:rPr lang="en-US" b="1"/>
              <a:t>Exhibit</a:t>
            </a:r>
            <a:r>
              <a:rPr lang="en-US"/>
              <a:t> </a:t>
            </a:r>
            <a:r>
              <a:rPr lang="en-US" b="1"/>
              <a:t>2.8</a:t>
            </a:r>
            <a:r>
              <a:rPr lang="en-US"/>
              <a:t> for an identification of some of the most common stakeholders.) </a:t>
            </a:r>
          </a:p>
        </p:txBody>
      </p:sp>
    </p:spTree>
    <p:extLst>
      <p:ext uri="{BB962C8B-B14F-4D97-AF65-F5344CB8AC3E}">
        <p14:creationId xmlns:p14="http://schemas.microsoft.com/office/powerpoint/2010/main" val="2620045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D759FC-1478-474D-96C5-22206CEC6E08}" type="slidenum">
              <a:rPr lang="en-US"/>
              <a:pPr/>
              <a:t>9</a:t>
            </a:fld>
            <a:endParaRPr lang="en-US"/>
          </a:p>
        </p:txBody>
      </p:sp>
      <p:sp>
        <p:nvSpPr>
          <p:cNvPr id="323586" name="Rectangle 2"/>
          <p:cNvSpPr>
            <a:spLocks noGrp="1" noRot="1" noChangeAspect="1" noChangeArrowheads="1" noTextEdit="1"/>
          </p:cNvSpPr>
          <p:nvPr>
            <p:ph type="sldImg"/>
          </p:nvPr>
        </p:nvSpPr>
        <p:spPr>
          <a:ln/>
        </p:spPr>
      </p:sp>
      <p:sp>
        <p:nvSpPr>
          <p:cNvPr id="323587" name="Rectangle 3"/>
          <p:cNvSpPr>
            <a:spLocks noGrp="1" noChangeArrowheads="1"/>
          </p:cNvSpPr>
          <p:nvPr>
            <p:ph type="body" idx="1"/>
          </p:nvPr>
        </p:nvSpPr>
        <p:spPr/>
        <p:txBody>
          <a:bodyPr/>
          <a:lstStyle/>
          <a:p>
            <a:r>
              <a:rPr lang="en-US" b="1" dirty="0"/>
              <a:t>Exhibit</a:t>
            </a:r>
            <a:r>
              <a:rPr lang="en-US" dirty="0"/>
              <a:t> </a:t>
            </a:r>
            <a:r>
              <a:rPr lang="en-US" b="1" dirty="0"/>
              <a:t>2.3</a:t>
            </a:r>
            <a:r>
              <a:rPr lang="en-US" dirty="0"/>
              <a:t> describes how the cultural dimensions can be combined to create significantly different organizations. </a:t>
            </a:r>
          </a:p>
        </p:txBody>
      </p:sp>
    </p:spTree>
    <p:extLst>
      <p:ext uri="{BB962C8B-B14F-4D97-AF65-F5344CB8AC3E}">
        <p14:creationId xmlns:p14="http://schemas.microsoft.com/office/powerpoint/2010/main" val="3495755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D773D9-E2DF-478D-B9E8-72068E5C5711}" type="slidenum">
              <a:rPr lang="en-US"/>
              <a:pPr/>
              <a:t>10</a:t>
            </a:fld>
            <a:endParaRPr lang="en-US"/>
          </a:p>
        </p:txBody>
      </p:sp>
      <p:sp>
        <p:nvSpPr>
          <p:cNvPr id="269314" name="Rectangle 2"/>
          <p:cNvSpPr>
            <a:spLocks noGrp="1" noRot="1" noChangeAspect="1" noChangeArrowheads="1" noTextEdit="1"/>
          </p:cNvSpPr>
          <p:nvPr>
            <p:ph type="sldImg"/>
          </p:nvPr>
        </p:nvSpPr>
        <p:spPr>
          <a:ln/>
        </p:spPr>
      </p:sp>
      <p:sp>
        <p:nvSpPr>
          <p:cNvPr id="269315" name="Rectangle 3"/>
          <p:cNvSpPr>
            <a:spLocks noGrp="1" noChangeArrowheads="1"/>
          </p:cNvSpPr>
          <p:nvPr>
            <p:ph type="body" idx="1"/>
          </p:nvPr>
        </p:nvSpPr>
        <p:spPr/>
        <p:txBody>
          <a:bodyPr/>
          <a:lstStyle/>
          <a:p>
            <a:pPr marL="228600" indent="-228600"/>
            <a:r>
              <a:rPr lang="en-US" b="1"/>
              <a:t>Strong Vs. Weak Cultures.</a:t>
            </a:r>
          </a:p>
          <a:p>
            <a:pPr marL="228600" indent="-228600"/>
            <a:r>
              <a:rPr lang="en-US"/>
              <a:t>1.</a:t>
            </a:r>
            <a:r>
              <a:rPr lang="en-US" b="1"/>
              <a:t>  Strong cultures </a:t>
            </a:r>
            <a:r>
              <a:rPr lang="en-US"/>
              <a:t>are possessed by those organizations in which the key values are intensely held and widely shared.</a:t>
            </a:r>
          </a:p>
          <a:p>
            <a:pPr marL="228600" indent="-228600"/>
            <a:r>
              <a:rPr lang="en-US"/>
              <a:t>2.  Whether an organization’s culture is strong, weak, or somewhere in between will depend on organizational factors such as size, age, employee turnover rate, and intensity of original culture.</a:t>
            </a:r>
          </a:p>
          <a:p>
            <a:pPr marL="228600" indent="-228600"/>
            <a:r>
              <a:rPr lang="en-US"/>
              <a:t>3.  A culture will have increasing impact on what managers do as it becomes stronger.</a:t>
            </a:r>
          </a:p>
          <a:p>
            <a:pPr marL="228600" indent="-228600"/>
            <a:r>
              <a:rPr lang="en-US"/>
              <a:t>4.  Most organizations have moderate to strong cultures. There’s high agreement on what’s important, what defines “good” employee behaviour, and so forth. </a:t>
            </a:r>
          </a:p>
          <a:p>
            <a:pPr marL="228600" indent="-228600"/>
            <a:r>
              <a:rPr lang="en-US"/>
              <a:t>5.  Studies of organizational culture have shown various results. Organizations with strong cultures also used their recruitment efforts and socialization practices to build employee commitment. And an increasing body of research suggests that strong cultures are associated with high organizational performance.</a:t>
            </a:r>
          </a:p>
          <a:p>
            <a:pPr marL="228600" indent="-228600"/>
            <a:r>
              <a:rPr lang="en-US"/>
              <a:t>6.  Strong cultures do not always yield positive results, however. Enron had a very strong, and unethical, culture. This enabled employees and top management to engage in unethical behaviour that was concealed from public scrutiny. </a:t>
            </a:r>
          </a:p>
        </p:txBody>
      </p:sp>
    </p:spTree>
    <p:extLst>
      <p:ext uri="{BB962C8B-B14F-4D97-AF65-F5344CB8AC3E}">
        <p14:creationId xmlns:p14="http://schemas.microsoft.com/office/powerpoint/2010/main" val="40087070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5C66EF-389F-46A2-BE25-5226211E809B}" type="slidenum">
              <a:rPr lang="en-US"/>
              <a:pPr/>
              <a:t>12</a:t>
            </a:fld>
            <a:endParaRPr lang="en-US"/>
          </a:p>
        </p:txBody>
      </p:sp>
      <p:sp>
        <p:nvSpPr>
          <p:cNvPr id="270338" name="Rectangle 2"/>
          <p:cNvSpPr>
            <a:spLocks noGrp="1" noRot="1" noChangeAspect="1" noChangeArrowheads="1" noTextEdit="1"/>
          </p:cNvSpPr>
          <p:nvPr>
            <p:ph type="sldImg"/>
          </p:nvPr>
        </p:nvSpPr>
        <p:spPr>
          <a:ln/>
        </p:spPr>
      </p:sp>
      <p:sp>
        <p:nvSpPr>
          <p:cNvPr id="27033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6669731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F7C0EBC-BC72-44F0-8C26-C0CD715E3C77}" type="slidenum">
              <a:rPr lang="en-US"/>
              <a:pPr/>
              <a:t>13</a:t>
            </a:fld>
            <a:endParaRPr lang="en-US"/>
          </a:p>
        </p:txBody>
      </p:sp>
      <p:sp>
        <p:nvSpPr>
          <p:cNvPr id="274434" name="Rectangle 2"/>
          <p:cNvSpPr>
            <a:spLocks noGrp="1" noRot="1" noChangeAspect="1" noChangeArrowheads="1" noTextEdit="1"/>
          </p:cNvSpPr>
          <p:nvPr>
            <p:ph type="sldImg"/>
          </p:nvPr>
        </p:nvSpPr>
        <p:spPr>
          <a:ln/>
        </p:spPr>
      </p:sp>
      <p:sp>
        <p:nvSpPr>
          <p:cNvPr id="274435" name="Rectangle 3"/>
          <p:cNvSpPr>
            <a:spLocks noGrp="1" noChangeArrowheads="1"/>
          </p:cNvSpPr>
          <p:nvPr>
            <p:ph type="body" idx="1"/>
          </p:nvPr>
        </p:nvSpPr>
        <p:spPr/>
        <p:txBody>
          <a:bodyPr/>
          <a:lstStyle/>
          <a:p>
            <a:pPr marL="228600" indent="-228600"/>
            <a:r>
              <a:rPr lang="en-US"/>
              <a:t>1.  Culture is transmitted principally through stories, rituals, material symbols, and language.</a:t>
            </a:r>
          </a:p>
          <a:p>
            <a:pPr marL="228600" indent="-228600"/>
            <a:r>
              <a:rPr lang="en-US"/>
              <a:t>2.  Organizational </a:t>
            </a:r>
            <a:r>
              <a:rPr lang="en-US" b="1"/>
              <a:t>stories</a:t>
            </a:r>
            <a:r>
              <a:rPr lang="en-US"/>
              <a:t> are one way that employees learn the culture. These stories typically involve a narrative of significant events or people. </a:t>
            </a:r>
          </a:p>
          <a:p>
            <a:pPr marL="228600" indent="-228600"/>
            <a:r>
              <a:rPr lang="en-US"/>
              <a:t>3.  </a:t>
            </a:r>
            <a:r>
              <a:rPr lang="en-US" b="1"/>
              <a:t>Rituals</a:t>
            </a:r>
            <a:r>
              <a:rPr lang="en-US"/>
              <a:t> are repetitive sequences of activities that express and reinforce the key values of the organization, what goals are most important, which people are important, and which are expendable.</a:t>
            </a:r>
          </a:p>
          <a:p>
            <a:pPr marL="228600" indent="-228600"/>
            <a:r>
              <a:rPr lang="en-US"/>
              <a:t>4.  The use of </a:t>
            </a:r>
            <a:r>
              <a:rPr lang="en-US" b="1"/>
              <a:t>material symbols</a:t>
            </a:r>
            <a:r>
              <a:rPr lang="en-US"/>
              <a:t> is another way in which employees learn the culture, learn the degree of equality desired by top management, and find out who is important and the kinds of behaviour that are expected and appropriate.</a:t>
            </a:r>
          </a:p>
          <a:p>
            <a:pPr marL="228600" indent="-228600"/>
            <a:r>
              <a:rPr lang="en-US"/>
              <a:t>5.  Finally, </a:t>
            </a:r>
            <a:r>
              <a:rPr lang="en-US" b="1"/>
              <a:t>language</a:t>
            </a:r>
            <a:r>
              <a:rPr lang="en-US"/>
              <a:t> is often used to identify members of a culture. Learning this language indicates members’ willingness to accept and preserve the culture. This special lingo acts as a common denominator that unites members of a given culture. </a:t>
            </a:r>
          </a:p>
        </p:txBody>
      </p:sp>
    </p:spTree>
    <p:extLst>
      <p:ext uri="{BB962C8B-B14F-4D97-AF65-F5344CB8AC3E}">
        <p14:creationId xmlns:p14="http://schemas.microsoft.com/office/powerpoint/2010/main" val="10650572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6D3BDF-17B6-4388-9359-0C43632EE2D8}" type="slidenum">
              <a:rPr lang="en-US"/>
              <a:pPr/>
              <a:t>14</a:t>
            </a:fld>
            <a:endParaRPr lang="en-US"/>
          </a:p>
        </p:txBody>
      </p:sp>
      <p:sp>
        <p:nvSpPr>
          <p:cNvPr id="272386" name="Rectangle 2"/>
          <p:cNvSpPr>
            <a:spLocks noGrp="1" noRot="1" noChangeAspect="1" noChangeArrowheads="1" noTextEdit="1"/>
          </p:cNvSpPr>
          <p:nvPr>
            <p:ph type="sldImg"/>
          </p:nvPr>
        </p:nvSpPr>
        <p:spPr>
          <a:ln/>
        </p:spPr>
      </p:sp>
      <p:sp>
        <p:nvSpPr>
          <p:cNvPr id="272387" name="Rectangle 3"/>
          <p:cNvSpPr>
            <a:spLocks noGrp="1" noChangeArrowheads="1"/>
          </p:cNvSpPr>
          <p:nvPr>
            <p:ph type="body" idx="1"/>
          </p:nvPr>
        </p:nvSpPr>
        <p:spPr/>
        <p:txBody>
          <a:bodyPr/>
          <a:lstStyle/>
          <a:p>
            <a:pPr marL="228600" indent="-228600"/>
            <a:r>
              <a:rPr lang="en-US"/>
              <a:t>The </a:t>
            </a:r>
            <a:r>
              <a:rPr lang="en-US" b="1"/>
              <a:t>Source of Culture</a:t>
            </a:r>
            <a:r>
              <a:rPr lang="en-US"/>
              <a:t>. </a:t>
            </a:r>
          </a:p>
          <a:p>
            <a:pPr marL="228600" indent="-228600">
              <a:buFontTx/>
              <a:buChar char="•"/>
            </a:pPr>
            <a:r>
              <a:rPr lang="en-US"/>
              <a:t>The original source of an organization’s culture is usually a reflection of the vision or mission of the organization’s founders. </a:t>
            </a:r>
          </a:p>
          <a:p>
            <a:pPr marL="228600" indent="-228600">
              <a:buFontTx/>
              <a:buChar char="•"/>
            </a:pPr>
            <a:r>
              <a:rPr lang="en-US"/>
              <a:t>It results from the interaction between the founders’ biases and assumptions and what the first employees subsequently learned from their own experiences. </a:t>
            </a:r>
          </a:p>
          <a:p>
            <a:pPr marL="228600" indent="-228600"/>
            <a:endParaRPr lang="en-US"/>
          </a:p>
          <a:p>
            <a:pPr marL="228600" indent="-228600"/>
            <a:r>
              <a:rPr lang="en-US" b="1"/>
              <a:t>How an Organization’s Culture Continues</a:t>
            </a:r>
            <a:r>
              <a:rPr lang="en-US"/>
              <a:t>.</a:t>
            </a:r>
          </a:p>
          <a:p>
            <a:pPr marL="228600" indent="-228600">
              <a:buFontTx/>
              <a:buChar char="•"/>
            </a:pPr>
            <a:r>
              <a:rPr lang="en-US"/>
              <a:t>Once a culture is in place, practices help maintain it.</a:t>
            </a:r>
          </a:p>
          <a:p>
            <a:pPr marL="228600" indent="-228600">
              <a:buFontTx/>
              <a:buChar char="•"/>
            </a:pPr>
            <a:r>
              <a:rPr lang="en-US"/>
              <a:t>Hiring practices reflect the culture in terms of fit.</a:t>
            </a:r>
          </a:p>
          <a:p>
            <a:pPr marL="228600" indent="-228600">
              <a:buFontTx/>
              <a:buChar char="•"/>
            </a:pPr>
            <a:r>
              <a:rPr lang="en-US"/>
              <a:t>Actions of top executives.</a:t>
            </a:r>
          </a:p>
          <a:p>
            <a:pPr marL="228600" indent="-228600">
              <a:buFontTx/>
              <a:buChar char="•"/>
            </a:pPr>
            <a:r>
              <a:rPr lang="en-US"/>
              <a:t>Employees adapt to an organization’s culture through </a:t>
            </a:r>
            <a:r>
              <a:rPr lang="en-US" b="1"/>
              <a:t>socialization</a:t>
            </a:r>
            <a:r>
              <a:rPr lang="en-US"/>
              <a:t>—where new employees learn the organization’s way of doing things.</a:t>
            </a:r>
            <a:endParaRPr lang="en-US" b="1"/>
          </a:p>
          <a:p>
            <a:pPr marL="228600" indent="-228600"/>
            <a:endParaRPr lang="en-US"/>
          </a:p>
        </p:txBody>
      </p:sp>
    </p:spTree>
    <p:extLst>
      <p:ext uri="{BB962C8B-B14F-4D97-AF65-F5344CB8AC3E}">
        <p14:creationId xmlns:p14="http://schemas.microsoft.com/office/powerpoint/2010/main" val="510513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2F4944-AC4C-4544-B0FA-B2351E65D75D}" type="slidenum">
              <a:rPr lang="en-US"/>
              <a:pPr/>
              <a:t>15</a:t>
            </a:fld>
            <a:endParaRPr lang="en-US"/>
          </a:p>
        </p:txBody>
      </p:sp>
      <p:sp>
        <p:nvSpPr>
          <p:cNvPr id="280578" name="Rectangle 2"/>
          <p:cNvSpPr>
            <a:spLocks noGrp="1" noRot="1" noChangeAspect="1" noChangeArrowheads="1" noTextEdit="1"/>
          </p:cNvSpPr>
          <p:nvPr>
            <p:ph type="sldImg"/>
          </p:nvPr>
        </p:nvSpPr>
        <p:spPr>
          <a:ln/>
        </p:spPr>
      </p:sp>
      <p:sp>
        <p:nvSpPr>
          <p:cNvPr id="280579" name="Rectangle 3"/>
          <p:cNvSpPr>
            <a:spLocks noGrp="1" noChangeArrowheads="1"/>
          </p:cNvSpPr>
          <p:nvPr>
            <p:ph type="body" idx="1"/>
          </p:nvPr>
        </p:nvSpPr>
        <p:spPr/>
        <p:txBody>
          <a:bodyPr/>
          <a:lstStyle/>
          <a:p>
            <a:r>
              <a:rPr lang="en-US"/>
              <a:t>Current cultural issues managers should consider:</a:t>
            </a:r>
          </a:p>
          <a:p>
            <a:r>
              <a:rPr lang="en-US"/>
              <a:t>C. </a:t>
            </a:r>
            <a:r>
              <a:rPr lang="en-US" b="1"/>
              <a:t>Creating a Customer-Responsive Culture.</a:t>
            </a:r>
          </a:p>
          <a:p>
            <a:pPr lvl="1"/>
            <a:r>
              <a:rPr lang="en-US"/>
              <a:t>1.  What does a customer-responsive culture look like? Research shows the following six characteristics that are routinely present (see </a:t>
            </a:r>
            <a:r>
              <a:rPr lang="en-US" i="1"/>
              <a:t>Tips for Managers </a:t>
            </a:r>
            <a:r>
              <a:rPr lang="en-US"/>
              <a:t>on page 57 for managerial actions to make their cultures more customer responsive):</a:t>
            </a:r>
          </a:p>
          <a:p>
            <a:pPr lvl="2"/>
            <a:r>
              <a:rPr lang="en-US"/>
              <a:t>a.  Outgoing and friendly employees</a:t>
            </a:r>
          </a:p>
          <a:p>
            <a:pPr lvl="2"/>
            <a:r>
              <a:rPr lang="en-US"/>
              <a:t>b.  Few rigid rules, procedures, and regulations</a:t>
            </a:r>
          </a:p>
          <a:p>
            <a:pPr lvl="2"/>
            <a:r>
              <a:rPr lang="en-US"/>
              <a:t>c.  Widespread use of empowerment</a:t>
            </a:r>
          </a:p>
          <a:p>
            <a:pPr lvl="2"/>
            <a:r>
              <a:rPr lang="en-US"/>
              <a:t>d.  Good listening skills</a:t>
            </a:r>
          </a:p>
          <a:p>
            <a:pPr lvl="2"/>
            <a:r>
              <a:rPr lang="en-US"/>
              <a:t>e.  Role clarity</a:t>
            </a:r>
          </a:p>
          <a:p>
            <a:pPr lvl="2"/>
            <a:r>
              <a:rPr lang="en-US"/>
              <a:t>f.   Employees attentive to customer needs </a:t>
            </a:r>
          </a:p>
        </p:txBody>
      </p:sp>
    </p:spTree>
    <p:extLst>
      <p:ext uri="{BB962C8B-B14F-4D97-AF65-F5344CB8AC3E}">
        <p14:creationId xmlns:p14="http://schemas.microsoft.com/office/powerpoint/2010/main" val="2162001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C23B69-C208-4777-AB4A-7A4B6A83FB19}" type="slidenum">
              <a:rPr lang="en-US"/>
              <a:pPr/>
              <a:t>16</a:t>
            </a:fld>
            <a:endParaRPr lang="en-US"/>
          </a:p>
        </p:txBody>
      </p:sp>
      <p:sp>
        <p:nvSpPr>
          <p:cNvPr id="281602" name="Rectangle 2"/>
          <p:cNvSpPr>
            <a:spLocks noGrp="1" noRot="1" noChangeAspect="1" noChangeArrowheads="1" noTextEdit="1"/>
          </p:cNvSpPr>
          <p:nvPr>
            <p:ph type="sldImg"/>
          </p:nvPr>
        </p:nvSpPr>
        <p:spPr>
          <a:ln/>
        </p:spPr>
      </p:sp>
      <p:sp>
        <p:nvSpPr>
          <p:cNvPr id="281603" name="Rectangle 3"/>
          <p:cNvSpPr>
            <a:spLocks noGrp="1" noChangeArrowheads="1"/>
          </p:cNvSpPr>
          <p:nvPr>
            <p:ph type="body" idx="1"/>
          </p:nvPr>
        </p:nvSpPr>
        <p:spPr/>
        <p:txBody>
          <a:bodyPr/>
          <a:lstStyle/>
          <a:p>
            <a:pPr marL="228600" indent="-228600"/>
            <a:r>
              <a:rPr lang="en-US"/>
              <a:t>The impact of the </a:t>
            </a:r>
            <a:r>
              <a:rPr lang="en-US" b="1"/>
              <a:t>external environment</a:t>
            </a:r>
            <a:r>
              <a:rPr lang="en-US"/>
              <a:t> (see </a:t>
            </a:r>
            <a:r>
              <a:rPr lang="en-US" b="1"/>
              <a:t>Exhibit 2.6</a:t>
            </a:r>
            <a:r>
              <a:rPr lang="en-US"/>
              <a:t>) on a manager’s actions and behaviours cannot be overemphasized. There are forces in the environment that play a major role in shaping managers’ endeavours.</a:t>
            </a:r>
          </a:p>
          <a:p>
            <a:pPr marL="228600" indent="-228600">
              <a:buFontTx/>
              <a:buAutoNum type="alphaUcPeriod"/>
            </a:pPr>
            <a:r>
              <a:rPr lang="en-US"/>
              <a:t> The environment is defined as institutions and forces outside the organization that potentially affect an organization’s performance.</a:t>
            </a:r>
          </a:p>
          <a:p>
            <a:pPr marL="228600" indent="-228600"/>
            <a:r>
              <a:rPr lang="en-US"/>
              <a:t>    1.  The </a:t>
            </a:r>
            <a:r>
              <a:rPr lang="en-US" b="1"/>
              <a:t>specific environment</a:t>
            </a:r>
            <a:r>
              <a:rPr lang="en-US"/>
              <a:t> is that part of the environment that includes the constituencies that are directly relevant to the achievement of an organization’s goals.</a:t>
            </a:r>
          </a:p>
          <a:p>
            <a:pPr marL="228600" indent="-228600"/>
            <a:r>
              <a:rPr lang="en-US"/>
              <a:t>         a. The specific environment is unique and changes with conditions.</a:t>
            </a:r>
          </a:p>
          <a:p>
            <a:pPr marL="228600" indent="-228600"/>
            <a:r>
              <a:rPr lang="en-US"/>
              <a:t>         b.  It also varies depending on the niche the organization serves with respect to the range of products or services it offers and the markets it serves.</a:t>
            </a:r>
          </a:p>
          <a:p>
            <a:pPr marL="228600" indent="-228600"/>
            <a:r>
              <a:rPr lang="en-US"/>
              <a:t>    2.	The </a:t>
            </a:r>
            <a:r>
              <a:rPr lang="en-US" b="1"/>
              <a:t>general environment</a:t>
            </a:r>
            <a:r>
              <a:rPr lang="en-US"/>
              <a:t> includes the broad economic, political/legal, socio-cultural, demographic, technological, and global conditions. </a:t>
            </a:r>
          </a:p>
        </p:txBody>
      </p:sp>
    </p:spTree>
    <p:extLst>
      <p:ext uri="{BB962C8B-B14F-4D97-AF65-F5344CB8AC3E}">
        <p14:creationId xmlns:p14="http://schemas.microsoft.com/office/powerpoint/2010/main" val="3996725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BC24B4-C3BE-4EF7-8848-F65D2860ABBF}" type="slidenum">
              <a:rPr lang="en-US"/>
              <a:pPr/>
              <a:t>17</a:t>
            </a:fld>
            <a:endParaRPr lang="en-US"/>
          </a:p>
        </p:txBody>
      </p:sp>
      <p:sp>
        <p:nvSpPr>
          <p:cNvPr id="310274" name="Rectangle 2"/>
          <p:cNvSpPr>
            <a:spLocks noGrp="1" noRot="1" noChangeAspect="1" noChangeArrowheads="1" noTextEdit="1"/>
          </p:cNvSpPr>
          <p:nvPr>
            <p:ph type="sldImg"/>
          </p:nvPr>
        </p:nvSpPr>
        <p:spPr>
          <a:ln/>
        </p:spPr>
      </p:sp>
      <p:sp>
        <p:nvSpPr>
          <p:cNvPr id="310275" name="Rectangle 3"/>
          <p:cNvSpPr>
            <a:spLocks noGrp="1" noChangeArrowheads="1"/>
          </p:cNvSpPr>
          <p:nvPr>
            <p:ph type="body" idx="1"/>
          </p:nvPr>
        </p:nvSpPr>
        <p:spPr/>
        <p:txBody>
          <a:bodyPr/>
          <a:lstStyle/>
          <a:p>
            <a:r>
              <a:rPr lang="en-US"/>
              <a:t>The main constituencies of the external environment include customers, suppliers, competitors, and pressure groups.</a:t>
            </a:r>
          </a:p>
          <a:p>
            <a:r>
              <a:rPr lang="en-US"/>
              <a:t>1. </a:t>
            </a:r>
            <a:r>
              <a:rPr lang="en-US" b="1"/>
              <a:t>Suppliers</a:t>
            </a:r>
            <a:r>
              <a:rPr lang="en-US"/>
              <a:t> include firms that provide materials and equipment as well as providers of financial and labour inputs. Managers seek to ensure a steady flow of the needed materials, equipment, financial, and labour inputs at the lowest possible price.</a:t>
            </a:r>
          </a:p>
          <a:p>
            <a:r>
              <a:rPr lang="en-US"/>
              <a:t>2. </a:t>
            </a:r>
            <a:r>
              <a:rPr lang="en-US" b="1"/>
              <a:t>Customers</a:t>
            </a:r>
            <a:r>
              <a:rPr lang="en-US"/>
              <a:t> are the reasons that organizations exist, as they absorb the outputs. They obviously represent potential uncertainty, particularly if their tastes and desires change.</a:t>
            </a:r>
          </a:p>
          <a:p>
            <a:r>
              <a:rPr lang="en-US"/>
              <a:t>3. </a:t>
            </a:r>
            <a:r>
              <a:rPr lang="en-US" b="1"/>
              <a:t>Competitors</a:t>
            </a:r>
            <a:r>
              <a:rPr lang="en-US"/>
              <a:t> cannot be ignored. They’re an important environmental force to monitor and respond to. Most organizations have one or more competitors.</a:t>
            </a:r>
          </a:p>
          <a:p>
            <a:r>
              <a:rPr lang="en-US"/>
              <a:t>4. </a:t>
            </a:r>
            <a:r>
              <a:rPr lang="en-US" b="1"/>
              <a:t>Pressure groups</a:t>
            </a:r>
            <a:r>
              <a:rPr lang="en-US"/>
              <a:t> also cannot be ignored by managers. Changes in social and political movements influence the power that these pressure groups have on organizations.</a:t>
            </a:r>
          </a:p>
        </p:txBody>
      </p:sp>
    </p:spTree>
    <p:extLst>
      <p:ext uri="{BB962C8B-B14F-4D97-AF65-F5344CB8AC3E}">
        <p14:creationId xmlns:p14="http://schemas.microsoft.com/office/powerpoint/2010/main" val="3966766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6465E58-90B0-4547-A0A9-2B9005008029}" type="datetimeFigureOut">
              <a:rPr lang="en-GB" smtClean="0"/>
              <a:t>30/10/2020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3019E7-94D9-41C0-925E-9B3DD2899250}"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2015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465E58-90B0-4547-A0A9-2B9005008029}" type="datetimeFigureOut">
              <a:rPr lang="en-GB" smtClean="0"/>
              <a:t>30/10/2020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3019E7-94D9-41C0-925E-9B3DD2899250}" type="slidenum">
              <a:rPr lang="en-GB" smtClean="0"/>
              <a:t>‹#›</a:t>
            </a:fld>
            <a:endParaRPr lang="en-GB"/>
          </a:p>
        </p:txBody>
      </p:sp>
    </p:spTree>
    <p:extLst>
      <p:ext uri="{BB962C8B-B14F-4D97-AF65-F5344CB8AC3E}">
        <p14:creationId xmlns:p14="http://schemas.microsoft.com/office/powerpoint/2010/main" val="188537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465E58-90B0-4547-A0A9-2B9005008029}" type="datetimeFigureOut">
              <a:rPr lang="en-GB" smtClean="0"/>
              <a:t>30/10/2020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3019E7-94D9-41C0-925E-9B3DD2899250}" type="slidenum">
              <a:rPr lang="en-GB" smtClean="0"/>
              <a:t>‹#›</a:t>
            </a:fld>
            <a:endParaRPr lang="en-GB"/>
          </a:p>
        </p:txBody>
      </p:sp>
    </p:spTree>
    <p:extLst>
      <p:ext uri="{BB962C8B-B14F-4D97-AF65-F5344CB8AC3E}">
        <p14:creationId xmlns:p14="http://schemas.microsoft.com/office/powerpoint/2010/main" val="4206268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465E58-90B0-4547-A0A9-2B9005008029}" type="datetimeFigureOut">
              <a:rPr lang="en-GB" smtClean="0"/>
              <a:t>30/10/2020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3019E7-94D9-41C0-925E-9B3DD2899250}" type="slidenum">
              <a:rPr lang="en-GB" smtClean="0"/>
              <a:t>‹#›</a:t>
            </a:fld>
            <a:endParaRPr lang="en-GB"/>
          </a:p>
        </p:txBody>
      </p:sp>
    </p:spTree>
    <p:extLst>
      <p:ext uri="{BB962C8B-B14F-4D97-AF65-F5344CB8AC3E}">
        <p14:creationId xmlns:p14="http://schemas.microsoft.com/office/powerpoint/2010/main" val="2797556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465E58-90B0-4547-A0A9-2B9005008029}" type="datetimeFigureOut">
              <a:rPr lang="en-GB" smtClean="0"/>
              <a:t>30/10/2020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3019E7-94D9-41C0-925E-9B3DD2899250}"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2125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6465E58-90B0-4547-A0A9-2B9005008029}" type="datetimeFigureOut">
              <a:rPr lang="en-GB" smtClean="0"/>
              <a:t>30/10/2020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3019E7-94D9-41C0-925E-9B3DD2899250}" type="slidenum">
              <a:rPr lang="en-GB" smtClean="0"/>
              <a:t>‹#›</a:t>
            </a:fld>
            <a:endParaRPr lang="en-GB"/>
          </a:p>
        </p:txBody>
      </p:sp>
    </p:spTree>
    <p:extLst>
      <p:ext uri="{BB962C8B-B14F-4D97-AF65-F5344CB8AC3E}">
        <p14:creationId xmlns:p14="http://schemas.microsoft.com/office/powerpoint/2010/main" val="19576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6465E58-90B0-4547-A0A9-2B9005008029}" type="datetimeFigureOut">
              <a:rPr lang="en-GB" smtClean="0"/>
              <a:t>30/10/2020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03019E7-94D9-41C0-925E-9B3DD2899250}" type="slidenum">
              <a:rPr lang="en-GB" smtClean="0"/>
              <a:t>‹#›</a:t>
            </a:fld>
            <a:endParaRPr lang="en-GB"/>
          </a:p>
        </p:txBody>
      </p:sp>
    </p:spTree>
    <p:extLst>
      <p:ext uri="{BB962C8B-B14F-4D97-AF65-F5344CB8AC3E}">
        <p14:creationId xmlns:p14="http://schemas.microsoft.com/office/powerpoint/2010/main" val="398483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6465E58-90B0-4547-A0A9-2B9005008029}" type="datetimeFigureOut">
              <a:rPr lang="en-GB" smtClean="0"/>
              <a:t>30/10/2020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03019E7-94D9-41C0-925E-9B3DD2899250}" type="slidenum">
              <a:rPr lang="en-GB" smtClean="0"/>
              <a:t>‹#›</a:t>
            </a:fld>
            <a:endParaRPr lang="en-GB"/>
          </a:p>
        </p:txBody>
      </p:sp>
    </p:spTree>
    <p:extLst>
      <p:ext uri="{BB962C8B-B14F-4D97-AF65-F5344CB8AC3E}">
        <p14:creationId xmlns:p14="http://schemas.microsoft.com/office/powerpoint/2010/main" val="51245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6465E58-90B0-4547-A0A9-2B9005008029}" type="datetimeFigureOut">
              <a:rPr lang="en-GB" smtClean="0"/>
              <a:t>30/10/2020</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103019E7-94D9-41C0-925E-9B3DD2899250}" type="slidenum">
              <a:rPr lang="en-GB" smtClean="0"/>
              <a:t>‹#›</a:t>
            </a:fld>
            <a:endParaRPr lang="en-GB"/>
          </a:p>
        </p:txBody>
      </p:sp>
    </p:spTree>
    <p:extLst>
      <p:ext uri="{BB962C8B-B14F-4D97-AF65-F5344CB8AC3E}">
        <p14:creationId xmlns:p14="http://schemas.microsoft.com/office/powerpoint/2010/main" val="2070534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6465E58-90B0-4547-A0A9-2B9005008029}" type="datetimeFigureOut">
              <a:rPr lang="en-GB" smtClean="0"/>
              <a:t>30/10/2020</a:t>
            </a:fld>
            <a:endParaRPr lang="en-GB"/>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03019E7-94D9-41C0-925E-9B3DD2899250}" type="slidenum">
              <a:rPr lang="en-GB" smtClean="0"/>
              <a:t>‹#›</a:t>
            </a:fld>
            <a:endParaRPr lang="en-GB"/>
          </a:p>
        </p:txBody>
      </p:sp>
    </p:spTree>
    <p:extLst>
      <p:ext uri="{BB962C8B-B14F-4D97-AF65-F5344CB8AC3E}">
        <p14:creationId xmlns:p14="http://schemas.microsoft.com/office/powerpoint/2010/main" val="1158589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465E58-90B0-4547-A0A9-2B9005008029}" type="datetimeFigureOut">
              <a:rPr lang="en-GB" smtClean="0"/>
              <a:t>30/10/2020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3019E7-94D9-41C0-925E-9B3DD2899250}" type="slidenum">
              <a:rPr lang="en-GB" smtClean="0"/>
              <a:t>‹#›</a:t>
            </a:fld>
            <a:endParaRPr lang="en-GB"/>
          </a:p>
        </p:txBody>
      </p:sp>
    </p:spTree>
    <p:extLst>
      <p:ext uri="{BB962C8B-B14F-4D97-AF65-F5344CB8AC3E}">
        <p14:creationId xmlns:p14="http://schemas.microsoft.com/office/powerpoint/2010/main" val="1933840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6465E58-90B0-4547-A0A9-2B9005008029}" type="datetimeFigureOut">
              <a:rPr lang="en-GB" smtClean="0"/>
              <a:t>30/10/2020</a:t>
            </a:fld>
            <a:endParaRPr lang="en-GB"/>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03019E7-94D9-41C0-925E-9B3DD2899250}" type="slidenum">
              <a:rPr lang="en-GB" smtClean="0"/>
              <a:t>‹#›</a:t>
            </a:fld>
            <a:endParaRPr lang="en-GB"/>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8784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631260c130e22dccc8e65bde4820f552.jpg"/>
          <p:cNvPicPr>
            <a:picLocks noChangeAspect="1"/>
          </p:cNvPicPr>
          <p:nvPr/>
        </p:nvPicPr>
        <p:blipFill>
          <a:blip r:embed="rId2" cstate="print"/>
          <a:stretch>
            <a:fillRect/>
          </a:stretch>
        </p:blipFill>
        <p:spPr>
          <a:xfrm>
            <a:off x="0" y="0"/>
            <a:ext cx="12192000" cy="6858000"/>
          </a:xfrm>
          <a:prstGeom prst="rect">
            <a:avLst/>
          </a:prstGeom>
        </p:spPr>
      </p:pic>
    </p:spTree>
    <p:extLst>
      <p:ext uri="{BB962C8B-B14F-4D97-AF65-F5344CB8AC3E}">
        <p14:creationId xmlns:p14="http://schemas.microsoft.com/office/powerpoint/2010/main" val="3938495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8" name="Rectangle 4"/>
          <p:cNvSpPr>
            <a:spLocks noGrp="1" noChangeArrowheads="1"/>
          </p:cNvSpPr>
          <p:nvPr>
            <p:ph type="title"/>
          </p:nvPr>
        </p:nvSpPr>
        <p:spPr>
          <a:xfrm>
            <a:off x="1711568" y="365125"/>
            <a:ext cx="9642231" cy="1325563"/>
          </a:xfrm>
          <a:solidFill>
            <a:schemeClr val="tx1"/>
          </a:solidFill>
          <a:ln>
            <a:solidFill>
              <a:schemeClr val="tx1"/>
            </a:solidFill>
          </a:ln>
        </p:spPr>
        <p:txBody>
          <a:bodyPr/>
          <a:lstStyle/>
          <a:p>
            <a:r>
              <a:rPr lang="en-US" sz="4000" dirty="0">
                <a:solidFill>
                  <a:schemeClr val="bg1"/>
                </a:solidFill>
                <a:latin typeface="Aharoni" panose="02010803020104030203" pitchFamily="2" charset="-79"/>
                <a:cs typeface="Aharoni" panose="02010803020104030203" pitchFamily="2" charset="-79"/>
              </a:rPr>
              <a:t>Strong Vs. Weak Cultures</a:t>
            </a:r>
          </a:p>
        </p:txBody>
      </p:sp>
      <p:sp>
        <p:nvSpPr>
          <p:cNvPr id="257029" name="Rectangle 5"/>
          <p:cNvSpPr>
            <a:spLocks noGrp="1" noChangeArrowheads="1"/>
          </p:cNvSpPr>
          <p:nvPr>
            <p:ph idx="1"/>
          </p:nvPr>
        </p:nvSpPr>
        <p:spPr>
          <a:xfrm>
            <a:off x="1805354" y="1825625"/>
            <a:ext cx="9548446" cy="4351338"/>
          </a:xfrm>
          <a:ln>
            <a:solidFill>
              <a:schemeClr val="tx1"/>
            </a:solidFill>
          </a:ln>
        </p:spPr>
        <p:txBody>
          <a:bodyPr/>
          <a:lstStyle/>
          <a:p>
            <a:r>
              <a:rPr lang="en-US" dirty="0">
                <a:latin typeface="Aharoni" panose="02010803020104030203" pitchFamily="2" charset="-79"/>
                <a:cs typeface="Aharoni" panose="02010803020104030203" pitchFamily="2" charset="-79"/>
              </a:rPr>
              <a:t>Strong Cultures</a:t>
            </a:r>
          </a:p>
          <a:p>
            <a:pPr lvl="1"/>
            <a:r>
              <a:rPr lang="en-US" sz="2600" dirty="0"/>
              <a:t>Key values are deeply held and widely held</a:t>
            </a:r>
          </a:p>
          <a:p>
            <a:pPr lvl="1"/>
            <a:r>
              <a:rPr lang="en-US" sz="2600" dirty="0"/>
              <a:t>Have strong influence on organizational members</a:t>
            </a:r>
          </a:p>
          <a:p>
            <a:r>
              <a:rPr lang="en-US" dirty="0">
                <a:latin typeface="Aharoni" panose="02010803020104030203" pitchFamily="2" charset="-79"/>
                <a:cs typeface="Aharoni" panose="02010803020104030203" pitchFamily="2" charset="-79"/>
              </a:rPr>
              <a:t>Factors Influencing the Strength of Culture</a:t>
            </a:r>
          </a:p>
          <a:p>
            <a:pPr lvl="1"/>
            <a:r>
              <a:rPr lang="en-US" sz="2600" dirty="0"/>
              <a:t>Size of the organization</a:t>
            </a:r>
          </a:p>
          <a:p>
            <a:pPr lvl="1"/>
            <a:r>
              <a:rPr lang="en-US" sz="2600" dirty="0"/>
              <a:t>Age of the organization</a:t>
            </a:r>
          </a:p>
          <a:p>
            <a:pPr lvl="1"/>
            <a:r>
              <a:rPr lang="en-US" sz="2600" dirty="0"/>
              <a:t>Rate of employee turnover</a:t>
            </a:r>
          </a:p>
          <a:p>
            <a:pPr lvl="1"/>
            <a:r>
              <a:rPr lang="en-US" sz="2600" dirty="0"/>
              <a:t>Strength of the original culture</a:t>
            </a:r>
          </a:p>
          <a:p>
            <a:pPr lvl="1"/>
            <a:r>
              <a:rPr lang="en-US" sz="2600" dirty="0"/>
              <a:t>Clarity of cultural values and beliefs</a:t>
            </a:r>
          </a:p>
        </p:txBody>
      </p:sp>
      <p:sp>
        <p:nvSpPr>
          <p:cNvPr id="5" name="Slide Number Placeholder 5"/>
          <p:cNvSpPr>
            <a:spLocks noGrp="1"/>
          </p:cNvSpPr>
          <p:nvPr>
            <p:ph type="sldNum" sz="quarter" idx="12"/>
          </p:nvPr>
        </p:nvSpPr>
        <p:spPr/>
        <p:txBody>
          <a:bodyPr/>
          <a:lstStyle/>
          <a:p>
            <a:fld id="{E13357B6-5D04-4543-8685-7A0D40AE0CB2}" type="slidenum">
              <a:rPr lang="en-US"/>
              <a:pPr/>
              <a:t>10</a:t>
            </a:fld>
            <a:endParaRPr lang="en-US"/>
          </a:p>
        </p:txBody>
      </p:sp>
    </p:spTree>
    <p:extLst>
      <p:ext uri="{BB962C8B-B14F-4D97-AF65-F5344CB8AC3E}">
        <p14:creationId xmlns:p14="http://schemas.microsoft.com/office/powerpoint/2010/main" val="1913097425"/>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57028"/>
                                        </p:tgtEl>
                                        <p:attrNameLst>
                                          <p:attrName>style.visibility</p:attrName>
                                        </p:attrNameLst>
                                      </p:cBhvr>
                                      <p:to>
                                        <p:strVal val="visible"/>
                                      </p:to>
                                    </p:set>
                                    <p:animEffect transition="in" filter="barn(inVertical)">
                                      <p:cBhvr>
                                        <p:cTn id="7" dur="500"/>
                                        <p:tgtEl>
                                          <p:spTgt spid="25702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57029">
                                            <p:bg/>
                                          </p:spTgt>
                                        </p:tgtEl>
                                        <p:attrNameLst>
                                          <p:attrName>style.visibility</p:attrName>
                                        </p:attrNameLst>
                                      </p:cBhvr>
                                      <p:to>
                                        <p:strVal val="visible"/>
                                      </p:to>
                                    </p:set>
                                    <p:animEffect transition="in" filter="barn(inVertical)">
                                      <p:cBhvr>
                                        <p:cTn id="12" dur="500"/>
                                        <p:tgtEl>
                                          <p:spTgt spid="257029">
                                            <p:bg/>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57029">
                                            <p:txEl>
                                              <p:pRg st="0" end="0"/>
                                            </p:txEl>
                                          </p:spTgt>
                                        </p:tgtEl>
                                        <p:attrNameLst>
                                          <p:attrName>style.visibility</p:attrName>
                                        </p:attrNameLst>
                                      </p:cBhvr>
                                      <p:to>
                                        <p:strVal val="visible"/>
                                      </p:to>
                                    </p:set>
                                    <p:animEffect transition="in" filter="barn(inVertical)">
                                      <p:cBhvr>
                                        <p:cTn id="17" dur="500"/>
                                        <p:tgtEl>
                                          <p:spTgt spid="257029">
                                            <p:txEl>
                                              <p:pRg st="0" end="0"/>
                                            </p:txEl>
                                          </p:spTgt>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257029">
                                            <p:txEl>
                                              <p:pRg st="1" end="1"/>
                                            </p:txEl>
                                          </p:spTgt>
                                        </p:tgtEl>
                                        <p:attrNameLst>
                                          <p:attrName>style.visibility</p:attrName>
                                        </p:attrNameLst>
                                      </p:cBhvr>
                                      <p:to>
                                        <p:strVal val="visible"/>
                                      </p:to>
                                    </p:set>
                                    <p:animEffect transition="in" filter="barn(inVertical)">
                                      <p:cBhvr>
                                        <p:cTn id="20" dur="500"/>
                                        <p:tgtEl>
                                          <p:spTgt spid="257029">
                                            <p:txEl>
                                              <p:pRg st="1" end="1"/>
                                            </p:txEl>
                                          </p:spTgt>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257029">
                                            <p:txEl>
                                              <p:pRg st="2" end="2"/>
                                            </p:txEl>
                                          </p:spTgt>
                                        </p:tgtEl>
                                        <p:attrNameLst>
                                          <p:attrName>style.visibility</p:attrName>
                                        </p:attrNameLst>
                                      </p:cBhvr>
                                      <p:to>
                                        <p:strVal val="visible"/>
                                      </p:to>
                                    </p:set>
                                    <p:animEffect transition="in" filter="barn(inVertical)">
                                      <p:cBhvr>
                                        <p:cTn id="23" dur="500"/>
                                        <p:tgtEl>
                                          <p:spTgt spid="25702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257029">
                                            <p:txEl>
                                              <p:pRg st="3" end="3"/>
                                            </p:txEl>
                                          </p:spTgt>
                                        </p:tgtEl>
                                        <p:attrNameLst>
                                          <p:attrName>style.visibility</p:attrName>
                                        </p:attrNameLst>
                                      </p:cBhvr>
                                      <p:to>
                                        <p:strVal val="visible"/>
                                      </p:to>
                                    </p:set>
                                    <p:animEffect transition="in" filter="barn(inVertical)">
                                      <p:cBhvr>
                                        <p:cTn id="28" dur="500"/>
                                        <p:tgtEl>
                                          <p:spTgt spid="257029">
                                            <p:txEl>
                                              <p:pRg st="3" end="3"/>
                                            </p:txEl>
                                          </p:spTgt>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257029">
                                            <p:txEl>
                                              <p:pRg st="4" end="4"/>
                                            </p:txEl>
                                          </p:spTgt>
                                        </p:tgtEl>
                                        <p:attrNameLst>
                                          <p:attrName>style.visibility</p:attrName>
                                        </p:attrNameLst>
                                      </p:cBhvr>
                                      <p:to>
                                        <p:strVal val="visible"/>
                                      </p:to>
                                    </p:set>
                                    <p:animEffect transition="in" filter="barn(inVertical)">
                                      <p:cBhvr>
                                        <p:cTn id="31" dur="500"/>
                                        <p:tgtEl>
                                          <p:spTgt spid="257029">
                                            <p:txEl>
                                              <p:pRg st="4" end="4"/>
                                            </p:txEl>
                                          </p:spTgt>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257029">
                                            <p:txEl>
                                              <p:pRg st="5" end="5"/>
                                            </p:txEl>
                                          </p:spTgt>
                                        </p:tgtEl>
                                        <p:attrNameLst>
                                          <p:attrName>style.visibility</p:attrName>
                                        </p:attrNameLst>
                                      </p:cBhvr>
                                      <p:to>
                                        <p:strVal val="visible"/>
                                      </p:to>
                                    </p:set>
                                    <p:animEffect transition="in" filter="barn(inVertical)">
                                      <p:cBhvr>
                                        <p:cTn id="34" dur="500"/>
                                        <p:tgtEl>
                                          <p:spTgt spid="257029">
                                            <p:txEl>
                                              <p:pRg st="5" end="5"/>
                                            </p:txEl>
                                          </p:spTgt>
                                        </p:tgtEl>
                                      </p:cBhvr>
                                    </p:animEffect>
                                  </p:childTnLst>
                                </p:cTn>
                              </p:par>
                              <p:par>
                                <p:cTn id="35" presetID="16" presetClass="entr" presetSubtype="21" fill="hold" grpId="0" nodeType="withEffect">
                                  <p:stCondLst>
                                    <p:cond delay="0"/>
                                  </p:stCondLst>
                                  <p:childTnLst>
                                    <p:set>
                                      <p:cBhvr>
                                        <p:cTn id="36" dur="1" fill="hold">
                                          <p:stCondLst>
                                            <p:cond delay="0"/>
                                          </p:stCondLst>
                                        </p:cTn>
                                        <p:tgtEl>
                                          <p:spTgt spid="257029">
                                            <p:txEl>
                                              <p:pRg st="6" end="6"/>
                                            </p:txEl>
                                          </p:spTgt>
                                        </p:tgtEl>
                                        <p:attrNameLst>
                                          <p:attrName>style.visibility</p:attrName>
                                        </p:attrNameLst>
                                      </p:cBhvr>
                                      <p:to>
                                        <p:strVal val="visible"/>
                                      </p:to>
                                    </p:set>
                                    <p:animEffect transition="in" filter="barn(inVertical)">
                                      <p:cBhvr>
                                        <p:cTn id="37" dur="500"/>
                                        <p:tgtEl>
                                          <p:spTgt spid="257029">
                                            <p:txEl>
                                              <p:pRg st="6" end="6"/>
                                            </p:txEl>
                                          </p:spTgt>
                                        </p:tgtEl>
                                      </p:cBhvr>
                                    </p:animEffect>
                                  </p:childTnLst>
                                </p:cTn>
                              </p:par>
                              <p:par>
                                <p:cTn id="38" presetID="16" presetClass="entr" presetSubtype="21" fill="hold" grpId="0" nodeType="withEffect">
                                  <p:stCondLst>
                                    <p:cond delay="0"/>
                                  </p:stCondLst>
                                  <p:childTnLst>
                                    <p:set>
                                      <p:cBhvr>
                                        <p:cTn id="39" dur="1" fill="hold">
                                          <p:stCondLst>
                                            <p:cond delay="0"/>
                                          </p:stCondLst>
                                        </p:cTn>
                                        <p:tgtEl>
                                          <p:spTgt spid="257029">
                                            <p:txEl>
                                              <p:pRg st="7" end="7"/>
                                            </p:txEl>
                                          </p:spTgt>
                                        </p:tgtEl>
                                        <p:attrNameLst>
                                          <p:attrName>style.visibility</p:attrName>
                                        </p:attrNameLst>
                                      </p:cBhvr>
                                      <p:to>
                                        <p:strVal val="visible"/>
                                      </p:to>
                                    </p:set>
                                    <p:animEffect transition="in" filter="barn(inVertical)">
                                      <p:cBhvr>
                                        <p:cTn id="40" dur="500"/>
                                        <p:tgtEl>
                                          <p:spTgt spid="257029">
                                            <p:txEl>
                                              <p:pRg st="7" end="7"/>
                                            </p:txEl>
                                          </p:spTgt>
                                        </p:tgtEl>
                                      </p:cBhvr>
                                    </p:animEffect>
                                  </p:childTnLst>
                                </p:cTn>
                              </p:par>
                              <p:par>
                                <p:cTn id="41" presetID="16" presetClass="entr" presetSubtype="21" fill="hold" grpId="0" nodeType="withEffect">
                                  <p:stCondLst>
                                    <p:cond delay="0"/>
                                  </p:stCondLst>
                                  <p:childTnLst>
                                    <p:set>
                                      <p:cBhvr>
                                        <p:cTn id="42" dur="1" fill="hold">
                                          <p:stCondLst>
                                            <p:cond delay="0"/>
                                          </p:stCondLst>
                                        </p:cTn>
                                        <p:tgtEl>
                                          <p:spTgt spid="257029">
                                            <p:txEl>
                                              <p:pRg st="8" end="8"/>
                                            </p:txEl>
                                          </p:spTgt>
                                        </p:tgtEl>
                                        <p:attrNameLst>
                                          <p:attrName>style.visibility</p:attrName>
                                        </p:attrNameLst>
                                      </p:cBhvr>
                                      <p:to>
                                        <p:strVal val="visible"/>
                                      </p:to>
                                    </p:set>
                                    <p:animEffect transition="in" filter="barn(inVertical)">
                                      <p:cBhvr>
                                        <p:cTn id="43" dur="500"/>
                                        <p:tgtEl>
                                          <p:spTgt spid="25702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028" grpId="0" animBg="1"/>
      <p:bldP spid="257029"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145323"/>
            <a:ext cx="9144000" cy="1364640"/>
          </a:xfrm>
          <a:solidFill>
            <a:schemeClr val="tx1"/>
          </a:solidFill>
        </p:spPr>
        <p:txBody>
          <a:bodyPr/>
          <a:lstStyle/>
          <a:p>
            <a:r>
              <a:rPr lang="en-US" b="1" dirty="0" smtClean="0">
                <a:solidFill>
                  <a:schemeClr val="bg1"/>
                </a:solidFill>
                <a:latin typeface="Aharoni" panose="02010803020104030203" pitchFamily="2" charset="-79"/>
                <a:cs typeface="Aharoni" panose="02010803020104030203" pitchFamily="2" charset="-79"/>
              </a:rPr>
              <a:t>Lecture # 4</a:t>
            </a:r>
            <a:endParaRPr lang="en-US" b="1" dirty="0">
              <a:solidFill>
                <a:schemeClr val="bg1"/>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6937272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a:xfrm>
            <a:off x="1957754" y="365125"/>
            <a:ext cx="9396046" cy="1325563"/>
          </a:xfrm>
          <a:solidFill>
            <a:schemeClr val="tx1"/>
          </a:solidFill>
        </p:spPr>
        <p:txBody>
          <a:bodyPr/>
          <a:lstStyle/>
          <a:p>
            <a:r>
              <a:rPr lang="en-US" sz="4000" b="1" dirty="0">
                <a:solidFill>
                  <a:schemeClr val="bg1"/>
                </a:solidFill>
                <a:latin typeface="Aharoni" panose="02010803020104030203" pitchFamily="2" charset="-79"/>
                <a:cs typeface="Aharoni" panose="02010803020104030203" pitchFamily="2" charset="-79"/>
              </a:rPr>
              <a:t>Benefits of a Strong Culture</a:t>
            </a:r>
          </a:p>
        </p:txBody>
      </p:sp>
      <p:sp>
        <p:nvSpPr>
          <p:cNvPr id="215043" name="Rectangle 3"/>
          <p:cNvSpPr>
            <a:spLocks noGrp="1" noChangeArrowheads="1"/>
          </p:cNvSpPr>
          <p:nvPr>
            <p:ph idx="1"/>
          </p:nvPr>
        </p:nvSpPr>
        <p:spPr>
          <a:xfrm>
            <a:off x="1957754" y="1825625"/>
            <a:ext cx="9396046" cy="4351338"/>
          </a:xfrm>
          <a:ln>
            <a:solidFill>
              <a:schemeClr val="tx1"/>
            </a:solidFill>
          </a:ln>
        </p:spPr>
        <p:txBody>
          <a:bodyPr/>
          <a:lstStyle/>
          <a:p>
            <a:pPr>
              <a:spcBef>
                <a:spcPct val="40000"/>
              </a:spcBef>
            </a:pPr>
            <a:r>
              <a:rPr lang="en-US" dirty="0">
                <a:latin typeface="Aharoni" panose="02010803020104030203" pitchFamily="2" charset="-79"/>
                <a:cs typeface="Aharoni" panose="02010803020104030203" pitchFamily="2" charset="-79"/>
              </a:rPr>
              <a:t>Creates a stronger employee commitment to the organization</a:t>
            </a:r>
          </a:p>
          <a:p>
            <a:pPr>
              <a:spcBef>
                <a:spcPct val="40000"/>
              </a:spcBef>
            </a:pPr>
            <a:r>
              <a:rPr lang="en-US" dirty="0">
                <a:latin typeface="Aharoni" panose="02010803020104030203" pitchFamily="2" charset="-79"/>
                <a:cs typeface="Aharoni" panose="02010803020104030203" pitchFamily="2" charset="-79"/>
              </a:rPr>
              <a:t>Aids in the recruitment and socialization of new employees</a:t>
            </a:r>
          </a:p>
          <a:p>
            <a:pPr>
              <a:spcBef>
                <a:spcPct val="40000"/>
              </a:spcBef>
            </a:pPr>
            <a:r>
              <a:rPr lang="en-US" dirty="0">
                <a:latin typeface="Aharoni" panose="02010803020104030203" pitchFamily="2" charset="-79"/>
                <a:cs typeface="Aharoni" panose="02010803020104030203" pitchFamily="2" charset="-79"/>
              </a:rPr>
              <a:t>Fosters higher organizational </a:t>
            </a:r>
            <a:br>
              <a:rPr lang="en-US" dirty="0">
                <a:latin typeface="Aharoni" panose="02010803020104030203" pitchFamily="2" charset="-79"/>
                <a:cs typeface="Aharoni" panose="02010803020104030203" pitchFamily="2" charset="-79"/>
              </a:rPr>
            </a:br>
            <a:r>
              <a:rPr lang="en-US" dirty="0">
                <a:latin typeface="Aharoni" panose="02010803020104030203" pitchFamily="2" charset="-79"/>
                <a:cs typeface="Aharoni" panose="02010803020104030203" pitchFamily="2" charset="-79"/>
              </a:rPr>
              <a:t>performance by instilling and </a:t>
            </a:r>
            <a:br>
              <a:rPr lang="en-US" dirty="0">
                <a:latin typeface="Aharoni" panose="02010803020104030203" pitchFamily="2" charset="-79"/>
                <a:cs typeface="Aharoni" panose="02010803020104030203" pitchFamily="2" charset="-79"/>
              </a:rPr>
            </a:br>
            <a:r>
              <a:rPr lang="en-US" dirty="0">
                <a:latin typeface="Aharoni" panose="02010803020104030203" pitchFamily="2" charset="-79"/>
                <a:cs typeface="Aharoni" panose="02010803020104030203" pitchFamily="2" charset="-79"/>
              </a:rPr>
              <a:t>promoting employee initiative</a:t>
            </a:r>
          </a:p>
        </p:txBody>
      </p:sp>
      <p:sp>
        <p:nvSpPr>
          <p:cNvPr id="6" name="Slide Number Placeholder 5"/>
          <p:cNvSpPr>
            <a:spLocks noGrp="1"/>
          </p:cNvSpPr>
          <p:nvPr>
            <p:ph type="sldNum" sz="quarter" idx="12"/>
          </p:nvPr>
        </p:nvSpPr>
        <p:spPr/>
        <p:txBody>
          <a:bodyPr/>
          <a:lstStyle/>
          <a:p>
            <a:fld id="{EB798986-2A84-4B76-8477-42EF13D80242}" type="slidenum">
              <a:rPr lang="en-US"/>
              <a:pPr/>
              <a:t>12</a:t>
            </a:fld>
            <a:endParaRPr lang="en-US"/>
          </a:p>
        </p:txBody>
      </p:sp>
    </p:spTree>
    <p:extLst>
      <p:ext uri="{BB962C8B-B14F-4D97-AF65-F5344CB8AC3E}">
        <p14:creationId xmlns:p14="http://schemas.microsoft.com/office/powerpoint/2010/main" val="1414785949"/>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15042"/>
                                        </p:tgtEl>
                                        <p:attrNameLst>
                                          <p:attrName>style.visibility</p:attrName>
                                        </p:attrNameLst>
                                      </p:cBhvr>
                                      <p:to>
                                        <p:strVal val="visible"/>
                                      </p:to>
                                    </p:set>
                                    <p:animEffect transition="in" filter="wipe(down)">
                                      <p:cBhvr>
                                        <p:cTn id="7" dur="500"/>
                                        <p:tgtEl>
                                          <p:spTgt spid="21504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15043">
                                            <p:bg/>
                                          </p:spTgt>
                                        </p:tgtEl>
                                        <p:attrNameLst>
                                          <p:attrName>style.visibility</p:attrName>
                                        </p:attrNameLst>
                                      </p:cBhvr>
                                      <p:to>
                                        <p:strVal val="visible"/>
                                      </p:to>
                                    </p:set>
                                    <p:animEffect transition="in" filter="wipe(down)">
                                      <p:cBhvr>
                                        <p:cTn id="12" dur="500"/>
                                        <p:tgtEl>
                                          <p:spTgt spid="21504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15043">
                                            <p:txEl>
                                              <p:pRg st="0" end="0"/>
                                            </p:txEl>
                                          </p:spTgt>
                                        </p:tgtEl>
                                        <p:attrNameLst>
                                          <p:attrName>style.visibility</p:attrName>
                                        </p:attrNameLst>
                                      </p:cBhvr>
                                      <p:to>
                                        <p:strVal val="visible"/>
                                      </p:to>
                                    </p:set>
                                    <p:animEffect transition="in" filter="wipe(down)">
                                      <p:cBhvr>
                                        <p:cTn id="17" dur="500"/>
                                        <p:tgtEl>
                                          <p:spTgt spid="21504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15043">
                                            <p:txEl>
                                              <p:pRg st="1" end="1"/>
                                            </p:txEl>
                                          </p:spTgt>
                                        </p:tgtEl>
                                        <p:attrNameLst>
                                          <p:attrName>style.visibility</p:attrName>
                                        </p:attrNameLst>
                                      </p:cBhvr>
                                      <p:to>
                                        <p:strVal val="visible"/>
                                      </p:to>
                                    </p:set>
                                    <p:animEffect transition="in" filter="wipe(down)">
                                      <p:cBhvr>
                                        <p:cTn id="22" dur="500"/>
                                        <p:tgtEl>
                                          <p:spTgt spid="21504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15043">
                                            <p:txEl>
                                              <p:pRg st="2" end="2"/>
                                            </p:txEl>
                                          </p:spTgt>
                                        </p:tgtEl>
                                        <p:attrNameLst>
                                          <p:attrName>style.visibility</p:attrName>
                                        </p:attrNameLst>
                                      </p:cBhvr>
                                      <p:to>
                                        <p:strVal val="visible"/>
                                      </p:to>
                                    </p:set>
                                    <p:animEffect transition="in" filter="wipe(down)">
                                      <p:cBhvr>
                                        <p:cTn id="27" dur="500"/>
                                        <p:tgtEl>
                                          <p:spTgt spid="2150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42" grpId="0" animBg="1"/>
      <p:bldP spid="215043"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6" name="Rectangle 4"/>
          <p:cNvSpPr>
            <a:spLocks noGrp="1" noChangeArrowheads="1"/>
          </p:cNvSpPr>
          <p:nvPr>
            <p:ph type="title"/>
          </p:nvPr>
        </p:nvSpPr>
        <p:spPr>
          <a:xfrm>
            <a:off x="1875692" y="365125"/>
            <a:ext cx="9478108" cy="1325563"/>
          </a:xfrm>
          <a:solidFill>
            <a:schemeClr val="tx1"/>
          </a:solidFill>
        </p:spPr>
        <p:txBody>
          <a:bodyPr/>
          <a:lstStyle/>
          <a:p>
            <a:r>
              <a:rPr lang="en-US" sz="4000" dirty="0">
                <a:solidFill>
                  <a:schemeClr val="bg1"/>
                </a:solidFill>
                <a:latin typeface="Aharoni" panose="02010803020104030203" pitchFamily="2" charset="-79"/>
                <a:cs typeface="Aharoni" panose="02010803020104030203" pitchFamily="2" charset="-79"/>
              </a:rPr>
              <a:t>How Employees Learn Culture</a:t>
            </a:r>
          </a:p>
        </p:txBody>
      </p:sp>
      <p:sp>
        <p:nvSpPr>
          <p:cNvPr id="218117" name="Rectangle 5"/>
          <p:cNvSpPr>
            <a:spLocks noGrp="1" noChangeArrowheads="1"/>
          </p:cNvSpPr>
          <p:nvPr>
            <p:ph idx="1"/>
          </p:nvPr>
        </p:nvSpPr>
        <p:spPr>
          <a:xfrm>
            <a:off x="1875692" y="1825625"/>
            <a:ext cx="9478108" cy="4351338"/>
          </a:xfrm>
          <a:ln>
            <a:solidFill>
              <a:schemeClr val="tx1"/>
            </a:solidFill>
          </a:ln>
        </p:spPr>
        <p:txBody>
          <a:bodyPr>
            <a:normAutofit lnSpcReduction="10000"/>
          </a:bodyPr>
          <a:lstStyle/>
          <a:p>
            <a:pPr>
              <a:lnSpc>
                <a:spcPct val="90000"/>
              </a:lnSpc>
            </a:pPr>
            <a:r>
              <a:rPr lang="en-US" u="sng" dirty="0">
                <a:latin typeface="Aharoni" panose="02010803020104030203" pitchFamily="2" charset="-79"/>
                <a:cs typeface="Aharoni" panose="02010803020104030203" pitchFamily="2" charset="-79"/>
              </a:rPr>
              <a:t>Stories</a:t>
            </a:r>
          </a:p>
          <a:p>
            <a:pPr lvl="1">
              <a:lnSpc>
                <a:spcPct val="90000"/>
              </a:lnSpc>
            </a:pPr>
            <a:r>
              <a:rPr lang="en-US" sz="2500" dirty="0"/>
              <a:t>Narratives of significant events or actions of people that convey the spirit of the organization</a:t>
            </a:r>
          </a:p>
          <a:p>
            <a:pPr>
              <a:lnSpc>
                <a:spcPct val="90000"/>
              </a:lnSpc>
            </a:pPr>
            <a:r>
              <a:rPr lang="en-US" u="sng" dirty="0">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Rituals</a:t>
            </a:r>
          </a:p>
          <a:p>
            <a:pPr lvl="1">
              <a:lnSpc>
                <a:spcPct val="90000"/>
              </a:lnSpc>
            </a:pPr>
            <a:r>
              <a:rPr lang="en-US" sz="2500" dirty="0"/>
              <a:t>Repetitive sequences of activities that express and reinforce the values of the organization</a:t>
            </a:r>
          </a:p>
          <a:p>
            <a:pPr>
              <a:lnSpc>
                <a:spcPct val="100000"/>
              </a:lnSpc>
            </a:pPr>
            <a:r>
              <a:rPr lang="en-US" u="sng" dirty="0">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Material Symbols</a:t>
            </a:r>
          </a:p>
          <a:p>
            <a:pPr lvl="1">
              <a:lnSpc>
                <a:spcPct val="90000"/>
              </a:lnSpc>
            </a:pPr>
            <a:r>
              <a:rPr lang="en-US" sz="2500" dirty="0"/>
              <a:t>Physical assets distinguishing the organization</a:t>
            </a:r>
          </a:p>
          <a:p>
            <a:pPr>
              <a:lnSpc>
                <a:spcPct val="110000"/>
              </a:lnSpc>
            </a:pPr>
            <a:r>
              <a:rPr lang="en-US" u="sng" dirty="0">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Language</a:t>
            </a:r>
          </a:p>
          <a:p>
            <a:pPr lvl="1">
              <a:lnSpc>
                <a:spcPct val="90000"/>
              </a:lnSpc>
            </a:pPr>
            <a:r>
              <a:rPr lang="en-US" sz="2500" dirty="0"/>
              <a:t>Acronyms and jargon of terms, phrases, and word meanings specific to an organization</a:t>
            </a:r>
          </a:p>
        </p:txBody>
      </p:sp>
      <p:sp>
        <p:nvSpPr>
          <p:cNvPr id="5" name="Slide Number Placeholder 5"/>
          <p:cNvSpPr>
            <a:spLocks noGrp="1"/>
          </p:cNvSpPr>
          <p:nvPr>
            <p:ph type="sldNum" sz="quarter" idx="12"/>
          </p:nvPr>
        </p:nvSpPr>
        <p:spPr/>
        <p:txBody>
          <a:bodyPr/>
          <a:lstStyle/>
          <a:p>
            <a:fld id="{E6134A07-8B44-4680-AA4F-BCA6C4126418}" type="slidenum">
              <a:rPr lang="en-US"/>
              <a:pPr/>
              <a:t>13</a:t>
            </a:fld>
            <a:endParaRPr lang="en-US"/>
          </a:p>
        </p:txBody>
      </p:sp>
    </p:spTree>
    <p:extLst>
      <p:ext uri="{BB962C8B-B14F-4D97-AF65-F5344CB8AC3E}">
        <p14:creationId xmlns:p14="http://schemas.microsoft.com/office/powerpoint/2010/main" val="4238922504"/>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18116"/>
                                        </p:tgtEl>
                                        <p:attrNameLst>
                                          <p:attrName>style.visibility</p:attrName>
                                        </p:attrNameLst>
                                      </p:cBhvr>
                                      <p:to>
                                        <p:strVal val="visible"/>
                                      </p:to>
                                    </p:set>
                                    <p:animEffect transition="in" filter="circle(in)">
                                      <p:cBhvr>
                                        <p:cTn id="7" dur="2000"/>
                                        <p:tgtEl>
                                          <p:spTgt spid="218116"/>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218117">
                                            <p:bg/>
                                          </p:spTgt>
                                        </p:tgtEl>
                                        <p:attrNameLst>
                                          <p:attrName>style.visibility</p:attrName>
                                        </p:attrNameLst>
                                      </p:cBhvr>
                                      <p:to>
                                        <p:strVal val="visible"/>
                                      </p:to>
                                    </p:set>
                                    <p:animEffect transition="in" filter="wheel(1)">
                                      <p:cBhvr>
                                        <p:cTn id="12" dur="2000"/>
                                        <p:tgtEl>
                                          <p:spTgt spid="218117">
                                            <p:bg/>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218117">
                                            <p:txEl>
                                              <p:pRg st="0" end="0"/>
                                            </p:txEl>
                                          </p:spTgt>
                                        </p:tgtEl>
                                        <p:attrNameLst>
                                          <p:attrName>style.visibility</p:attrName>
                                        </p:attrNameLst>
                                      </p:cBhvr>
                                      <p:to>
                                        <p:strVal val="visible"/>
                                      </p:to>
                                    </p:set>
                                    <p:animEffect transition="in" filter="wheel(1)">
                                      <p:cBhvr>
                                        <p:cTn id="17" dur="2000"/>
                                        <p:tgtEl>
                                          <p:spTgt spid="218117">
                                            <p:txEl>
                                              <p:pRg st="0" end="0"/>
                                            </p:txEl>
                                          </p:spTgt>
                                        </p:tgtEl>
                                      </p:cBhvr>
                                    </p:animEffect>
                                  </p:childTnLst>
                                </p:cTn>
                              </p:par>
                              <p:par>
                                <p:cTn id="18" presetID="21" presetClass="entr" presetSubtype="1" fill="hold" grpId="0" nodeType="withEffect">
                                  <p:stCondLst>
                                    <p:cond delay="0"/>
                                  </p:stCondLst>
                                  <p:childTnLst>
                                    <p:set>
                                      <p:cBhvr>
                                        <p:cTn id="19" dur="1" fill="hold">
                                          <p:stCondLst>
                                            <p:cond delay="0"/>
                                          </p:stCondLst>
                                        </p:cTn>
                                        <p:tgtEl>
                                          <p:spTgt spid="218117">
                                            <p:txEl>
                                              <p:pRg st="1" end="1"/>
                                            </p:txEl>
                                          </p:spTgt>
                                        </p:tgtEl>
                                        <p:attrNameLst>
                                          <p:attrName>style.visibility</p:attrName>
                                        </p:attrNameLst>
                                      </p:cBhvr>
                                      <p:to>
                                        <p:strVal val="visible"/>
                                      </p:to>
                                    </p:set>
                                    <p:animEffect transition="in" filter="wheel(1)">
                                      <p:cBhvr>
                                        <p:cTn id="20" dur="2000"/>
                                        <p:tgtEl>
                                          <p:spTgt spid="218117">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grpId="0" nodeType="clickEffect">
                                  <p:stCondLst>
                                    <p:cond delay="0"/>
                                  </p:stCondLst>
                                  <p:childTnLst>
                                    <p:set>
                                      <p:cBhvr>
                                        <p:cTn id="24" dur="1" fill="hold">
                                          <p:stCondLst>
                                            <p:cond delay="0"/>
                                          </p:stCondLst>
                                        </p:cTn>
                                        <p:tgtEl>
                                          <p:spTgt spid="218117">
                                            <p:txEl>
                                              <p:pRg st="2" end="2"/>
                                            </p:txEl>
                                          </p:spTgt>
                                        </p:tgtEl>
                                        <p:attrNameLst>
                                          <p:attrName>style.visibility</p:attrName>
                                        </p:attrNameLst>
                                      </p:cBhvr>
                                      <p:to>
                                        <p:strVal val="visible"/>
                                      </p:to>
                                    </p:set>
                                    <p:animEffect transition="in" filter="wheel(1)">
                                      <p:cBhvr>
                                        <p:cTn id="25" dur="2000"/>
                                        <p:tgtEl>
                                          <p:spTgt spid="218117">
                                            <p:txEl>
                                              <p:pRg st="2" end="2"/>
                                            </p:txEl>
                                          </p:spTgt>
                                        </p:tgtEl>
                                      </p:cBhvr>
                                    </p:animEffect>
                                  </p:childTnLst>
                                </p:cTn>
                              </p:par>
                              <p:par>
                                <p:cTn id="26" presetID="21" presetClass="entr" presetSubtype="1" fill="hold" grpId="0" nodeType="withEffect">
                                  <p:stCondLst>
                                    <p:cond delay="0"/>
                                  </p:stCondLst>
                                  <p:childTnLst>
                                    <p:set>
                                      <p:cBhvr>
                                        <p:cTn id="27" dur="1" fill="hold">
                                          <p:stCondLst>
                                            <p:cond delay="0"/>
                                          </p:stCondLst>
                                        </p:cTn>
                                        <p:tgtEl>
                                          <p:spTgt spid="218117">
                                            <p:txEl>
                                              <p:pRg st="3" end="3"/>
                                            </p:txEl>
                                          </p:spTgt>
                                        </p:tgtEl>
                                        <p:attrNameLst>
                                          <p:attrName>style.visibility</p:attrName>
                                        </p:attrNameLst>
                                      </p:cBhvr>
                                      <p:to>
                                        <p:strVal val="visible"/>
                                      </p:to>
                                    </p:set>
                                    <p:animEffect transition="in" filter="wheel(1)">
                                      <p:cBhvr>
                                        <p:cTn id="28" dur="2000"/>
                                        <p:tgtEl>
                                          <p:spTgt spid="218117">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1" presetClass="entr" presetSubtype="1" fill="hold" grpId="0" nodeType="clickEffect">
                                  <p:stCondLst>
                                    <p:cond delay="0"/>
                                  </p:stCondLst>
                                  <p:childTnLst>
                                    <p:set>
                                      <p:cBhvr>
                                        <p:cTn id="32" dur="1" fill="hold">
                                          <p:stCondLst>
                                            <p:cond delay="0"/>
                                          </p:stCondLst>
                                        </p:cTn>
                                        <p:tgtEl>
                                          <p:spTgt spid="218117">
                                            <p:txEl>
                                              <p:pRg st="4" end="4"/>
                                            </p:txEl>
                                          </p:spTgt>
                                        </p:tgtEl>
                                        <p:attrNameLst>
                                          <p:attrName>style.visibility</p:attrName>
                                        </p:attrNameLst>
                                      </p:cBhvr>
                                      <p:to>
                                        <p:strVal val="visible"/>
                                      </p:to>
                                    </p:set>
                                    <p:animEffect transition="in" filter="wheel(1)">
                                      <p:cBhvr>
                                        <p:cTn id="33" dur="2000"/>
                                        <p:tgtEl>
                                          <p:spTgt spid="218117">
                                            <p:txEl>
                                              <p:pRg st="4" end="4"/>
                                            </p:txEl>
                                          </p:spTgt>
                                        </p:tgtEl>
                                      </p:cBhvr>
                                    </p:animEffect>
                                  </p:childTnLst>
                                </p:cTn>
                              </p:par>
                              <p:par>
                                <p:cTn id="34" presetID="21" presetClass="entr" presetSubtype="1" fill="hold" grpId="0" nodeType="withEffect">
                                  <p:stCondLst>
                                    <p:cond delay="0"/>
                                  </p:stCondLst>
                                  <p:childTnLst>
                                    <p:set>
                                      <p:cBhvr>
                                        <p:cTn id="35" dur="1" fill="hold">
                                          <p:stCondLst>
                                            <p:cond delay="0"/>
                                          </p:stCondLst>
                                        </p:cTn>
                                        <p:tgtEl>
                                          <p:spTgt spid="218117">
                                            <p:txEl>
                                              <p:pRg st="5" end="5"/>
                                            </p:txEl>
                                          </p:spTgt>
                                        </p:tgtEl>
                                        <p:attrNameLst>
                                          <p:attrName>style.visibility</p:attrName>
                                        </p:attrNameLst>
                                      </p:cBhvr>
                                      <p:to>
                                        <p:strVal val="visible"/>
                                      </p:to>
                                    </p:set>
                                    <p:animEffect transition="in" filter="wheel(1)">
                                      <p:cBhvr>
                                        <p:cTn id="36" dur="2000"/>
                                        <p:tgtEl>
                                          <p:spTgt spid="218117">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1" presetClass="entr" presetSubtype="1" fill="hold" grpId="0" nodeType="clickEffect">
                                  <p:stCondLst>
                                    <p:cond delay="0"/>
                                  </p:stCondLst>
                                  <p:childTnLst>
                                    <p:set>
                                      <p:cBhvr>
                                        <p:cTn id="40" dur="1" fill="hold">
                                          <p:stCondLst>
                                            <p:cond delay="0"/>
                                          </p:stCondLst>
                                        </p:cTn>
                                        <p:tgtEl>
                                          <p:spTgt spid="218117">
                                            <p:txEl>
                                              <p:pRg st="6" end="6"/>
                                            </p:txEl>
                                          </p:spTgt>
                                        </p:tgtEl>
                                        <p:attrNameLst>
                                          <p:attrName>style.visibility</p:attrName>
                                        </p:attrNameLst>
                                      </p:cBhvr>
                                      <p:to>
                                        <p:strVal val="visible"/>
                                      </p:to>
                                    </p:set>
                                    <p:animEffect transition="in" filter="wheel(1)">
                                      <p:cBhvr>
                                        <p:cTn id="41" dur="2000"/>
                                        <p:tgtEl>
                                          <p:spTgt spid="218117">
                                            <p:txEl>
                                              <p:pRg st="6" end="6"/>
                                            </p:txEl>
                                          </p:spTgt>
                                        </p:tgtEl>
                                      </p:cBhvr>
                                    </p:animEffect>
                                  </p:childTnLst>
                                </p:cTn>
                              </p:par>
                              <p:par>
                                <p:cTn id="42" presetID="21" presetClass="entr" presetSubtype="1" fill="hold" grpId="0" nodeType="withEffect">
                                  <p:stCondLst>
                                    <p:cond delay="0"/>
                                  </p:stCondLst>
                                  <p:childTnLst>
                                    <p:set>
                                      <p:cBhvr>
                                        <p:cTn id="43" dur="1" fill="hold">
                                          <p:stCondLst>
                                            <p:cond delay="0"/>
                                          </p:stCondLst>
                                        </p:cTn>
                                        <p:tgtEl>
                                          <p:spTgt spid="218117">
                                            <p:txEl>
                                              <p:pRg st="7" end="7"/>
                                            </p:txEl>
                                          </p:spTgt>
                                        </p:tgtEl>
                                        <p:attrNameLst>
                                          <p:attrName>style.visibility</p:attrName>
                                        </p:attrNameLst>
                                      </p:cBhvr>
                                      <p:to>
                                        <p:strVal val="visible"/>
                                      </p:to>
                                    </p:set>
                                    <p:animEffect transition="in" filter="wheel(1)">
                                      <p:cBhvr>
                                        <p:cTn id="44" dur="2000"/>
                                        <p:tgtEl>
                                          <p:spTgt spid="21811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8116" grpId="0" animBg="1"/>
      <p:bldP spid="218117"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8" name="Rectangle 4"/>
          <p:cNvSpPr>
            <a:spLocks noGrp="1" noChangeArrowheads="1"/>
          </p:cNvSpPr>
          <p:nvPr>
            <p:ph type="title"/>
          </p:nvPr>
        </p:nvSpPr>
        <p:spPr>
          <a:xfrm>
            <a:off x="1981200" y="365125"/>
            <a:ext cx="9372600" cy="1325563"/>
          </a:xfrm>
          <a:solidFill>
            <a:schemeClr val="tx1"/>
          </a:solidFill>
          <a:ln>
            <a:solidFill>
              <a:schemeClr val="tx1"/>
            </a:solidFill>
          </a:ln>
        </p:spPr>
        <p:txBody>
          <a:bodyPr/>
          <a:lstStyle/>
          <a:p>
            <a:r>
              <a:rPr lang="en-US" sz="4000" dirty="0">
                <a:solidFill>
                  <a:schemeClr val="bg1"/>
                </a:solidFill>
                <a:latin typeface="Aharoni" panose="02010803020104030203" pitchFamily="2" charset="-79"/>
                <a:cs typeface="Aharoni" panose="02010803020104030203" pitchFamily="2" charset="-79"/>
              </a:rPr>
              <a:t>Organizational Culture </a:t>
            </a:r>
            <a:br>
              <a:rPr lang="en-US" sz="4000" dirty="0">
                <a:solidFill>
                  <a:schemeClr val="bg1"/>
                </a:solidFill>
                <a:latin typeface="Aharoni" panose="02010803020104030203" pitchFamily="2" charset="-79"/>
                <a:cs typeface="Aharoni" panose="02010803020104030203" pitchFamily="2" charset="-79"/>
              </a:rPr>
            </a:br>
            <a:endParaRPr lang="en-US" sz="4000" dirty="0">
              <a:solidFill>
                <a:schemeClr val="bg1"/>
              </a:solidFill>
              <a:latin typeface="Aharoni" panose="02010803020104030203" pitchFamily="2" charset="-79"/>
              <a:cs typeface="Aharoni" panose="02010803020104030203" pitchFamily="2" charset="-79"/>
            </a:endParaRPr>
          </a:p>
        </p:txBody>
      </p:sp>
      <p:sp>
        <p:nvSpPr>
          <p:cNvPr id="216069" name="Rectangle 5"/>
          <p:cNvSpPr>
            <a:spLocks noGrp="1" noChangeArrowheads="1"/>
          </p:cNvSpPr>
          <p:nvPr>
            <p:ph idx="1"/>
          </p:nvPr>
        </p:nvSpPr>
        <p:spPr>
          <a:xfrm>
            <a:off x="1981200" y="1825625"/>
            <a:ext cx="9372600" cy="4351338"/>
          </a:xfrm>
          <a:ln>
            <a:solidFill>
              <a:schemeClr val="tx1"/>
            </a:solidFill>
          </a:ln>
        </p:spPr>
        <p:txBody>
          <a:bodyPr>
            <a:normAutofit/>
          </a:bodyPr>
          <a:lstStyle/>
          <a:p>
            <a:r>
              <a:rPr lang="en-US" sz="3200" b="1" dirty="0"/>
              <a:t>Sources of Organizational Culture</a:t>
            </a:r>
          </a:p>
          <a:p>
            <a:pPr lvl="1"/>
            <a:r>
              <a:rPr lang="en-US" sz="3200" b="1" dirty="0"/>
              <a:t>Past practices of the organization</a:t>
            </a:r>
          </a:p>
          <a:p>
            <a:pPr lvl="1"/>
            <a:r>
              <a:rPr lang="en-US" sz="3200" b="1" dirty="0"/>
              <a:t>The organization’s founder</a:t>
            </a:r>
          </a:p>
          <a:p>
            <a:r>
              <a:rPr lang="en-US" sz="3200" b="1" dirty="0"/>
              <a:t>Continuation of the Organizational Culture</a:t>
            </a:r>
          </a:p>
          <a:p>
            <a:pPr lvl="1"/>
            <a:r>
              <a:rPr lang="en-US" sz="3200" b="1" dirty="0"/>
              <a:t>Recruitment of employees who “fit”</a:t>
            </a:r>
          </a:p>
          <a:p>
            <a:pPr lvl="1"/>
            <a:r>
              <a:rPr lang="en-US" sz="3200" b="1" dirty="0"/>
              <a:t>Behavior of top management</a:t>
            </a:r>
          </a:p>
          <a:p>
            <a:pPr lvl="1"/>
            <a:r>
              <a:rPr lang="en-US" sz="3200" b="1" dirty="0"/>
              <a:t>Socialization of new employees to help them adapt to the culture</a:t>
            </a:r>
          </a:p>
        </p:txBody>
      </p:sp>
      <p:sp>
        <p:nvSpPr>
          <p:cNvPr id="5" name="Slide Number Placeholder 5"/>
          <p:cNvSpPr>
            <a:spLocks noGrp="1"/>
          </p:cNvSpPr>
          <p:nvPr>
            <p:ph type="sldNum" sz="quarter" idx="12"/>
          </p:nvPr>
        </p:nvSpPr>
        <p:spPr/>
        <p:txBody>
          <a:bodyPr/>
          <a:lstStyle/>
          <a:p>
            <a:fld id="{B5968841-BA0A-4BC2-B304-4EC43317D19C}" type="slidenum">
              <a:rPr lang="en-US"/>
              <a:pPr/>
              <a:t>14</a:t>
            </a:fld>
            <a:endParaRPr lang="en-US"/>
          </a:p>
        </p:txBody>
      </p:sp>
    </p:spTree>
    <p:extLst>
      <p:ext uri="{BB962C8B-B14F-4D97-AF65-F5344CB8AC3E}">
        <p14:creationId xmlns:p14="http://schemas.microsoft.com/office/powerpoint/2010/main" val="2877257308"/>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16068"/>
                                        </p:tgtEl>
                                        <p:attrNameLst>
                                          <p:attrName>style.visibility</p:attrName>
                                        </p:attrNameLst>
                                      </p:cBhvr>
                                      <p:to>
                                        <p:strVal val="visible"/>
                                      </p:to>
                                    </p:set>
                                    <p:animEffect transition="in" filter="wipe(down)">
                                      <p:cBhvr>
                                        <p:cTn id="7" dur="580">
                                          <p:stCondLst>
                                            <p:cond delay="0"/>
                                          </p:stCondLst>
                                        </p:cTn>
                                        <p:tgtEl>
                                          <p:spTgt spid="216068"/>
                                        </p:tgtEl>
                                      </p:cBhvr>
                                    </p:animEffect>
                                    <p:anim calcmode="lin" valueType="num">
                                      <p:cBhvr>
                                        <p:cTn id="8" dur="1822" tmFilter="0,0; 0.14,0.36; 0.43,0.73; 0.71,0.91; 1.0,1.0">
                                          <p:stCondLst>
                                            <p:cond delay="0"/>
                                          </p:stCondLst>
                                        </p:cTn>
                                        <p:tgtEl>
                                          <p:spTgt spid="21606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1606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1606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1606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16068"/>
                                        </p:tgtEl>
                                        <p:attrNameLst>
                                          <p:attrName>ppt_y</p:attrName>
                                        </p:attrNameLst>
                                      </p:cBhvr>
                                      <p:tavLst>
                                        <p:tav tm="0" fmla="#ppt_y-sin(pi*$)/81">
                                          <p:val>
                                            <p:fltVal val="0"/>
                                          </p:val>
                                        </p:tav>
                                        <p:tav tm="100000">
                                          <p:val>
                                            <p:fltVal val="1"/>
                                          </p:val>
                                        </p:tav>
                                      </p:tavLst>
                                    </p:anim>
                                    <p:animScale>
                                      <p:cBhvr>
                                        <p:cTn id="13" dur="26">
                                          <p:stCondLst>
                                            <p:cond delay="650"/>
                                          </p:stCondLst>
                                        </p:cTn>
                                        <p:tgtEl>
                                          <p:spTgt spid="216068"/>
                                        </p:tgtEl>
                                      </p:cBhvr>
                                      <p:to x="100000" y="60000"/>
                                    </p:animScale>
                                    <p:animScale>
                                      <p:cBhvr>
                                        <p:cTn id="14" dur="166" decel="50000">
                                          <p:stCondLst>
                                            <p:cond delay="676"/>
                                          </p:stCondLst>
                                        </p:cTn>
                                        <p:tgtEl>
                                          <p:spTgt spid="216068"/>
                                        </p:tgtEl>
                                      </p:cBhvr>
                                      <p:to x="100000" y="100000"/>
                                    </p:animScale>
                                    <p:animScale>
                                      <p:cBhvr>
                                        <p:cTn id="15" dur="26">
                                          <p:stCondLst>
                                            <p:cond delay="1312"/>
                                          </p:stCondLst>
                                        </p:cTn>
                                        <p:tgtEl>
                                          <p:spTgt spid="216068"/>
                                        </p:tgtEl>
                                      </p:cBhvr>
                                      <p:to x="100000" y="80000"/>
                                    </p:animScale>
                                    <p:animScale>
                                      <p:cBhvr>
                                        <p:cTn id="16" dur="166" decel="50000">
                                          <p:stCondLst>
                                            <p:cond delay="1338"/>
                                          </p:stCondLst>
                                        </p:cTn>
                                        <p:tgtEl>
                                          <p:spTgt spid="216068"/>
                                        </p:tgtEl>
                                      </p:cBhvr>
                                      <p:to x="100000" y="100000"/>
                                    </p:animScale>
                                    <p:animScale>
                                      <p:cBhvr>
                                        <p:cTn id="17" dur="26">
                                          <p:stCondLst>
                                            <p:cond delay="1642"/>
                                          </p:stCondLst>
                                        </p:cTn>
                                        <p:tgtEl>
                                          <p:spTgt spid="216068"/>
                                        </p:tgtEl>
                                      </p:cBhvr>
                                      <p:to x="100000" y="90000"/>
                                    </p:animScale>
                                    <p:animScale>
                                      <p:cBhvr>
                                        <p:cTn id="18" dur="166" decel="50000">
                                          <p:stCondLst>
                                            <p:cond delay="1668"/>
                                          </p:stCondLst>
                                        </p:cTn>
                                        <p:tgtEl>
                                          <p:spTgt spid="216068"/>
                                        </p:tgtEl>
                                      </p:cBhvr>
                                      <p:to x="100000" y="100000"/>
                                    </p:animScale>
                                    <p:animScale>
                                      <p:cBhvr>
                                        <p:cTn id="19" dur="26">
                                          <p:stCondLst>
                                            <p:cond delay="1808"/>
                                          </p:stCondLst>
                                        </p:cTn>
                                        <p:tgtEl>
                                          <p:spTgt spid="216068"/>
                                        </p:tgtEl>
                                      </p:cBhvr>
                                      <p:to x="100000" y="95000"/>
                                    </p:animScale>
                                    <p:animScale>
                                      <p:cBhvr>
                                        <p:cTn id="20" dur="166" decel="50000">
                                          <p:stCondLst>
                                            <p:cond delay="1834"/>
                                          </p:stCondLst>
                                        </p:cTn>
                                        <p:tgtEl>
                                          <p:spTgt spid="216068"/>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16069">
                                            <p:bg/>
                                          </p:spTgt>
                                        </p:tgtEl>
                                        <p:attrNameLst>
                                          <p:attrName>style.visibility</p:attrName>
                                        </p:attrNameLst>
                                      </p:cBhvr>
                                      <p:to>
                                        <p:strVal val="visible"/>
                                      </p:to>
                                    </p:set>
                                    <p:anim calcmode="lin" valueType="num">
                                      <p:cBhvr additive="base">
                                        <p:cTn id="25" dur="500" fill="hold"/>
                                        <p:tgtEl>
                                          <p:spTgt spid="216069">
                                            <p:bg/>
                                          </p:spTgt>
                                        </p:tgtEl>
                                        <p:attrNameLst>
                                          <p:attrName>ppt_x</p:attrName>
                                        </p:attrNameLst>
                                      </p:cBhvr>
                                      <p:tavLst>
                                        <p:tav tm="0">
                                          <p:val>
                                            <p:strVal val="#ppt_x"/>
                                          </p:val>
                                        </p:tav>
                                        <p:tav tm="100000">
                                          <p:val>
                                            <p:strVal val="#ppt_x"/>
                                          </p:val>
                                        </p:tav>
                                      </p:tavLst>
                                    </p:anim>
                                    <p:anim calcmode="lin" valueType="num">
                                      <p:cBhvr additive="base">
                                        <p:cTn id="26" dur="500" fill="hold"/>
                                        <p:tgtEl>
                                          <p:spTgt spid="216069">
                                            <p:bg/>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16069">
                                            <p:txEl>
                                              <p:pRg st="0" end="0"/>
                                            </p:txEl>
                                          </p:spTgt>
                                        </p:tgtEl>
                                        <p:attrNameLst>
                                          <p:attrName>style.visibility</p:attrName>
                                        </p:attrNameLst>
                                      </p:cBhvr>
                                      <p:to>
                                        <p:strVal val="visible"/>
                                      </p:to>
                                    </p:set>
                                    <p:anim calcmode="lin" valueType="num">
                                      <p:cBhvr additive="base">
                                        <p:cTn id="31" dur="500" fill="hold"/>
                                        <p:tgtEl>
                                          <p:spTgt spid="216069">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16069">
                                            <p:txEl>
                                              <p:pRg st="0" end="0"/>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16069">
                                            <p:txEl>
                                              <p:pRg st="1" end="1"/>
                                            </p:txEl>
                                          </p:spTgt>
                                        </p:tgtEl>
                                        <p:attrNameLst>
                                          <p:attrName>style.visibility</p:attrName>
                                        </p:attrNameLst>
                                      </p:cBhvr>
                                      <p:to>
                                        <p:strVal val="visible"/>
                                      </p:to>
                                    </p:set>
                                    <p:anim calcmode="lin" valueType="num">
                                      <p:cBhvr additive="base">
                                        <p:cTn id="35" dur="500" fill="hold"/>
                                        <p:tgtEl>
                                          <p:spTgt spid="216069">
                                            <p:txEl>
                                              <p:pRg st="1" end="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16069">
                                            <p:txEl>
                                              <p:pRg st="1" end="1"/>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16069">
                                            <p:txEl>
                                              <p:pRg st="2" end="2"/>
                                            </p:txEl>
                                          </p:spTgt>
                                        </p:tgtEl>
                                        <p:attrNameLst>
                                          <p:attrName>style.visibility</p:attrName>
                                        </p:attrNameLst>
                                      </p:cBhvr>
                                      <p:to>
                                        <p:strVal val="visible"/>
                                      </p:to>
                                    </p:set>
                                    <p:anim calcmode="lin" valueType="num">
                                      <p:cBhvr additive="base">
                                        <p:cTn id="39" dur="500" fill="hold"/>
                                        <p:tgtEl>
                                          <p:spTgt spid="216069">
                                            <p:txEl>
                                              <p:pRg st="2" end="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1606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16069">
                                            <p:txEl>
                                              <p:pRg st="3" end="3"/>
                                            </p:txEl>
                                          </p:spTgt>
                                        </p:tgtEl>
                                        <p:attrNameLst>
                                          <p:attrName>style.visibility</p:attrName>
                                        </p:attrNameLst>
                                      </p:cBhvr>
                                      <p:to>
                                        <p:strVal val="visible"/>
                                      </p:to>
                                    </p:set>
                                    <p:anim calcmode="lin" valueType="num">
                                      <p:cBhvr additive="base">
                                        <p:cTn id="45" dur="500" fill="hold"/>
                                        <p:tgtEl>
                                          <p:spTgt spid="216069">
                                            <p:txEl>
                                              <p:pRg st="3" end="3"/>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216069">
                                            <p:txEl>
                                              <p:pRg st="3" end="3"/>
                                            </p:txEl>
                                          </p:spTgt>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216069">
                                            <p:txEl>
                                              <p:pRg st="4" end="4"/>
                                            </p:txEl>
                                          </p:spTgt>
                                        </p:tgtEl>
                                        <p:attrNameLst>
                                          <p:attrName>style.visibility</p:attrName>
                                        </p:attrNameLst>
                                      </p:cBhvr>
                                      <p:to>
                                        <p:strVal val="visible"/>
                                      </p:to>
                                    </p:set>
                                    <p:anim calcmode="lin" valueType="num">
                                      <p:cBhvr additive="base">
                                        <p:cTn id="49" dur="500" fill="hold"/>
                                        <p:tgtEl>
                                          <p:spTgt spid="216069">
                                            <p:txEl>
                                              <p:pRg st="4" end="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16069">
                                            <p:txEl>
                                              <p:pRg st="4" end="4"/>
                                            </p:txEl>
                                          </p:spTgt>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216069">
                                            <p:txEl>
                                              <p:pRg st="5" end="5"/>
                                            </p:txEl>
                                          </p:spTgt>
                                        </p:tgtEl>
                                        <p:attrNameLst>
                                          <p:attrName>style.visibility</p:attrName>
                                        </p:attrNameLst>
                                      </p:cBhvr>
                                      <p:to>
                                        <p:strVal val="visible"/>
                                      </p:to>
                                    </p:set>
                                    <p:anim calcmode="lin" valueType="num">
                                      <p:cBhvr additive="base">
                                        <p:cTn id="53" dur="500" fill="hold"/>
                                        <p:tgtEl>
                                          <p:spTgt spid="216069">
                                            <p:txEl>
                                              <p:pRg st="5" end="5"/>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216069">
                                            <p:txEl>
                                              <p:pRg st="5" end="5"/>
                                            </p:txEl>
                                          </p:spTgt>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216069">
                                            <p:txEl>
                                              <p:pRg st="6" end="6"/>
                                            </p:txEl>
                                          </p:spTgt>
                                        </p:tgtEl>
                                        <p:attrNameLst>
                                          <p:attrName>style.visibility</p:attrName>
                                        </p:attrNameLst>
                                      </p:cBhvr>
                                      <p:to>
                                        <p:strVal val="visible"/>
                                      </p:to>
                                    </p:set>
                                    <p:anim calcmode="lin" valueType="num">
                                      <p:cBhvr additive="base">
                                        <p:cTn id="57" dur="500" fill="hold"/>
                                        <p:tgtEl>
                                          <p:spTgt spid="216069">
                                            <p:txEl>
                                              <p:pRg st="6" end="6"/>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21606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068" grpId="0" animBg="1"/>
      <p:bldP spid="216069"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p:nvPr>
        </p:nvSpPr>
        <p:spPr>
          <a:xfrm>
            <a:off x="2209800" y="249382"/>
            <a:ext cx="8458200" cy="1180834"/>
          </a:xfrm>
          <a:solidFill>
            <a:schemeClr val="tx1"/>
          </a:solidFill>
        </p:spPr>
        <p:txBody>
          <a:bodyPr>
            <a:normAutofit fontScale="90000"/>
          </a:bodyPr>
          <a:lstStyle/>
          <a:p>
            <a:r>
              <a:rPr lang="en-US" b="1" dirty="0">
                <a:solidFill>
                  <a:schemeClr val="bg1"/>
                </a:solidFill>
                <a:latin typeface="Aharoni" panose="02010803020104030203" pitchFamily="2" charset="-79"/>
                <a:cs typeface="Aharoni" panose="02010803020104030203" pitchFamily="2" charset="-79"/>
              </a:rPr>
              <a:t>Current Organizational Culture </a:t>
            </a:r>
            <a:r>
              <a:rPr lang="en-US" b="1" dirty="0" smtClean="0">
                <a:solidFill>
                  <a:schemeClr val="bg1"/>
                </a:solidFill>
                <a:latin typeface="Aharoni" panose="02010803020104030203" pitchFamily="2" charset="-79"/>
                <a:cs typeface="Aharoni" panose="02010803020104030203" pitchFamily="2" charset="-79"/>
              </a:rPr>
              <a:t>Issues</a:t>
            </a:r>
            <a:endParaRPr lang="en-US" b="1" dirty="0">
              <a:solidFill>
                <a:schemeClr val="bg1"/>
              </a:solidFill>
              <a:latin typeface="Aharoni" panose="02010803020104030203" pitchFamily="2" charset="-79"/>
              <a:cs typeface="Aharoni" panose="02010803020104030203" pitchFamily="2" charset="-79"/>
            </a:endParaRPr>
          </a:p>
        </p:txBody>
      </p:sp>
      <p:sp>
        <p:nvSpPr>
          <p:cNvPr id="224259" name="Rectangle 3"/>
          <p:cNvSpPr>
            <a:spLocks noGrp="1" noChangeArrowheads="1"/>
          </p:cNvSpPr>
          <p:nvPr>
            <p:ph idx="1"/>
          </p:nvPr>
        </p:nvSpPr>
        <p:spPr>
          <a:xfrm>
            <a:off x="2209800" y="1645383"/>
            <a:ext cx="8458200" cy="4495800"/>
          </a:xfrm>
          <a:ln>
            <a:solidFill>
              <a:schemeClr val="tx1"/>
            </a:solidFill>
          </a:ln>
        </p:spPr>
        <p:txBody>
          <a:bodyPr>
            <a:normAutofit/>
          </a:bodyPr>
          <a:lstStyle/>
          <a:p>
            <a:r>
              <a:rPr lang="en-US" dirty="0">
                <a:latin typeface="Aharoni" panose="02010803020104030203" pitchFamily="2" charset="-79"/>
                <a:cs typeface="Aharoni" panose="02010803020104030203" pitchFamily="2" charset="-79"/>
              </a:rPr>
              <a:t>Creating a Customer-Responsive Culture</a:t>
            </a:r>
          </a:p>
          <a:p>
            <a:pPr lvl="1"/>
            <a:r>
              <a:rPr lang="en-US" sz="2800" dirty="0">
                <a:latin typeface="Aharoni" panose="02010803020104030203" pitchFamily="2" charset="-79"/>
                <a:cs typeface="Aharoni" panose="02010803020104030203" pitchFamily="2" charset="-79"/>
              </a:rPr>
              <a:t>Hire the right type of employees</a:t>
            </a:r>
          </a:p>
          <a:p>
            <a:pPr lvl="1"/>
            <a:r>
              <a:rPr lang="en-US" sz="2800" dirty="0">
                <a:latin typeface="Aharoni" panose="02010803020104030203" pitchFamily="2" charset="-79"/>
                <a:cs typeface="Aharoni" panose="02010803020104030203" pitchFamily="2" charset="-79"/>
              </a:rPr>
              <a:t>Have few rigid rules, procedures, and regulations</a:t>
            </a:r>
          </a:p>
          <a:p>
            <a:pPr lvl="1"/>
            <a:r>
              <a:rPr lang="en-US" sz="2800" dirty="0">
                <a:latin typeface="Aharoni" panose="02010803020104030203" pitchFamily="2" charset="-79"/>
                <a:cs typeface="Aharoni" panose="02010803020104030203" pitchFamily="2" charset="-79"/>
              </a:rPr>
              <a:t>Use widespread empowerment of employees</a:t>
            </a:r>
          </a:p>
          <a:p>
            <a:pPr lvl="1"/>
            <a:r>
              <a:rPr lang="en-US" sz="2800" dirty="0">
                <a:latin typeface="Aharoni" panose="02010803020104030203" pitchFamily="2" charset="-79"/>
                <a:cs typeface="Aharoni" panose="02010803020104030203" pitchFamily="2" charset="-79"/>
              </a:rPr>
              <a:t>Encourage good listening skills</a:t>
            </a:r>
          </a:p>
          <a:p>
            <a:pPr lvl="1"/>
            <a:r>
              <a:rPr lang="en-US" sz="2800" dirty="0">
                <a:latin typeface="Aharoni" panose="02010803020104030203" pitchFamily="2" charset="-79"/>
                <a:cs typeface="Aharoni" panose="02010803020104030203" pitchFamily="2" charset="-79"/>
              </a:rPr>
              <a:t>Provide role clarity to employees</a:t>
            </a:r>
          </a:p>
          <a:p>
            <a:pPr lvl="1"/>
            <a:r>
              <a:rPr lang="en-US" sz="2800" dirty="0">
                <a:latin typeface="Aharoni" panose="02010803020104030203" pitchFamily="2" charset="-79"/>
                <a:cs typeface="Aharoni" panose="02010803020104030203" pitchFamily="2" charset="-79"/>
              </a:rPr>
              <a:t>Have conscientious, caring employees</a:t>
            </a:r>
          </a:p>
        </p:txBody>
      </p:sp>
      <p:sp>
        <p:nvSpPr>
          <p:cNvPr id="5" name="Slide Number Placeholder 5"/>
          <p:cNvSpPr>
            <a:spLocks noGrp="1"/>
          </p:cNvSpPr>
          <p:nvPr>
            <p:ph type="sldNum" sz="quarter" idx="12"/>
          </p:nvPr>
        </p:nvSpPr>
        <p:spPr/>
        <p:txBody>
          <a:bodyPr/>
          <a:lstStyle/>
          <a:p>
            <a:fld id="{2A2724BA-AC8B-4D7A-AB96-AAD49E002B7A}" type="slidenum">
              <a:rPr lang="en-US"/>
              <a:pPr/>
              <a:t>15</a:t>
            </a:fld>
            <a:endParaRPr lang="en-US"/>
          </a:p>
        </p:txBody>
      </p:sp>
    </p:spTree>
    <p:extLst>
      <p:ext uri="{BB962C8B-B14F-4D97-AF65-F5344CB8AC3E}">
        <p14:creationId xmlns:p14="http://schemas.microsoft.com/office/powerpoint/2010/main" val="1052994463"/>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24258"/>
                                        </p:tgtEl>
                                        <p:attrNameLst>
                                          <p:attrName>style.visibility</p:attrName>
                                        </p:attrNameLst>
                                      </p:cBhvr>
                                      <p:to>
                                        <p:strVal val="visible"/>
                                      </p:to>
                                    </p:set>
                                    <p:animEffect transition="in" filter="fade">
                                      <p:cBhvr>
                                        <p:cTn id="7" dur="1000"/>
                                        <p:tgtEl>
                                          <p:spTgt spid="224258"/>
                                        </p:tgtEl>
                                      </p:cBhvr>
                                    </p:animEffect>
                                    <p:anim calcmode="lin" valueType="num">
                                      <p:cBhvr>
                                        <p:cTn id="8" dur="1000" fill="hold"/>
                                        <p:tgtEl>
                                          <p:spTgt spid="224258"/>
                                        </p:tgtEl>
                                        <p:attrNameLst>
                                          <p:attrName>ppt_x</p:attrName>
                                        </p:attrNameLst>
                                      </p:cBhvr>
                                      <p:tavLst>
                                        <p:tav tm="0">
                                          <p:val>
                                            <p:strVal val="#ppt_x"/>
                                          </p:val>
                                        </p:tav>
                                        <p:tav tm="100000">
                                          <p:val>
                                            <p:strVal val="#ppt_x"/>
                                          </p:val>
                                        </p:tav>
                                      </p:tavLst>
                                    </p:anim>
                                    <p:anim calcmode="lin" valueType="num">
                                      <p:cBhvr>
                                        <p:cTn id="9" dur="1000" fill="hold"/>
                                        <p:tgtEl>
                                          <p:spTgt spid="22425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224259">
                                            <p:bg/>
                                          </p:spTgt>
                                        </p:tgtEl>
                                        <p:attrNameLst>
                                          <p:attrName>style.visibility</p:attrName>
                                        </p:attrNameLst>
                                      </p:cBhvr>
                                      <p:to>
                                        <p:strVal val="visible"/>
                                      </p:to>
                                    </p:set>
                                    <p:anim calcmode="lin" valueType="num">
                                      <p:cBhvr additive="base">
                                        <p:cTn id="14" dur="500" fill="hold"/>
                                        <p:tgtEl>
                                          <p:spTgt spid="224259">
                                            <p:bg/>
                                          </p:spTgt>
                                        </p:tgtEl>
                                        <p:attrNameLst>
                                          <p:attrName>ppt_x</p:attrName>
                                        </p:attrNameLst>
                                      </p:cBhvr>
                                      <p:tavLst>
                                        <p:tav tm="0">
                                          <p:val>
                                            <p:strVal val="#ppt_x"/>
                                          </p:val>
                                        </p:tav>
                                        <p:tav tm="100000">
                                          <p:val>
                                            <p:strVal val="#ppt_x"/>
                                          </p:val>
                                        </p:tav>
                                      </p:tavLst>
                                    </p:anim>
                                    <p:anim calcmode="lin" valueType="num">
                                      <p:cBhvr additive="base">
                                        <p:cTn id="15" dur="500" fill="hold"/>
                                        <p:tgtEl>
                                          <p:spTgt spid="224259">
                                            <p:bg/>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224259">
                                            <p:txEl>
                                              <p:pRg st="0" end="0"/>
                                            </p:txEl>
                                          </p:spTgt>
                                        </p:tgtEl>
                                        <p:attrNameLst>
                                          <p:attrName>style.visibility</p:attrName>
                                        </p:attrNameLst>
                                      </p:cBhvr>
                                      <p:to>
                                        <p:strVal val="visible"/>
                                      </p:to>
                                    </p:set>
                                    <p:anim calcmode="lin" valueType="num">
                                      <p:cBhvr additive="base">
                                        <p:cTn id="20" dur="500" fill="hold"/>
                                        <p:tgtEl>
                                          <p:spTgt spid="224259">
                                            <p:txEl>
                                              <p:pRg st="0" end="0"/>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224259">
                                            <p:txEl>
                                              <p:pRg st="0" end="0"/>
                                            </p:txEl>
                                          </p:spTgt>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224259">
                                            <p:txEl>
                                              <p:pRg st="1" end="1"/>
                                            </p:txEl>
                                          </p:spTgt>
                                        </p:tgtEl>
                                        <p:attrNameLst>
                                          <p:attrName>style.visibility</p:attrName>
                                        </p:attrNameLst>
                                      </p:cBhvr>
                                      <p:to>
                                        <p:strVal val="visible"/>
                                      </p:to>
                                    </p:set>
                                    <p:anim calcmode="lin" valueType="num">
                                      <p:cBhvr additive="base">
                                        <p:cTn id="24" dur="500" fill="hold"/>
                                        <p:tgtEl>
                                          <p:spTgt spid="224259">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224259">
                                            <p:txEl>
                                              <p:pRg st="1" end="1"/>
                                            </p:txEl>
                                          </p:spTgt>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224259">
                                            <p:txEl>
                                              <p:pRg st="2" end="2"/>
                                            </p:txEl>
                                          </p:spTgt>
                                        </p:tgtEl>
                                        <p:attrNameLst>
                                          <p:attrName>style.visibility</p:attrName>
                                        </p:attrNameLst>
                                      </p:cBhvr>
                                      <p:to>
                                        <p:strVal val="visible"/>
                                      </p:to>
                                    </p:set>
                                    <p:anim calcmode="lin" valueType="num">
                                      <p:cBhvr additive="base">
                                        <p:cTn id="28" dur="500" fill="hold"/>
                                        <p:tgtEl>
                                          <p:spTgt spid="224259">
                                            <p:txEl>
                                              <p:pRg st="2" end="2"/>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224259">
                                            <p:txEl>
                                              <p:pRg st="2" end="2"/>
                                            </p:txEl>
                                          </p:spTgt>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224259">
                                            <p:txEl>
                                              <p:pRg st="3" end="3"/>
                                            </p:txEl>
                                          </p:spTgt>
                                        </p:tgtEl>
                                        <p:attrNameLst>
                                          <p:attrName>style.visibility</p:attrName>
                                        </p:attrNameLst>
                                      </p:cBhvr>
                                      <p:to>
                                        <p:strVal val="visible"/>
                                      </p:to>
                                    </p:set>
                                    <p:anim calcmode="lin" valueType="num">
                                      <p:cBhvr additive="base">
                                        <p:cTn id="32" dur="500" fill="hold"/>
                                        <p:tgtEl>
                                          <p:spTgt spid="224259">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224259">
                                            <p:txEl>
                                              <p:pRg st="3" end="3"/>
                                            </p:txEl>
                                          </p:spTgt>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224259">
                                            <p:txEl>
                                              <p:pRg st="4" end="4"/>
                                            </p:txEl>
                                          </p:spTgt>
                                        </p:tgtEl>
                                        <p:attrNameLst>
                                          <p:attrName>style.visibility</p:attrName>
                                        </p:attrNameLst>
                                      </p:cBhvr>
                                      <p:to>
                                        <p:strVal val="visible"/>
                                      </p:to>
                                    </p:set>
                                    <p:anim calcmode="lin" valueType="num">
                                      <p:cBhvr additive="base">
                                        <p:cTn id="36" dur="500" fill="hold"/>
                                        <p:tgtEl>
                                          <p:spTgt spid="224259">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224259">
                                            <p:txEl>
                                              <p:pRg st="4" end="4"/>
                                            </p:txEl>
                                          </p:spTgt>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0"/>
                                  </p:stCondLst>
                                  <p:childTnLst>
                                    <p:set>
                                      <p:cBhvr>
                                        <p:cTn id="39" dur="1" fill="hold">
                                          <p:stCondLst>
                                            <p:cond delay="0"/>
                                          </p:stCondLst>
                                        </p:cTn>
                                        <p:tgtEl>
                                          <p:spTgt spid="224259">
                                            <p:txEl>
                                              <p:pRg st="5" end="5"/>
                                            </p:txEl>
                                          </p:spTgt>
                                        </p:tgtEl>
                                        <p:attrNameLst>
                                          <p:attrName>style.visibility</p:attrName>
                                        </p:attrNameLst>
                                      </p:cBhvr>
                                      <p:to>
                                        <p:strVal val="visible"/>
                                      </p:to>
                                    </p:set>
                                    <p:anim calcmode="lin" valueType="num">
                                      <p:cBhvr additive="base">
                                        <p:cTn id="40" dur="500" fill="hold"/>
                                        <p:tgtEl>
                                          <p:spTgt spid="224259">
                                            <p:txEl>
                                              <p:pRg st="5" end="5"/>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224259">
                                            <p:txEl>
                                              <p:pRg st="5" end="5"/>
                                            </p:txEl>
                                          </p:spTgt>
                                        </p:tgtEl>
                                        <p:attrNameLst>
                                          <p:attrName>ppt_y</p:attrName>
                                        </p:attrNameLst>
                                      </p:cBhvr>
                                      <p:tavLst>
                                        <p:tav tm="0">
                                          <p:val>
                                            <p:strVal val="1+#ppt_h/2"/>
                                          </p:val>
                                        </p:tav>
                                        <p:tav tm="100000">
                                          <p:val>
                                            <p:strVal val="#ppt_y"/>
                                          </p:val>
                                        </p:tav>
                                      </p:tavLst>
                                    </p:anim>
                                  </p:childTnLst>
                                </p:cTn>
                              </p:par>
                              <p:par>
                                <p:cTn id="42" presetID="2" presetClass="entr" presetSubtype="4" fill="hold" grpId="0" nodeType="withEffect">
                                  <p:stCondLst>
                                    <p:cond delay="0"/>
                                  </p:stCondLst>
                                  <p:childTnLst>
                                    <p:set>
                                      <p:cBhvr>
                                        <p:cTn id="43" dur="1" fill="hold">
                                          <p:stCondLst>
                                            <p:cond delay="0"/>
                                          </p:stCondLst>
                                        </p:cTn>
                                        <p:tgtEl>
                                          <p:spTgt spid="224259">
                                            <p:txEl>
                                              <p:pRg st="6" end="6"/>
                                            </p:txEl>
                                          </p:spTgt>
                                        </p:tgtEl>
                                        <p:attrNameLst>
                                          <p:attrName>style.visibility</p:attrName>
                                        </p:attrNameLst>
                                      </p:cBhvr>
                                      <p:to>
                                        <p:strVal val="visible"/>
                                      </p:to>
                                    </p:set>
                                    <p:anim calcmode="lin" valueType="num">
                                      <p:cBhvr additive="base">
                                        <p:cTn id="44" dur="500" fill="hold"/>
                                        <p:tgtEl>
                                          <p:spTgt spid="224259">
                                            <p:txEl>
                                              <p:pRg st="6" end="6"/>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22425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58" grpId="0" animBg="1"/>
      <p:bldP spid="224259"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ChangeArrowheads="1"/>
          </p:cNvSpPr>
          <p:nvPr>
            <p:ph type="title"/>
          </p:nvPr>
        </p:nvSpPr>
        <p:spPr>
          <a:xfrm>
            <a:off x="2321169" y="247896"/>
            <a:ext cx="9202616" cy="1311274"/>
          </a:xfrm>
          <a:solidFill>
            <a:schemeClr val="tx1"/>
          </a:solidFill>
        </p:spPr>
        <p:txBody>
          <a:bodyPr>
            <a:normAutofit fontScale="90000"/>
          </a:bodyPr>
          <a:lstStyle/>
          <a:p>
            <a:r>
              <a:rPr lang="en-US" b="1" dirty="0">
                <a:solidFill>
                  <a:schemeClr val="bg1"/>
                </a:solidFill>
                <a:latin typeface="Aharoni" panose="02010803020104030203" pitchFamily="2" charset="-79"/>
                <a:cs typeface="Aharoni" panose="02010803020104030203" pitchFamily="2" charset="-79"/>
              </a:rPr>
              <a:t>Defining the External Environment</a:t>
            </a:r>
          </a:p>
        </p:txBody>
      </p:sp>
      <p:sp>
        <p:nvSpPr>
          <p:cNvPr id="227331" name="Rectangle 3"/>
          <p:cNvSpPr>
            <a:spLocks noGrp="1" noChangeArrowheads="1"/>
          </p:cNvSpPr>
          <p:nvPr>
            <p:ph idx="1"/>
          </p:nvPr>
        </p:nvSpPr>
        <p:spPr>
          <a:xfrm>
            <a:off x="2321168" y="1679575"/>
            <a:ext cx="9202617" cy="4193687"/>
          </a:xfrm>
          <a:solidFill>
            <a:schemeClr val="bg1"/>
          </a:solidFill>
          <a:ln>
            <a:solidFill>
              <a:schemeClr val="tx1"/>
            </a:solidFill>
          </a:ln>
        </p:spPr>
        <p:txBody>
          <a:bodyPr/>
          <a:lstStyle/>
          <a:p>
            <a:pPr>
              <a:spcBef>
                <a:spcPct val="40000"/>
              </a:spcBef>
            </a:pPr>
            <a:r>
              <a:rPr lang="en-US" u="sng" dirty="0">
                <a:latin typeface="Aharoni" panose="02010803020104030203" pitchFamily="2" charset="-79"/>
                <a:cs typeface="Aharoni" panose="02010803020104030203" pitchFamily="2" charset="-79"/>
              </a:rPr>
              <a:t>External Environment</a:t>
            </a:r>
          </a:p>
          <a:p>
            <a:pPr lvl="1">
              <a:spcBef>
                <a:spcPct val="40000"/>
              </a:spcBef>
            </a:pPr>
            <a:r>
              <a:rPr lang="en-US" sz="2500" dirty="0"/>
              <a:t>The forces and institutions outside the organization that potentially can affect the organization’s performance</a:t>
            </a:r>
          </a:p>
          <a:p>
            <a:pPr>
              <a:spcBef>
                <a:spcPct val="40000"/>
              </a:spcBef>
            </a:pPr>
            <a:r>
              <a:rPr lang="en-US" u="sng" dirty="0">
                <a:latin typeface="Aharoni" panose="02010803020104030203" pitchFamily="2" charset="-79"/>
                <a:cs typeface="Aharoni" panose="02010803020104030203" pitchFamily="2" charset="-79"/>
              </a:rPr>
              <a:t>Components of the External Environment</a:t>
            </a:r>
          </a:p>
          <a:p>
            <a:pPr lvl="1">
              <a:spcBef>
                <a:spcPct val="40000"/>
              </a:spcBef>
            </a:pPr>
            <a:r>
              <a:rPr lang="en-US" sz="2500" b="1" dirty="0"/>
              <a:t>Specific environment:</a:t>
            </a:r>
            <a:r>
              <a:rPr lang="en-US" sz="2500" dirty="0"/>
              <a:t> external forces that have a direct and immediate impact on the organization</a:t>
            </a:r>
          </a:p>
          <a:p>
            <a:pPr lvl="1">
              <a:spcBef>
                <a:spcPct val="40000"/>
              </a:spcBef>
            </a:pPr>
            <a:r>
              <a:rPr lang="en-US" sz="2500" b="1" dirty="0"/>
              <a:t>General environment:</a:t>
            </a:r>
            <a:r>
              <a:rPr lang="en-US" sz="2500" dirty="0"/>
              <a:t> broad economic, socio-cultural, political/legal, demographic, technological, and global conditions that </a:t>
            </a:r>
            <a:r>
              <a:rPr lang="en-US" sz="2500" i="1" dirty="0"/>
              <a:t>may</a:t>
            </a:r>
            <a:r>
              <a:rPr lang="en-US" sz="2500" dirty="0"/>
              <a:t> affect the organization</a:t>
            </a:r>
          </a:p>
        </p:txBody>
      </p:sp>
      <p:sp>
        <p:nvSpPr>
          <p:cNvPr id="5" name="Slide Number Placeholder 5"/>
          <p:cNvSpPr>
            <a:spLocks noGrp="1"/>
          </p:cNvSpPr>
          <p:nvPr>
            <p:ph type="sldNum" sz="quarter" idx="12"/>
          </p:nvPr>
        </p:nvSpPr>
        <p:spPr/>
        <p:txBody>
          <a:bodyPr/>
          <a:lstStyle/>
          <a:p>
            <a:fld id="{E3C4B788-B9CF-4A62-ADD6-5CD22DDF77CC}" type="slidenum">
              <a:rPr lang="en-US"/>
              <a:pPr/>
              <a:t>16</a:t>
            </a:fld>
            <a:endParaRPr lang="en-US"/>
          </a:p>
        </p:txBody>
      </p:sp>
    </p:spTree>
    <p:extLst>
      <p:ext uri="{BB962C8B-B14F-4D97-AF65-F5344CB8AC3E}">
        <p14:creationId xmlns:p14="http://schemas.microsoft.com/office/powerpoint/2010/main" val="409803774"/>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27330"/>
                                        </p:tgtEl>
                                        <p:attrNameLst>
                                          <p:attrName>style.visibility</p:attrName>
                                        </p:attrNameLst>
                                      </p:cBhvr>
                                      <p:to>
                                        <p:strVal val="visible"/>
                                      </p:to>
                                    </p:set>
                                    <p:animEffect transition="in" filter="fade">
                                      <p:cBhvr>
                                        <p:cTn id="7" dur="500"/>
                                        <p:tgtEl>
                                          <p:spTgt spid="22733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7331">
                                            <p:bg/>
                                          </p:spTgt>
                                        </p:tgtEl>
                                        <p:attrNameLst>
                                          <p:attrName>style.visibility</p:attrName>
                                        </p:attrNameLst>
                                      </p:cBhvr>
                                      <p:to>
                                        <p:strVal val="visible"/>
                                      </p:to>
                                    </p:set>
                                    <p:animEffect transition="in" filter="fade">
                                      <p:cBhvr>
                                        <p:cTn id="12" dur="500"/>
                                        <p:tgtEl>
                                          <p:spTgt spid="227331">
                                            <p:bg/>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27331">
                                            <p:txEl>
                                              <p:pRg st="0" end="0"/>
                                            </p:txEl>
                                          </p:spTgt>
                                        </p:tgtEl>
                                        <p:attrNameLst>
                                          <p:attrName>style.visibility</p:attrName>
                                        </p:attrNameLst>
                                      </p:cBhvr>
                                      <p:to>
                                        <p:strVal val="visible"/>
                                      </p:to>
                                    </p:set>
                                    <p:animEffect transition="in" filter="fade">
                                      <p:cBhvr>
                                        <p:cTn id="17" dur="500"/>
                                        <p:tgtEl>
                                          <p:spTgt spid="227331">
                                            <p:txEl>
                                              <p:pRg st="0" end="0"/>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27331">
                                            <p:txEl>
                                              <p:pRg st="1" end="1"/>
                                            </p:txEl>
                                          </p:spTgt>
                                        </p:tgtEl>
                                        <p:attrNameLst>
                                          <p:attrName>style.visibility</p:attrName>
                                        </p:attrNameLst>
                                      </p:cBhvr>
                                      <p:to>
                                        <p:strVal val="visible"/>
                                      </p:to>
                                    </p:set>
                                    <p:animEffect transition="in" filter="fade">
                                      <p:cBhvr>
                                        <p:cTn id="20" dur="500"/>
                                        <p:tgtEl>
                                          <p:spTgt spid="227331">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27331">
                                            <p:txEl>
                                              <p:pRg st="2" end="2"/>
                                            </p:txEl>
                                          </p:spTgt>
                                        </p:tgtEl>
                                        <p:attrNameLst>
                                          <p:attrName>style.visibility</p:attrName>
                                        </p:attrNameLst>
                                      </p:cBhvr>
                                      <p:to>
                                        <p:strVal val="visible"/>
                                      </p:to>
                                    </p:set>
                                    <p:animEffect transition="in" filter="fade">
                                      <p:cBhvr>
                                        <p:cTn id="25" dur="500"/>
                                        <p:tgtEl>
                                          <p:spTgt spid="227331">
                                            <p:txEl>
                                              <p:pRg st="2" end="2"/>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27331">
                                            <p:txEl>
                                              <p:pRg st="3" end="3"/>
                                            </p:txEl>
                                          </p:spTgt>
                                        </p:tgtEl>
                                        <p:attrNameLst>
                                          <p:attrName>style.visibility</p:attrName>
                                        </p:attrNameLst>
                                      </p:cBhvr>
                                      <p:to>
                                        <p:strVal val="visible"/>
                                      </p:to>
                                    </p:set>
                                    <p:animEffect transition="in" filter="fade">
                                      <p:cBhvr>
                                        <p:cTn id="28" dur="500"/>
                                        <p:tgtEl>
                                          <p:spTgt spid="227331">
                                            <p:txEl>
                                              <p:pRg st="3" end="3"/>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27331">
                                            <p:txEl>
                                              <p:pRg st="4" end="4"/>
                                            </p:txEl>
                                          </p:spTgt>
                                        </p:tgtEl>
                                        <p:attrNameLst>
                                          <p:attrName>style.visibility</p:attrName>
                                        </p:attrNameLst>
                                      </p:cBhvr>
                                      <p:to>
                                        <p:strVal val="visible"/>
                                      </p:to>
                                    </p:set>
                                    <p:animEffect transition="in" filter="fade">
                                      <p:cBhvr>
                                        <p:cTn id="31" dur="500"/>
                                        <p:tgtEl>
                                          <p:spTgt spid="22733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330" grpId="0" animBg="1"/>
      <p:bldP spid="227331"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6" name="Rectangle 8"/>
          <p:cNvSpPr>
            <a:spLocks noGrp="1" noChangeArrowheads="1"/>
          </p:cNvSpPr>
          <p:nvPr>
            <p:ph type="title"/>
          </p:nvPr>
        </p:nvSpPr>
        <p:spPr>
          <a:xfrm>
            <a:off x="7467599" y="1447800"/>
            <a:ext cx="4208585" cy="1787769"/>
          </a:xfrm>
          <a:solidFill>
            <a:schemeClr val="tx1"/>
          </a:solidFill>
        </p:spPr>
        <p:txBody>
          <a:bodyPr/>
          <a:lstStyle/>
          <a:p>
            <a:r>
              <a:rPr lang="en-US" sz="4000" dirty="0" smtClean="0">
                <a:solidFill>
                  <a:schemeClr val="bg1"/>
                </a:solidFill>
                <a:latin typeface="Aharoni" panose="02010803020104030203" pitchFamily="2" charset="-79"/>
                <a:cs typeface="Aharoni" panose="02010803020104030203" pitchFamily="2" charset="-79"/>
              </a:rPr>
              <a:t>The </a:t>
            </a:r>
            <a:r>
              <a:rPr lang="en-US" sz="4000" dirty="0">
                <a:solidFill>
                  <a:schemeClr val="bg1"/>
                </a:solidFill>
                <a:latin typeface="Aharoni" panose="02010803020104030203" pitchFamily="2" charset="-79"/>
                <a:cs typeface="Aharoni" panose="02010803020104030203" pitchFamily="2" charset="-79"/>
              </a:rPr>
              <a:t>External Environment</a:t>
            </a:r>
          </a:p>
        </p:txBody>
      </p:sp>
      <p:sp>
        <p:nvSpPr>
          <p:cNvPr id="5" name="Slide Number Placeholder 4"/>
          <p:cNvSpPr>
            <a:spLocks noGrp="1"/>
          </p:cNvSpPr>
          <p:nvPr>
            <p:ph type="sldNum" sz="quarter" idx="12"/>
          </p:nvPr>
        </p:nvSpPr>
        <p:spPr/>
        <p:txBody>
          <a:bodyPr/>
          <a:lstStyle/>
          <a:p>
            <a:fld id="{A0C47556-BCEF-4D61-A3CB-5777EC81FFC7}" type="slidenum">
              <a:rPr lang="en-US"/>
              <a:pPr/>
              <a:t>17</a:t>
            </a:fld>
            <a:endParaRPr lang="en-US"/>
          </a:p>
        </p:txBody>
      </p:sp>
      <p:pic>
        <p:nvPicPr>
          <p:cNvPr id="309257" name="Picture 9" descr="ex02-0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81908" y="410309"/>
            <a:ext cx="5521569" cy="5606318"/>
          </a:xfrm>
          <a:prstGeom prst="rect">
            <a:avLst/>
          </a:prstGeom>
          <a:noFill/>
          <a:effectLst>
            <a:outerShdw dist="107763"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8068200"/>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mph" presetSubtype="0" fill="hold" grpId="0" nodeType="clickEffect">
                                  <p:stCondLst>
                                    <p:cond delay="0"/>
                                  </p:stCondLst>
                                  <p:childTnLst>
                                    <p:anim calcmode="discrete" valueType="str">
                                      <p:cBhvr override="childStyle">
                                        <p:cTn id="6" dur="2000" fill="hold"/>
                                        <p:tgtEl>
                                          <p:spTgt spid="309256"/>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09257"/>
                                        </p:tgtEl>
                                        <p:attrNameLst>
                                          <p:attrName>style.visibility</p:attrName>
                                        </p:attrNameLst>
                                      </p:cBhvr>
                                      <p:to>
                                        <p:strVal val="visible"/>
                                      </p:to>
                                    </p:set>
                                    <p:anim calcmode="lin" valueType="num">
                                      <p:cBhvr additive="base">
                                        <p:cTn id="11" dur="500" fill="hold"/>
                                        <p:tgtEl>
                                          <p:spTgt spid="309257"/>
                                        </p:tgtEl>
                                        <p:attrNameLst>
                                          <p:attrName>ppt_x</p:attrName>
                                        </p:attrNameLst>
                                      </p:cBhvr>
                                      <p:tavLst>
                                        <p:tav tm="0">
                                          <p:val>
                                            <p:strVal val="#ppt_x"/>
                                          </p:val>
                                        </p:tav>
                                        <p:tav tm="100000">
                                          <p:val>
                                            <p:strVal val="#ppt_x"/>
                                          </p:val>
                                        </p:tav>
                                      </p:tavLst>
                                    </p:anim>
                                    <p:anim calcmode="lin" valueType="num">
                                      <p:cBhvr additive="base">
                                        <p:cTn id="12" dur="500" fill="hold"/>
                                        <p:tgtEl>
                                          <p:spTgt spid="30925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25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8" name="Rectangle 1028"/>
          <p:cNvSpPr>
            <a:spLocks noGrp="1" noChangeArrowheads="1"/>
          </p:cNvSpPr>
          <p:nvPr>
            <p:ph type="title"/>
          </p:nvPr>
        </p:nvSpPr>
        <p:spPr>
          <a:xfrm>
            <a:off x="2039814" y="365125"/>
            <a:ext cx="9313985" cy="1325563"/>
          </a:xfrm>
          <a:solidFill>
            <a:schemeClr val="tx1"/>
          </a:solidFill>
          <a:ln>
            <a:solidFill>
              <a:schemeClr val="tx1"/>
            </a:solidFill>
          </a:ln>
        </p:spPr>
        <p:txBody>
          <a:bodyPr/>
          <a:lstStyle/>
          <a:p>
            <a:r>
              <a:rPr lang="en-US" sz="4000" dirty="0">
                <a:solidFill>
                  <a:schemeClr val="bg1"/>
                </a:solidFill>
                <a:latin typeface="Aharoni" panose="02010803020104030203" pitchFamily="2" charset="-79"/>
                <a:cs typeface="Aharoni" panose="02010803020104030203" pitchFamily="2" charset="-79"/>
              </a:rPr>
              <a:t>The General Environment</a:t>
            </a:r>
          </a:p>
        </p:txBody>
      </p:sp>
      <p:sp>
        <p:nvSpPr>
          <p:cNvPr id="246789" name="Rectangle 1029"/>
          <p:cNvSpPr>
            <a:spLocks noGrp="1" noChangeArrowheads="1"/>
          </p:cNvSpPr>
          <p:nvPr>
            <p:ph idx="1"/>
          </p:nvPr>
        </p:nvSpPr>
        <p:spPr>
          <a:xfrm>
            <a:off x="2039814" y="1825625"/>
            <a:ext cx="9313985" cy="4351338"/>
          </a:xfrm>
          <a:ln>
            <a:solidFill>
              <a:schemeClr val="tx1"/>
            </a:solidFill>
          </a:ln>
        </p:spPr>
        <p:txBody>
          <a:bodyPr/>
          <a:lstStyle/>
          <a:p>
            <a:pPr>
              <a:lnSpc>
                <a:spcPct val="80000"/>
              </a:lnSpc>
            </a:pPr>
            <a:r>
              <a:rPr lang="en-US" sz="2400" dirty="0">
                <a:latin typeface="Aharoni" panose="02010803020104030203" pitchFamily="2" charset="-79"/>
                <a:cs typeface="Aharoni" panose="02010803020104030203" pitchFamily="2" charset="-79"/>
              </a:rPr>
              <a:t>Economic conditions</a:t>
            </a:r>
          </a:p>
          <a:p>
            <a:pPr lvl="1">
              <a:lnSpc>
                <a:spcPct val="80000"/>
              </a:lnSpc>
            </a:pPr>
            <a:r>
              <a:rPr lang="en-US" sz="2100" dirty="0"/>
              <a:t>Include interest rates, inflation rates, changes in disposable income, stock market fluctuations, and the general business cycle, among other things</a:t>
            </a:r>
          </a:p>
          <a:p>
            <a:pPr>
              <a:lnSpc>
                <a:spcPct val="80000"/>
              </a:lnSpc>
            </a:pPr>
            <a:r>
              <a:rPr lang="en-US" sz="2400" dirty="0">
                <a:latin typeface="Aharoni" panose="02010803020104030203" pitchFamily="2" charset="-79"/>
                <a:cs typeface="Aharoni" panose="02010803020104030203" pitchFamily="2" charset="-79"/>
              </a:rPr>
              <a:t>Political/legal conditions</a:t>
            </a:r>
          </a:p>
          <a:p>
            <a:pPr lvl="1">
              <a:lnSpc>
                <a:spcPct val="80000"/>
              </a:lnSpc>
            </a:pPr>
            <a:r>
              <a:rPr lang="en-US" sz="2100" dirty="0"/>
              <a:t>Include the general political stability of countries in which an organization does business and the specific attitudes that elected officials have toward business</a:t>
            </a:r>
          </a:p>
          <a:p>
            <a:pPr lvl="1">
              <a:lnSpc>
                <a:spcPct val="80000"/>
              </a:lnSpc>
            </a:pPr>
            <a:r>
              <a:rPr lang="en-US" sz="2100" dirty="0"/>
              <a:t>Federal and provincial governments can influence what organizations can and cannot do.  Some examples of </a:t>
            </a:r>
            <a:r>
              <a:rPr lang="en-US" sz="2100" dirty="0" smtClean="0"/>
              <a:t>legislation.</a:t>
            </a:r>
            <a:endParaRPr lang="en-US" sz="2100" dirty="0"/>
          </a:p>
        </p:txBody>
      </p:sp>
      <p:sp>
        <p:nvSpPr>
          <p:cNvPr id="5" name="Slide Number Placeholder 5"/>
          <p:cNvSpPr>
            <a:spLocks noGrp="1"/>
          </p:cNvSpPr>
          <p:nvPr>
            <p:ph type="sldNum" sz="quarter" idx="12"/>
          </p:nvPr>
        </p:nvSpPr>
        <p:spPr/>
        <p:txBody>
          <a:bodyPr/>
          <a:lstStyle/>
          <a:p>
            <a:fld id="{6BD21405-4A35-4B49-BA90-787146639D86}" type="slidenum">
              <a:rPr lang="en-US"/>
              <a:pPr/>
              <a:t>18</a:t>
            </a:fld>
            <a:endParaRPr lang="en-US"/>
          </a:p>
        </p:txBody>
      </p:sp>
    </p:spTree>
    <p:extLst>
      <p:ext uri="{BB962C8B-B14F-4D97-AF65-F5344CB8AC3E}">
        <p14:creationId xmlns:p14="http://schemas.microsoft.com/office/powerpoint/2010/main" val="2969642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246788"/>
                                        </p:tgtEl>
                                      </p:cBhvr>
                                    </p:animEffect>
                                    <p:anim calcmode="lin" valueType="num">
                                      <p:cBhvr>
                                        <p:cTn id="7" dur="1000"/>
                                        <p:tgtEl>
                                          <p:spTgt spid="246788"/>
                                        </p:tgtEl>
                                        <p:attrNameLst>
                                          <p:attrName>ppt_x</p:attrName>
                                        </p:attrNameLst>
                                      </p:cBhvr>
                                      <p:tavLst>
                                        <p:tav tm="0">
                                          <p:val>
                                            <p:strVal val="ppt_x"/>
                                          </p:val>
                                        </p:tav>
                                        <p:tav tm="100000">
                                          <p:val>
                                            <p:strVal val="ppt_x"/>
                                          </p:val>
                                        </p:tav>
                                      </p:tavLst>
                                    </p:anim>
                                    <p:anim calcmode="lin" valueType="num">
                                      <p:cBhvr>
                                        <p:cTn id="8" dur="1000"/>
                                        <p:tgtEl>
                                          <p:spTgt spid="246788"/>
                                        </p:tgtEl>
                                        <p:attrNameLst>
                                          <p:attrName>ppt_y</p:attrName>
                                        </p:attrNameLst>
                                      </p:cBhvr>
                                      <p:tavLst>
                                        <p:tav tm="0">
                                          <p:val>
                                            <p:strVal val="ppt_y"/>
                                          </p:val>
                                        </p:tav>
                                        <p:tav tm="100000">
                                          <p:val>
                                            <p:strVal val="ppt_y+.1"/>
                                          </p:val>
                                        </p:tav>
                                      </p:tavLst>
                                    </p:anim>
                                    <p:set>
                                      <p:cBhvr>
                                        <p:cTn id="9" dur="1" fill="hold">
                                          <p:stCondLst>
                                            <p:cond delay="999"/>
                                          </p:stCondLst>
                                        </p:cTn>
                                        <p:tgtEl>
                                          <p:spTgt spid="246788"/>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246789">
                                            <p:bg/>
                                          </p:spTgt>
                                        </p:tgtEl>
                                        <p:attrNameLst>
                                          <p:attrName>style.visibility</p:attrName>
                                        </p:attrNameLst>
                                      </p:cBhvr>
                                      <p:to>
                                        <p:strVal val="visible"/>
                                      </p:to>
                                    </p:set>
                                    <p:animEffect transition="in" filter="wheel(1)">
                                      <p:cBhvr>
                                        <p:cTn id="14" dur="2000"/>
                                        <p:tgtEl>
                                          <p:spTgt spid="246789">
                                            <p:bg/>
                                          </p:spTgt>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246789">
                                            <p:txEl>
                                              <p:pRg st="0" end="0"/>
                                            </p:txEl>
                                          </p:spTgt>
                                        </p:tgtEl>
                                        <p:attrNameLst>
                                          <p:attrName>style.visibility</p:attrName>
                                        </p:attrNameLst>
                                      </p:cBhvr>
                                      <p:to>
                                        <p:strVal val="visible"/>
                                      </p:to>
                                    </p:set>
                                    <p:animEffect transition="in" filter="wheel(1)">
                                      <p:cBhvr>
                                        <p:cTn id="19" dur="2000"/>
                                        <p:tgtEl>
                                          <p:spTgt spid="246789">
                                            <p:txEl>
                                              <p:pRg st="0" end="0"/>
                                            </p:txEl>
                                          </p:spTgt>
                                        </p:tgtEl>
                                      </p:cBhvr>
                                    </p:animEffect>
                                  </p:childTnLst>
                                </p:cTn>
                              </p:par>
                              <p:par>
                                <p:cTn id="20" presetID="21" presetClass="entr" presetSubtype="1" fill="hold" grpId="0" nodeType="withEffect">
                                  <p:stCondLst>
                                    <p:cond delay="0"/>
                                  </p:stCondLst>
                                  <p:childTnLst>
                                    <p:set>
                                      <p:cBhvr>
                                        <p:cTn id="21" dur="1" fill="hold">
                                          <p:stCondLst>
                                            <p:cond delay="0"/>
                                          </p:stCondLst>
                                        </p:cTn>
                                        <p:tgtEl>
                                          <p:spTgt spid="246789">
                                            <p:txEl>
                                              <p:pRg st="1" end="1"/>
                                            </p:txEl>
                                          </p:spTgt>
                                        </p:tgtEl>
                                        <p:attrNameLst>
                                          <p:attrName>style.visibility</p:attrName>
                                        </p:attrNameLst>
                                      </p:cBhvr>
                                      <p:to>
                                        <p:strVal val="visible"/>
                                      </p:to>
                                    </p:set>
                                    <p:animEffect transition="in" filter="wheel(1)">
                                      <p:cBhvr>
                                        <p:cTn id="22" dur="2000"/>
                                        <p:tgtEl>
                                          <p:spTgt spid="246789">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246789">
                                            <p:txEl>
                                              <p:pRg st="2" end="2"/>
                                            </p:txEl>
                                          </p:spTgt>
                                        </p:tgtEl>
                                        <p:attrNameLst>
                                          <p:attrName>style.visibility</p:attrName>
                                        </p:attrNameLst>
                                      </p:cBhvr>
                                      <p:to>
                                        <p:strVal val="visible"/>
                                      </p:to>
                                    </p:set>
                                    <p:animEffect transition="in" filter="wheel(1)">
                                      <p:cBhvr>
                                        <p:cTn id="27" dur="2000"/>
                                        <p:tgtEl>
                                          <p:spTgt spid="246789">
                                            <p:txEl>
                                              <p:pRg st="2" end="2"/>
                                            </p:txEl>
                                          </p:spTgt>
                                        </p:tgtEl>
                                      </p:cBhvr>
                                    </p:animEffect>
                                  </p:childTnLst>
                                </p:cTn>
                              </p:par>
                              <p:par>
                                <p:cTn id="28" presetID="21" presetClass="entr" presetSubtype="1" fill="hold" grpId="0" nodeType="withEffect">
                                  <p:stCondLst>
                                    <p:cond delay="0"/>
                                  </p:stCondLst>
                                  <p:childTnLst>
                                    <p:set>
                                      <p:cBhvr>
                                        <p:cTn id="29" dur="1" fill="hold">
                                          <p:stCondLst>
                                            <p:cond delay="0"/>
                                          </p:stCondLst>
                                        </p:cTn>
                                        <p:tgtEl>
                                          <p:spTgt spid="246789">
                                            <p:txEl>
                                              <p:pRg st="3" end="3"/>
                                            </p:txEl>
                                          </p:spTgt>
                                        </p:tgtEl>
                                        <p:attrNameLst>
                                          <p:attrName>style.visibility</p:attrName>
                                        </p:attrNameLst>
                                      </p:cBhvr>
                                      <p:to>
                                        <p:strVal val="visible"/>
                                      </p:to>
                                    </p:set>
                                    <p:animEffect transition="in" filter="wheel(1)">
                                      <p:cBhvr>
                                        <p:cTn id="30" dur="2000"/>
                                        <p:tgtEl>
                                          <p:spTgt spid="246789">
                                            <p:txEl>
                                              <p:pRg st="3" end="3"/>
                                            </p:txEl>
                                          </p:spTgt>
                                        </p:tgtEl>
                                      </p:cBhvr>
                                    </p:animEffect>
                                  </p:childTnLst>
                                </p:cTn>
                              </p:par>
                              <p:par>
                                <p:cTn id="31" presetID="21" presetClass="entr" presetSubtype="1" fill="hold" grpId="0" nodeType="withEffect">
                                  <p:stCondLst>
                                    <p:cond delay="0"/>
                                  </p:stCondLst>
                                  <p:childTnLst>
                                    <p:set>
                                      <p:cBhvr>
                                        <p:cTn id="32" dur="1" fill="hold">
                                          <p:stCondLst>
                                            <p:cond delay="0"/>
                                          </p:stCondLst>
                                        </p:cTn>
                                        <p:tgtEl>
                                          <p:spTgt spid="246789">
                                            <p:txEl>
                                              <p:pRg st="4" end="4"/>
                                            </p:txEl>
                                          </p:spTgt>
                                        </p:tgtEl>
                                        <p:attrNameLst>
                                          <p:attrName>style.visibility</p:attrName>
                                        </p:attrNameLst>
                                      </p:cBhvr>
                                      <p:to>
                                        <p:strVal val="visible"/>
                                      </p:to>
                                    </p:set>
                                    <p:animEffect transition="in" filter="wheel(1)">
                                      <p:cBhvr>
                                        <p:cTn id="33" dur="2000"/>
                                        <p:tgtEl>
                                          <p:spTgt spid="24678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788" grpId="0" animBg="1"/>
      <p:bldP spid="246789"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ChangeArrowheads="1"/>
          </p:cNvSpPr>
          <p:nvPr>
            <p:ph type="title"/>
          </p:nvPr>
        </p:nvSpPr>
        <p:spPr>
          <a:xfrm>
            <a:off x="2203938" y="365125"/>
            <a:ext cx="9149862" cy="1325563"/>
          </a:xfrm>
          <a:solidFill>
            <a:schemeClr val="tx1"/>
          </a:solidFill>
        </p:spPr>
        <p:txBody>
          <a:bodyPr/>
          <a:lstStyle/>
          <a:p>
            <a:r>
              <a:rPr lang="en-US" sz="4000" dirty="0">
                <a:solidFill>
                  <a:schemeClr val="bg1"/>
                </a:solidFill>
                <a:latin typeface="Aharoni" panose="02010803020104030203" pitchFamily="2" charset="-79"/>
                <a:cs typeface="Aharoni" panose="02010803020104030203" pitchFamily="2" charset="-79"/>
              </a:rPr>
              <a:t>The General Environment (cont’d)</a:t>
            </a:r>
          </a:p>
        </p:txBody>
      </p:sp>
      <p:sp>
        <p:nvSpPr>
          <p:cNvPr id="294915" name="Rectangle 3"/>
          <p:cNvSpPr>
            <a:spLocks noGrp="1" noChangeArrowheads="1"/>
          </p:cNvSpPr>
          <p:nvPr>
            <p:ph idx="1"/>
          </p:nvPr>
        </p:nvSpPr>
        <p:spPr>
          <a:xfrm>
            <a:off x="2203938" y="1690688"/>
            <a:ext cx="9149862" cy="4448908"/>
          </a:xfrm>
          <a:ln>
            <a:solidFill>
              <a:schemeClr val="tx1"/>
            </a:solidFill>
          </a:ln>
        </p:spPr>
        <p:txBody>
          <a:bodyPr/>
          <a:lstStyle/>
          <a:p>
            <a:r>
              <a:rPr lang="en-US" sz="2400" b="1" u="sng" dirty="0"/>
              <a:t>Socio-cultural conditions</a:t>
            </a:r>
          </a:p>
          <a:p>
            <a:pPr lvl="1"/>
            <a:r>
              <a:rPr lang="en-US" dirty="0"/>
              <a:t>Include the changing expectations of society</a:t>
            </a:r>
          </a:p>
          <a:p>
            <a:r>
              <a:rPr lang="en-US" sz="2400" b="1" u="sng" dirty="0"/>
              <a:t>Demographic conditions</a:t>
            </a:r>
          </a:p>
          <a:p>
            <a:pPr lvl="1"/>
            <a:r>
              <a:rPr lang="en-US" dirty="0"/>
              <a:t>Include physical characteristics of a population (gender, age, level of education, geographic location, income and family composition)</a:t>
            </a:r>
          </a:p>
          <a:p>
            <a:r>
              <a:rPr lang="en-US" sz="2400" b="1" u="sng" dirty="0"/>
              <a:t>Technological conditions</a:t>
            </a:r>
          </a:p>
          <a:p>
            <a:pPr lvl="1"/>
            <a:r>
              <a:rPr lang="en-US" dirty="0"/>
              <a:t>Include the changes that are occurring in technology</a:t>
            </a:r>
          </a:p>
          <a:p>
            <a:r>
              <a:rPr lang="en-US" sz="2400" b="1" u="sng" dirty="0"/>
              <a:t>Global conditions</a:t>
            </a:r>
          </a:p>
          <a:p>
            <a:pPr lvl="1"/>
            <a:r>
              <a:rPr lang="en-US" dirty="0"/>
              <a:t>Include global competitors and global consumer markets</a:t>
            </a:r>
            <a:endParaRPr lang="en-CA" dirty="0"/>
          </a:p>
        </p:txBody>
      </p:sp>
      <p:sp>
        <p:nvSpPr>
          <p:cNvPr id="5" name="Slide Number Placeholder 5"/>
          <p:cNvSpPr>
            <a:spLocks noGrp="1"/>
          </p:cNvSpPr>
          <p:nvPr>
            <p:ph type="sldNum" sz="quarter" idx="12"/>
          </p:nvPr>
        </p:nvSpPr>
        <p:spPr/>
        <p:txBody>
          <a:bodyPr/>
          <a:lstStyle/>
          <a:p>
            <a:fld id="{C0ADCBE6-D8C4-4293-8DD3-DF6585370AF1}" type="slidenum">
              <a:rPr lang="en-US"/>
              <a:pPr/>
              <a:t>19</a:t>
            </a:fld>
            <a:endParaRPr lang="en-US"/>
          </a:p>
        </p:txBody>
      </p:sp>
    </p:spTree>
    <p:extLst>
      <p:ext uri="{BB962C8B-B14F-4D97-AF65-F5344CB8AC3E}">
        <p14:creationId xmlns:p14="http://schemas.microsoft.com/office/powerpoint/2010/main" val="3014926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94914"/>
                                        </p:tgtEl>
                                        <p:attrNameLst>
                                          <p:attrName>style.visibility</p:attrName>
                                        </p:attrNameLst>
                                      </p:cBhvr>
                                      <p:to>
                                        <p:strVal val="visible"/>
                                      </p:to>
                                    </p:set>
                                    <p:animEffect transition="in" filter="barn(inVertical)">
                                      <p:cBhvr>
                                        <p:cTn id="7" dur="500"/>
                                        <p:tgtEl>
                                          <p:spTgt spid="29491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94915">
                                            <p:bg/>
                                          </p:spTgt>
                                        </p:tgtEl>
                                        <p:attrNameLst>
                                          <p:attrName>style.visibility</p:attrName>
                                        </p:attrNameLst>
                                      </p:cBhvr>
                                      <p:to>
                                        <p:strVal val="visible"/>
                                      </p:to>
                                    </p:set>
                                    <p:animEffect transition="in" filter="barn(inVertical)">
                                      <p:cBhvr>
                                        <p:cTn id="12" dur="500"/>
                                        <p:tgtEl>
                                          <p:spTgt spid="294915">
                                            <p:bg/>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94915">
                                            <p:txEl>
                                              <p:pRg st="0" end="0"/>
                                            </p:txEl>
                                          </p:spTgt>
                                        </p:tgtEl>
                                        <p:attrNameLst>
                                          <p:attrName>style.visibility</p:attrName>
                                        </p:attrNameLst>
                                      </p:cBhvr>
                                      <p:to>
                                        <p:strVal val="visible"/>
                                      </p:to>
                                    </p:set>
                                    <p:animEffect transition="in" filter="barn(inVertical)">
                                      <p:cBhvr>
                                        <p:cTn id="17" dur="500"/>
                                        <p:tgtEl>
                                          <p:spTgt spid="294915">
                                            <p:txEl>
                                              <p:pRg st="0" end="0"/>
                                            </p:txEl>
                                          </p:spTgt>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294915">
                                            <p:txEl>
                                              <p:pRg st="1" end="1"/>
                                            </p:txEl>
                                          </p:spTgt>
                                        </p:tgtEl>
                                        <p:attrNameLst>
                                          <p:attrName>style.visibility</p:attrName>
                                        </p:attrNameLst>
                                      </p:cBhvr>
                                      <p:to>
                                        <p:strVal val="visible"/>
                                      </p:to>
                                    </p:set>
                                    <p:animEffect transition="in" filter="barn(inVertical)">
                                      <p:cBhvr>
                                        <p:cTn id="20" dur="500"/>
                                        <p:tgtEl>
                                          <p:spTgt spid="29491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294915">
                                            <p:txEl>
                                              <p:pRg st="2" end="2"/>
                                            </p:txEl>
                                          </p:spTgt>
                                        </p:tgtEl>
                                        <p:attrNameLst>
                                          <p:attrName>style.visibility</p:attrName>
                                        </p:attrNameLst>
                                      </p:cBhvr>
                                      <p:to>
                                        <p:strVal val="visible"/>
                                      </p:to>
                                    </p:set>
                                    <p:animEffect transition="in" filter="barn(inVertical)">
                                      <p:cBhvr>
                                        <p:cTn id="25" dur="500"/>
                                        <p:tgtEl>
                                          <p:spTgt spid="294915">
                                            <p:txEl>
                                              <p:pRg st="2" end="2"/>
                                            </p:txEl>
                                          </p:spTgt>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294915">
                                            <p:txEl>
                                              <p:pRg st="3" end="3"/>
                                            </p:txEl>
                                          </p:spTgt>
                                        </p:tgtEl>
                                        <p:attrNameLst>
                                          <p:attrName>style.visibility</p:attrName>
                                        </p:attrNameLst>
                                      </p:cBhvr>
                                      <p:to>
                                        <p:strVal val="visible"/>
                                      </p:to>
                                    </p:set>
                                    <p:animEffect transition="in" filter="barn(inVertical)">
                                      <p:cBhvr>
                                        <p:cTn id="28" dur="500"/>
                                        <p:tgtEl>
                                          <p:spTgt spid="294915">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294915">
                                            <p:txEl>
                                              <p:pRg st="4" end="4"/>
                                            </p:txEl>
                                          </p:spTgt>
                                        </p:tgtEl>
                                        <p:attrNameLst>
                                          <p:attrName>style.visibility</p:attrName>
                                        </p:attrNameLst>
                                      </p:cBhvr>
                                      <p:to>
                                        <p:strVal val="visible"/>
                                      </p:to>
                                    </p:set>
                                    <p:animEffect transition="in" filter="barn(inVertical)">
                                      <p:cBhvr>
                                        <p:cTn id="33" dur="500"/>
                                        <p:tgtEl>
                                          <p:spTgt spid="294915">
                                            <p:txEl>
                                              <p:pRg st="4" end="4"/>
                                            </p:txEl>
                                          </p:spTgt>
                                        </p:tgtEl>
                                      </p:cBhvr>
                                    </p:animEffect>
                                  </p:childTnLst>
                                </p:cTn>
                              </p:par>
                              <p:par>
                                <p:cTn id="34" presetID="16" presetClass="entr" presetSubtype="21" fill="hold" grpId="0" nodeType="withEffect">
                                  <p:stCondLst>
                                    <p:cond delay="0"/>
                                  </p:stCondLst>
                                  <p:childTnLst>
                                    <p:set>
                                      <p:cBhvr>
                                        <p:cTn id="35" dur="1" fill="hold">
                                          <p:stCondLst>
                                            <p:cond delay="0"/>
                                          </p:stCondLst>
                                        </p:cTn>
                                        <p:tgtEl>
                                          <p:spTgt spid="294915">
                                            <p:txEl>
                                              <p:pRg st="5" end="5"/>
                                            </p:txEl>
                                          </p:spTgt>
                                        </p:tgtEl>
                                        <p:attrNameLst>
                                          <p:attrName>style.visibility</p:attrName>
                                        </p:attrNameLst>
                                      </p:cBhvr>
                                      <p:to>
                                        <p:strVal val="visible"/>
                                      </p:to>
                                    </p:set>
                                    <p:animEffect transition="in" filter="barn(inVertical)">
                                      <p:cBhvr>
                                        <p:cTn id="36" dur="500"/>
                                        <p:tgtEl>
                                          <p:spTgt spid="294915">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294915">
                                            <p:txEl>
                                              <p:pRg st="6" end="6"/>
                                            </p:txEl>
                                          </p:spTgt>
                                        </p:tgtEl>
                                        <p:attrNameLst>
                                          <p:attrName>style.visibility</p:attrName>
                                        </p:attrNameLst>
                                      </p:cBhvr>
                                      <p:to>
                                        <p:strVal val="visible"/>
                                      </p:to>
                                    </p:set>
                                    <p:animEffect transition="in" filter="barn(inVertical)">
                                      <p:cBhvr>
                                        <p:cTn id="41" dur="500"/>
                                        <p:tgtEl>
                                          <p:spTgt spid="294915">
                                            <p:txEl>
                                              <p:pRg st="6" end="6"/>
                                            </p:txEl>
                                          </p:spTgt>
                                        </p:tgtEl>
                                      </p:cBhvr>
                                    </p:animEffect>
                                  </p:childTnLst>
                                </p:cTn>
                              </p:par>
                              <p:par>
                                <p:cTn id="42" presetID="16" presetClass="entr" presetSubtype="21" fill="hold" grpId="0" nodeType="withEffect">
                                  <p:stCondLst>
                                    <p:cond delay="0"/>
                                  </p:stCondLst>
                                  <p:childTnLst>
                                    <p:set>
                                      <p:cBhvr>
                                        <p:cTn id="43" dur="1" fill="hold">
                                          <p:stCondLst>
                                            <p:cond delay="0"/>
                                          </p:stCondLst>
                                        </p:cTn>
                                        <p:tgtEl>
                                          <p:spTgt spid="294915">
                                            <p:txEl>
                                              <p:pRg st="7" end="7"/>
                                            </p:txEl>
                                          </p:spTgt>
                                        </p:tgtEl>
                                        <p:attrNameLst>
                                          <p:attrName>style.visibility</p:attrName>
                                        </p:attrNameLst>
                                      </p:cBhvr>
                                      <p:to>
                                        <p:strVal val="visible"/>
                                      </p:to>
                                    </p:set>
                                    <p:animEffect transition="in" filter="barn(inVertical)">
                                      <p:cBhvr>
                                        <p:cTn id="44" dur="500"/>
                                        <p:tgtEl>
                                          <p:spTgt spid="29491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4914" grpId="0" animBg="1"/>
      <p:bldP spid="294915"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2" name="Rectangle 4"/>
          <p:cNvSpPr>
            <a:spLocks noChangeArrowheads="1"/>
          </p:cNvSpPr>
          <p:nvPr/>
        </p:nvSpPr>
        <p:spPr bwMode="auto">
          <a:xfrm>
            <a:off x="1881514" y="343807"/>
            <a:ext cx="9202804" cy="5864102"/>
          </a:xfrm>
          <a:prstGeom prst="rect">
            <a:avLst/>
          </a:prstGeom>
          <a:gradFill rotWithShape="1">
            <a:gsLst>
              <a:gs pos="0">
                <a:srgbClr val="8AC2E8">
                  <a:gamma/>
                  <a:shade val="46275"/>
                  <a:invGamma/>
                </a:srgbClr>
              </a:gs>
              <a:gs pos="100000">
                <a:srgbClr val="8AC2E8"/>
              </a:gs>
            </a:gsLst>
            <a:lin ang="18900000" scaled="1"/>
          </a:gradFill>
          <a:ln w="9525">
            <a:noFill/>
            <a:miter lim="800000"/>
            <a:headEnd/>
            <a:tailEnd/>
          </a:ln>
          <a:effectLst/>
        </p:spPr>
        <p:txBody>
          <a:bodyPr wrap="none" anchor="ctr"/>
          <a:lstStyle/>
          <a:p>
            <a:endParaRPr lang="en-US"/>
          </a:p>
        </p:txBody>
      </p:sp>
      <p:sp>
        <p:nvSpPr>
          <p:cNvPr id="63495" name="Text Box 7"/>
          <p:cNvSpPr txBox="1">
            <a:spLocks noChangeArrowheads="1"/>
          </p:cNvSpPr>
          <p:nvPr/>
        </p:nvSpPr>
        <p:spPr bwMode="auto">
          <a:xfrm>
            <a:off x="2980126" y="1697029"/>
            <a:ext cx="2650085" cy="707886"/>
          </a:xfrm>
          <a:prstGeom prst="rect">
            <a:avLst/>
          </a:prstGeom>
          <a:noFill/>
          <a:ln w="9525">
            <a:noFill/>
            <a:miter lim="800000"/>
            <a:headEnd/>
            <a:tailEnd/>
          </a:ln>
          <a:effectLst/>
        </p:spPr>
        <p:txBody>
          <a:bodyPr wrap="square">
            <a:spAutoFit/>
          </a:bodyPr>
          <a:lstStyle/>
          <a:p>
            <a:pPr algn="ctr"/>
            <a:endParaRPr lang="en-US" sz="4000" u="sng" dirty="0">
              <a:latin typeface="Century Gothic" pitchFamily="34" charset="0"/>
            </a:endParaRPr>
          </a:p>
        </p:txBody>
      </p:sp>
      <p:sp>
        <p:nvSpPr>
          <p:cNvPr id="12" name="Text Box 11"/>
          <p:cNvSpPr txBox="1">
            <a:spLocks noChangeArrowheads="1"/>
          </p:cNvSpPr>
          <p:nvPr/>
        </p:nvSpPr>
        <p:spPr bwMode="auto">
          <a:xfrm>
            <a:off x="1881514" y="3997252"/>
            <a:ext cx="3968301" cy="461665"/>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wrap="square">
            <a:spAutoFit/>
          </a:bodyPr>
          <a:lstStyle/>
          <a:p>
            <a:r>
              <a:rPr lang="en-US" sz="2400" b="1" dirty="0" smtClean="0">
                <a:ln w="10160">
                  <a:solidFill>
                    <a:schemeClr val="accent5"/>
                  </a:solidFill>
                  <a:prstDash val="solid"/>
                </a:ln>
                <a:effectLst>
                  <a:outerShdw blurRad="38100" dist="22860" dir="5400000" algn="tl" rotWithShape="0">
                    <a:srgbClr val="000000">
                      <a:alpha val="30000"/>
                    </a:srgbClr>
                  </a:outerShdw>
                </a:effectLst>
              </a:rPr>
              <a:t>Lecture # 3</a:t>
            </a:r>
            <a:endParaRPr lang="en-US" sz="2400" b="1" dirty="0">
              <a:ln w="10160">
                <a:solidFill>
                  <a:schemeClr val="accent5"/>
                </a:solidFill>
                <a:prstDash val="solid"/>
              </a:ln>
              <a:effectLst>
                <a:outerShdw blurRad="38100" dist="22860" dir="5400000" algn="tl" rotWithShape="0">
                  <a:srgbClr val="000000">
                    <a:alpha val="30000"/>
                  </a:srgbClr>
                </a:outerShdw>
              </a:effectLst>
            </a:endParaRPr>
          </a:p>
        </p:txBody>
      </p:sp>
      <p:sp>
        <p:nvSpPr>
          <p:cNvPr id="14" name="Text Box 11"/>
          <p:cNvSpPr txBox="1">
            <a:spLocks noChangeArrowheads="1"/>
          </p:cNvSpPr>
          <p:nvPr/>
        </p:nvSpPr>
        <p:spPr bwMode="auto">
          <a:xfrm>
            <a:off x="1881513" y="2724767"/>
            <a:ext cx="3968301" cy="523220"/>
          </a:xfrm>
          <a:prstGeom prst="rect">
            <a:avLst/>
          </a:prstGeom>
          <a:ln>
            <a:headEnd/>
            <a:tailEnd/>
          </a:ln>
        </p:spPr>
        <p:style>
          <a:lnRef idx="3">
            <a:schemeClr val="lt1"/>
          </a:lnRef>
          <a:fillRef idx="1">
            <a:schemeClr val="dk1"/>
          </a:fillRef>
          <a:effectRef idx="1">
            <a:schemeClr val="dk1"/>
          </a:effectRef>
          <a:fontRef idx="minor">
            <a:schemeClr val="lt1"/>
          </a:fontRef>
        </p:style>
        <p:txBody>
          <a:bodyPr wrap="square">
            <a:spAutoFit/>
          </a:bodyPr>
          <a:lstStyle/>
          <a:p>
            <a:r>
              <a:rPr lang="en-US" sz="2800" b="1" spc="50" dirty="0">
                <a:ln w="0"/>
                <a:effectLst>
                  <a:innerShdw blurRad="63500" dist="50800" dir="13500000">
                    <a:srgbClr val="000000">
                      <a:alpha val="50000"/>
                    </a:srgbClr>
                  </a:innerShdw>
                </a:effectLst>
              </a:rPr>
              <a:t>Program: </a:t>
            </a:r>
            <a:r>
              <a:rPr lang="en-US" sz="2800" b="1" spc="50" dirty="0" err="1" smtClean="0">
                <a:ln w="0"/>
                <a:effectLst>
                  <a:innerShdw blurRad="63500" dist="50800" dir="13500000">
                    <a:srgbClr val="000000">
                      <a:alpha val="50000"/>
                    </a:srgbClr>
                  </a:innerShdw>
                </a:effectLst>
              </a:rPr>
              <a:t>B.Com</a:t>
            </a:r>
            <a:r>
              <a:rPr lang="en-US" sz="2800" b="1" spc="50" dirty="0" smtClean="0">
                <a:ln w="0"/>
                <a:effectLst>
                  <a:innerShdw blurRad="63500" dist="50800" dir="13500000">
                    <a:srgbClr val="000000">
                      <a:alpha val="50000"/>
                    </a:srgbClr>
                  </a:innerShdw>
                </a:effectLst>
              </a:rPr>
              <a:t> 5</a:t>
            </a:r>
            <a:r>
              <a:rPr lang="en-US" sz="2800" b="1" spc="50" baseline="30000" dirty="0" smtClean="0">
                <a:ln w="0"/>
                <a:effectLst>
                  <a:innerShdw blurRad="63500" dist="50800" dir="13500000">
                    <a:srgbClr val="000000">
                      <a:alpha val="50000"/>
                    </a:srgbClr>
                  </a:innerShdw>
                </a:effectLst>
              </a:rPr>
              <a:t>th</a:t>
            </a:r>
            <a:r>
              <a:rPr lang="en-US" sz="2800" b="1" spc="50" dirty="0" smtClean="0">
                <a:ln w="0"/>
                <a:effectLst>
                  <a:innerShdw blurRad="63500" dist="50800" dir="13500000">
                    <a:srgbClr val="000000">
                      <a:alpha val="50000"/>
                    </a:srgbClr>
                  </a:innerShdw>
                </a:effectLst>
              </a:rPr>
              <a:t> SS </a:t>
            </a:r>
            <a:endParaRPr lang="en-US" sz="2800" b="1" spc="50" dirty="0">
              <a:ln w="0"/>
              <a:effectLst>
                <a:innerShdw blurRad="63500" dist="50800" dir="13500000">
                  <a:srgbClr val="000000">
                    <a:alpha val="50000"/>
                  </a:srgbClr>
                </a:innerShdw>
              </a:effectLst>
            </a:endParaRPr>
          </a:p>
        </p:txBody>
      </p:sp>
      <p:sp>
        <p:nvSpPr>
          <p:cNvPr id="16" name="Text Box 11"/>
          <p:cNvSpPr txBox="1">
            <a:spLocks noChangeArrowheads="1"/>
          </p:cNvSpPr>
          <p:nvPr/>
        </p:nvSpPr>
        <p:spPr bwMode="auto">
          <a:xfrm>
            <a:off x="1881514" y="1377177"/>
            <a:ext cx="9202804" cy="830997"/>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wrap="square">
            <a:spAutoFit/>
          </a:bodyPr>
          <a:lstStyle/>
          <a:p>
            <a:pPr algn="ctr"/>
            <a:r>
              <a:rPr lang="en-US" sz="4800" b="1" dirty="0" smtClean="0">
                <a:ln w="10160">
                  <a:solidFill>
                    <a:schemeClr val="accent5"/>
                  </a:solidFill>
                  <a:prstDash val="solid"/>
                </a:ln>
                <a:effectLst>
                  <a:outerShdw blurRad="38100" dist="22860" dir="5400000" algn="tl" rotWithShape="0">
                    <a:srgbClr val="000000">
                      <a:alpha val="30000"/>
                    </a:srgbClr>
                  </a:outerShdw>
                </a:effectLst>
              </a:rPr>
              <a:t>Principles of Management</a:t>
            </a:r>
            <a:endParaRPr lang="en-US" sz="4800" b="1" dirty="0">
              <a:ln w="10160">
                <a:solidFill>
                  <a:schemeClr val="accent5"/>
                </a:solidFill>
                <a:prstDash val="solid"/>
              </a:ln>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3877175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arn(inVertical)">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arn(inVertical)">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1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ChangeArrowheads="1"/>
          </p:cNvSpPr>
          <p:nvPr>
            <p:ph type="title"/>
          </p:nvPr>
        </p:nvSpPr>
        <p:spPr>
          <a:xfrm>
            <a:off x="2203938" y="365125"/>
            <a:ext cx="9149862" cy="1325563"/>
          </a:xfrm>
          <a:solidFill>
            <a:schemeClr val="tx1"/>
          </a:solidFill>
          <a:ln>
            <a:solidFill>
              <a:schemeClr val="tx1"/>
            </a:solidFill>
          </a:ln>
        </p:spPr>
        <p:txBody>
          <a:bodyPr>
            <a:normAutofit fontScale="90000"/>
          </a:bodyPr>
          <a:lstStyle/>
          <a:p>
            <a:r>
              <a:rPr lang="en-US" dirty="0">
                <a:solidFill>
                  <a:schemeClr val="bg1"/>
                </a:solidFill>
                <a:latin typeface="Aharoni" panose="02010803020104030203" pitchFamily="2" charset="-79"/>
                <a:cs typeface="Aharoni" panose="02010803020104030203" pitchFamily="2" charset="-79"/>
              </a:rPr>
              <a:t>How the Environment Affects Managers</a:t>
            </a:r>
          </a:p>
        </p:txBody>
      </p:sp>
      <p:sp>
        <p:nvSpPr>
          <p:cNvPr id="230403" name="Rectangle 3"/>
          <p:cNvSpPr>
            <a:spLocks noGrp="1" noChangeArrowheads="1"/>
          </p:cNvSpPr>
          <p:nvPr>
            <p:ph idx="1"/>
          </p:nvPr>
        </p:nvSpPr>
        <p:spPr>
          <a:xfrm>
            <a:off x="2203938" y="1690688"/>
            <a:ext cx="9149862" cy="4276358"/>
          </a:xfrm>
          <a:ln>
            <a:solidFill>
              <a:schemeClr val="tx1"/>
            </a:solidFill>
          </a:ln>
        </p:spPr>
        <p:txBody>
          <a:bodyPr/>
          <a:lstStyle/>
          <a:p>
            <a:pPr>
              <a:spcBef>
                <a:spcPct val="50000"/>
              </a:spcBef>
            </a:pPr>
            <a:r>
              <a:rPr lang="en-US" b="1" u="sng" dirty="0"/>
              <a:t>Environmental Uncertainty</a:t>
            </a:r>
          </a:p>
          <a:p>
            <a:pPr lvl="1">
              <a:spcBef>
                <a:spcPct val="50000"/>
              </a:spcBef>
            </a:pPr>
            <a:r>
              <a:rPr lang="en-US" dirty="0"/>
              <a:t>The extent to which managers have knowledge of and are able to predict change. Their organization’s external environment is affected by:</a:t>
            </a:r>
          </a:p>
          <a:p>
            <a:pPr lvl="2">
              <a:spcBef>
                <a:spcPct val="50000"/>
              </a:spcBef>
            </a:pPr>
            <a:r>
              <a:rPr lang="en-US" b="1" dirty="0"/>
              <a:t>Complexity of the environment:</a:t>
            </a:r>
            <a:r>
              <a:rPr lang="en-US" dirty="0"/>
              <a:t> the number of components in an organization’s external environment</a:t>
            </a:r>
          </a:p>
          <a:p>
            <a:pPr lvl="2">
              <a:spcBef>
                <a:spcPct val="50000"/>
              </a:spcBef>
            </a:pPr>
            <a:r>
              <a:rPr lang="en-US" b="1" dirty="0"/>
              <a:t>Degree of change in environmental components:</a:t>
            </a:r>
            <a:r>
              <a:rPr lang="en-US" dirty="0"/>
              <a:t> how dynamic or stable the external environment is</a:t>
            </a:r>
          </a:p>
        </p:txBody>
      </p:sp>
      <p:sp>
        <p:nvSpPr>
          <p:cNvPr id="5" name="Slide Number Placeholder 5"/>
          <p:cNvSpPr>
            <a:spLocks noGrp="1"/>
          </p:cNvSpPr>
          <p:nvPr>
            <p:ph type="sldNum" sz="quarter" idx="12"/>
          </p:nvPr>
        </p:nvSpPr>
        <p:spPr/>
        <p:txBody>
          <a:bodyPr/>
          <a:lstStyle/>
          <a:p>
            <a:fld id="{2EDE2150-E941-48E7-9D9D-ADDD72A94583}" type="slidenum">
              <a:rPr lang="en-US"/>
              <a:pPr/>
              <a:t>20</a:t>
            </a:fld>
            <a:endParaRPr lang="en-US"/>
          </a:p>
        </p:txBody>
      </p:sp>
    </p:spTree>
    <p:extLst>
      <p:ext uri="{BB962C8B-B14F-4D97-AF65-F5344CB8AC3E}">
        <p14:creationId xmlns:p14="http://schemas.microsoft.com/office/powerpoint/2010/main" val="2873363600"/>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30402"/>
                                        </p:tgtEl>
                                        <p:attrNameLst>
                                          <p:attrName>ppt_x</p:attrName>
                                          <p:attrName>ppt_y</p:attrName>
                                        </p:attrNameLst>
                                      </p:cBhvr>
                                    </p:animMotion>
                                    <p:animRot by="1500000">
                                      <p:cBhvr>
                                        <p:cTn id="7" dur="125" fill="hold">
                                          <p:stCondLst>
                                            <p:cond delay="0"/>
                                          </p:stCondLst>
                                        </p:cTn>
                                        <p:tgtEl>
                                          <p:spTgt spid="230402"/>
                                        </p:tgtEl>
                                        <p:attrNameLst>
                                          <p:attrName>r</p:attrName>
                                        </p:attrNameLst>
                                      </p:cBhvr>
                                    </p:animRot>
                                    <p:animRot by="-1500000">
                                      <p:cBhvr>
                                        <p:cTn id="8" dur="125" fill="hold">
                                          <p:stCondLst>
                                            <p:cond delay="125"/>
                                          </p:stCondLst>
                                        </p:cTn>
                                        <p:tgtEl>
                                          <p:spTgt spid="230402"/>
                                        </p:tgtEl>
                                        <p:attrNameLst>
                                          <p:attrName>r</p:attrName>
                                        </p:attrNameLst>
                                      </p:cBhvr>
                                    </p:animRot>
                                    <p:animRot by="-1500000">
                                      <p:cBhvr>
                                        <p:cTn id="9" dur="125" fill="hold">
                                          <p:stCondLst>
                                            <p:cond delay="250"/>
                                          </p:stCondLst>
                                        </p:cTn>
                                        <p:tgtEl>
                                          <p:spTgt spid="230402"/>
                                        </p:tgtEl>
                                        <p:attrNameLst>
                                          <p:attrName>r</p:attrName>
                                        </p:attrNameLst>
                                      </p:cBhvr>
                                    </p:animRot>
                                    <p:animRot by="1500000">
                                      <p:cBhvr>
                                        <p:cTn id="10" dur="125" fill="hold">
                                          <p:stCondLst>
                                            <p:cond delay="375"/>
                                          </p:stCondLst>
                                        </p:cTn>
                                        <p:tgtEl>
                                          <p:spTgt spid="23040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230403">
                                            <p:bg/>
                                          </p:spTgt>
                                        </p:tgtEl>
                                        <p:attrNameLst>
                                          <p:attrName>style.visibility</p:attrName>
                                        </p:attrNameLst>
                                      </p:cBhvr>
                                      <p:to>
                                        <p:strVal val="visible"/>
                                      </p:to>
                                    </p:set>
                                    <p:animEffect transition="in" filter="wipe(down)">
                                      <p:cBhvr>
                                        <p:cTn id="15" dur="500"/>
                                        <p:tgtEl>
                                          <p:spTgt spid="230403">
                                            <p:bg/>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230403">
                                            <p:txEl>
                                              <p:pRg st="0" end="0"/>
                                            </p:txEl>
                                          </p:spTgt>
                                        </p:tgtEl>
                                        <p:attrNameLst>
                                          <p:attrName>style.visibility</p:attrName>
                                        </p:attrNameLst>
                                      </p:cBhvr>
                                      <p:to>
                                        <p:strVal val="visible"/>
                                      </p:to>
                                    </p:set>
                                    <p:animEffect transition="in" filter="wipe(down)">
                                      <p:cBhvr>
                                        <p:cTn id="20" dur="500"/>
                                        <p:tgtEl>
                                          <p:spTgt spid="230403">
                                            <p:txEl>
                                              <p:pRg st="0" end="0"/>
                                            </p:txEl>
                                          </p:spTgt>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230403">
                                            <p:txEl>
                                              <p:pRg st="1" end="1"/>
                                            </p:txEl>
                                          </p:spTgt>
                                        </p:tgtEl>
                                        <p:attrNameLst>
                                          <p:attrName>style.visibility</p:attrName>
                                        </p:attrNameLst>
                                      </p:cBhvr>
                                      <p:to>
                                        <p:strVal val="visible"/>
                                      </p:to>
                                    </p:set>
                                    <p:animEffect transition="in" filter="wipe(down)">
                                      <p:cBhvr>
                                        <p:cTn id="23" dur="500"/>
                                        <p:tgtEl>
                                          <p:spTgt spid="230403">
                                            <p:txEl>
                                              <p:pRg st="1" end="1"/>
                                            </p:txEl>
                                          </p:spTgt>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230403">
                                            <p:txEl>
                                              <p:pRg st="2" end="2"/>
                                            </p:txEl>
                                          </p:spTgt>
                                        </p:tgtEl>
                                        <p:attrNameLst>
                                          <p:attrName>style.visibility</p:attrName>
                                        </p:attrNameLst>
                                      </p:cBhvr>
                                      <p:to>
                                        <p:strVal val="visible"/>
                                      </p:to>
                                    </p:set>
                                    <p:animEffect transition="in" filter="wipe(down)">
                                      <p:cBhvr>
                                        <p:cTn id="26" dur="500"/>
                                        <p:tgtEl>
                                          <p:spTgt spid="230403">
                                            <p:txEl>
                                              <p:pRg st="2" end="2"/>
                                            </p:txEl>
                                          </p:spTgt>
                                        </p:tgtEl>
                                      </p:cBhvr>
                                    </p:animEffect>
                                  </p:childTnLst>
                                </p:cTn>
                              </p:par>
                              <p:par>
                                <p:cTn id="27" presetID="22" presetClass="entr" presetSubtype="4" fill="hold" grpId="0" nodeType="withEffect">
                                  <p:stCondLst>
                                    <p:cond delay="0"/>
                                  </p:stCondLst>
                                  <p:childTnLst>
                                    <p:set>
                                      <p:cBhvr>
                                        <p:cTn id="28" dur="1" fill="hold">
                                          <p:stCondLst>
                                            <p:cond delay="0"/>
                                          </p:stCondLst>
                                        </p:cTn>
                                        <p:tgtEl>
                                          <p:spTgt spid="230403">
                                            <p:txEl>
                                              <p:pRg st="3" end="3"/>
                                            </p:txEl>
                                          </p:spTgt>
                                        </p:tgtEl>
                                        <p:attrNameLst>
                                          <p:attrName>style.visibility</p:attrName>
                                        </p:attrNameLst>
                                      </p:cBhvr>
                                      <p:to>
                                        <p:strVal val="visible"/>
                                      </p:to>
                                    </p:set>
                                    <p:animEffect transition="in" filter="wipe(down)">
                                      <p:cBhvr>
                                        <p:cTn id="29" dur="500"/>
                                        <p:tgtEl>
                                          <p:spTgt spid="2304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02" grpId="0" animBg="1"/>
      <p:bldP spid="230403"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31" name="Rectangle 1031"/>
          <p:cNvSpPr>
            <a:spLocks noGrp="1" noChangeArrowheads="1"/>
          </p:cNvSpPr>
          <p:nvPr>
            <p:ph type="title"/>
          </p:nvPr>
        </p:nvSpPr>
        <p:spPr>
          <a:xfrm>
            <a:off x="2215661" y="277813"/>
            <a:ext cx="8264770" cy="1020762"/>
          </a:xfrm>
          <a:solidFill>
            <a:schemeClr val="tx1"/>
          </a:solidFill>
        </p:spPr>
        <p:txBody>
          <a:bodyPr>
            <a:normAutofit/>
          </a:bodyPr>
          <a:lstStyle/>
          <a:p>
            <a:r>
              <a:rPr lang="en-US" sz="4000" dirty="0" smtClean="0">
                <a:solidFill>
                  <a:schemeClr val="bg1"/>
                </a:solidFill>
                <a:latin typeface="Aharoni" panose="02010803020104030203" pitchFamily="2" charset="-79"/>
                <a:cs typeface="Aharoni" panose="02010803020104030203" pitchFamily="2" charset="-79"/>
              </a:rPr>
              <a:t>Environmental </a:t>
            </a:r>
            <a:r>
              <a:rPr lang="en-US" sz="4000" dirty="0">
                <a:solidFill>
                  <a:schemeClr val="bg1"/>
                </a:solidFill>
                <a:latin typeface="Aharoni" panose="02010803020104030203" pitchFamily="2" charset="-79"/>
                <a:cs typeface="Aharoni" panose="02010803020104030203" pitchFamily="2" charset="-79"/>
              </a:rPr>
              <a:t>Uncertainty Matrix</a:t>
            </a:r>
          </a:p>
        </p:txBody>
      </p:sp>
      <p:sp>
        <p:nvSpPr>
          <p:cNvPr id="5" name="Slide Number Placeholder 4"/>
          <p:cNvSpPr>
            <a:spLocks noGrp="1"/>
          </p:cNvSpPr>
          <p:nvPr>
            <p:ph type="sldNum" sz="quarter" idx="12"/>
          </p:nvPr>
        </p:nvSpPr>
        <p:spPr/>
        <p:txBody>
          <a:bodyPr/>
          <a:lstStyle/>
          <a:p>
            <a:fld id="{02B66541-E1AB-4D86-9F44-F3DE4121D221}" type="slidenum">
              <a:rPr lang="en-US"/>
              <a:pPr/>
              <a:t>21</a:t>
            </a:fld>
            <a:endParaRPr lang="en-US"/>
          </a:p>
        </p:txBody>
      </p:sp>
      <p:pic>
        <p:nvPicPr>
          <p:cNvPr id="231432" name="Picture 103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5661" y="1298575"/>
            <a:ext cx="84582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10250120"/>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231432"/>
                                        </p:tgtEl>
                                        <p:attrNameLst>
                                          <p:attrName>style.visibility</p:attrName>
                                        </p:attrNameLst>
                                      </p:cBhvr>
                                      <p:to>
                                        <p:strVal val="visible"/>
                                      </p:to>
                                    </p:set>
                                    <p:animEffect transition="in" filter="wheel(1)">
                                      <p:cBhvr>
                                        <p:cTn id="7" dur="2000"/>
                                        <p:tgtEl>
                                          <p:spTgt spid="23143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31431"/>
                                        </p:tgtEl>
                                        <p:attrNameLst>
                                          <p:attrName>style.visibility</p:attrName>
                                        </p:attrNameLst>
                                      </p:cBhvr>
                                      <p:to>
                                        <p:strVal val="visible"/>
                                      </p:to>
                                    </p:set>
                                    <p:animEffect transition="in" filter="wipe(down)">
                                      <p:cBhvr>
                                        <p:cTn id="12" dur="500"/>
                                        <p:tgtEl>
                                          <p:spTgt spid="2314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43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2" name="Rectangle 4"/>
          <p:cNvSpPr>
            <a:spLocks noGrp="1" noChangeArrowheads="1"/>
          </p:cNvSpPr>
          <p:nvPr>
            <p:ph type="title"/>
          </p:nvPr>
        </p:nvSpPr>
        <p:spPr>
          <a:xfrm>
            <a:off x="1887413" y="774700"/>
            <a:ext cx="9466385" cy="1050925"/>
          </a:xfrm>
          <a:solidFill>
            <a:schemeClr val="tx1"/>
          </a:solidFill>
          <a:ln>
            <a:solidFill>
              <a:schemeClr val="tx1"/>
            </a:solidFill>
          </a:ln>
        </p:spPr>
        <p:txBody>
          <a:bodyPr/>
          <a:lstStyle/>
          <a:p>
            <a:r>
              <a:rPr lang="en-US" sz="4000" dirty="0">
                <a:solidFill>
                  <a:schemeClr val="bg1"/>
                </a:solidFill>
                <a:latin typeface="Aharoni" panose="02010803020104030203" pitchFamily="2" charset="-79"/>
                <a:cs typeface="Aharoni" panose="02010803020104030203" pitchFamily="2" charset="-79"/>
              </a:rPr>
              <a:t>Stakeholder Relationships</a:t>
            </a:r>
          </a:p>
        </p:txBody>
      </p:sp>
      <p:sp>
        <p:nvSpPr>
          <p:cNvPr id="232453" name="Rectangle 5"/>
          <p:cNvSpPr>
            <a:spLocks noGrp="1" noChangeArrowheads="1"/>
          </p:cNvSpPr>
          <p:nvPr>
            <p:ph idx="1"/>
          </p:nvPr>
        </p:nvSpPr>
        <p:spPr>
          <a:xfrm>
            <a:off x="1887414" y="1825625"/>
            <a:ext cx="9466385" cy="4351338"/>
          </a:xfrm>
          <a:ln>
            <a:solidFill>
              <a:schemeClr val="tx1"/>
            </a:solidFill>
          </a:ln>
        </p:spPr>
        <p:txBody>
          <a:bodyPr/>
          <a:lstStyle/>
          <a:p>
            <a:r>
              <a:rPr lang="en-US" dirty="0">
                <a:latin typeface="Aharoni" panose="02010803020104030203" pitchFamily="2" charset="-79"/>
                <a:cs typeface="Aharoni" panose="02010803020104030203" pitchFamily="2" charset="-79"/>
              </a:rPr>
              <a:t>Stakeholders</a:t>
            </a:r>
          </a:p>
          <a:p>
            <a:pPr lvl="1"/>
            <a:r>
              <a:rPr lang="en-US" dirty="0">
                <a:latin typeface="Aharoni" panose="02010803020104030203" pitchFamily="2" charset="-79"/>
                <a:cs typeface="Aharoni" panose="02010803020104030203" pitchFamily="2" charset="-79"/>
              </a:rPr>
              <a:t>Any constituencies in the organization’s external environment that are affected by the organization’s decisions and actions</a:t>
            </a:r>
          </a:p>
          <a:p>
            <a:r>
              <a:rPr lang="en-US" dirty="0">
                <a:latin typeface="Aharoni" panose="02010803020104030203" pitchFamily="2" charset="-79"/>
                <a:cs typeface="Aharoni" panose="02010803020104030203" pitchFamily="2" charset="-79"/>
              </a:rPr>
              <a:t>Why Manage Stakeholder Relationships?</a:t>
            </a:r>
          </a:p>
          <a:p>
            <a:pPr lvl="1"/>
            <a:r>
              <a:rPr lang="en-US" dirty="0">
                <a:latin typeface="Aharoni" panose="02010803020104030203" pitchFamily="2" charset="-79"/>
                <a:cs typeface="Aharoni" panose="02010803020104030203" pitchFamily="2" charset="-79"/>
              </a:rPr>
              <a:t>Can lead to improved organizational performance</a:t>
            </a:r>
          </a:p>
          <a:p>
            <a:pPr lvl="1"/>
            <a:r>
              <a:rPr lang="en-US" dirty="0">
                <a:latin typeface="Aharoni" panose="02010803020104030203" pitchFamily="2" charset="-79"/>
                <a:cs typeface="Aharoni" panose="02010803020104030203" pitchFamily="2" charset="-79"/>
              </a:rPr>
              <a:t>It’s the “right” thing to do given the interdependence of the organization and its external stakeholders</a:t>
            </a:r>
          </a:p>
        </p:txBody>
      </p:sp>
      <p:sp>
        <p:nvSpPr>
          <p:cNvPr id="5" name="Slide Number Placeholder 5"/>
          <p:cNvSpPr>
            <a:spLocks noGrp="1"/>
          </p:cNvSpPr>
          <p:nvPr>
            <p:ph type="sldNum" sz="quarter" idx="12"/>
          </p:nvPr>
        </p:nvSpPr>
        <p:spPr/>
        <p:txBody>
          <a:bodyPr/>
          <a:lstStyle/>
          <a:p>
            <a:fld id="{BBCC08F3-A1BD-4B67-AF04-1C71F972BE4B}" type="slidenum">
              <a:rPr lang="en-US"/>
              <a:pPr/>
              <a:t>22</a:t>
            </a:fld>
            <a:endParaRPr lang="en-US"/>
          </a:p>
        </p:txBody>
      </p:sp>
    </p:spTree>
    <p:extLst>
      <p:ext uri="{BB962C8B-B14F-4D97-AF65-F5344CB8AC3E}">
        <p14:creationId xmlns:p14="http://schemas.microsoft.com/office/powerpoint/2010/main" val="837515107"/>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32452"/>
                                        </p:tgtEl>
                                        <p:attrNameLst>
                                          <p:attrName>style.visibility</p:attrName>
                                        </p:attrNameLst>
                                      </p:cBhvr>
                                      <p:to>
                                        <p:strVal val="visible"/>
                                      </p:to>
                                    </p:set>
                                    <p:animEffect transition="in" filter="wipe(down)">
                                      <p:cBhvr>
                                        <p:cTn id="7" dur="580">
                                          <p:stCondLst>
                                            <p:cond delay="0"/>
                                          </p:stCondLst>
                                        </p:cTn>
                                        <p:tgtEl>
                                          <p:spTgt spid="232452"/>
                                        </p:tgtEl>
                                      </p:cBhvr>
                                    </p:animEffect>
                                    <p:anim calcmode="lin" valueType="num">
                                      <p:cBhvr>
                                        <p:cTn id="8" dur="1822" tmFilter="0,0; 0.14,0.36; 0.43,0.73; 0.71,0.91; 1.0,1.0">
                                          <p:stCondLst>
                                            <p:cond delay="0"/>
                                          </p:stCondLst>
                                        </p:cTn>
                                        <p:tgtEl>
                                          <p:spTgt spid="23245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3245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3245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3245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32452"/>
                                        </p:tgtEl>
                                        <p:attrNameLst>
                                          <p:attrName>ppt_y</p:attrName>
                                        </p:attrNameLst>
                                      </p:cBhvr>
                                      <p:tavLst>
                                        <p:tav tm="0" fmla="#ppt_y-sin(pi*$)/81">
                                          <p:val>
                                            <p:fltVal val="0"/>
                                          </p:val>
                                        </p:tav>
                                        <p:tav tm="100000">
                                          <p:val>
                                            <p:fltVal val="1"/>
                                          </p:val>
                                        </p:tav>
                                      </p:tavLst>
                                    </p:anim>
                                    <p:animScale>
                                      <p:cBhvr>
                                        <p:cTn id="13" dur="26">
                                          <p:stCondLst>
                                            <p:cond delay="650"/>
                                          </p:stCondLst>
                                        </p:cTn>
                                        <p:tgtEl>
                                          <p:spTgt spid="232452"/>
                                        </p:tgtEl>
                                      </p:cBhvr>
                                      <p:to x="100000" y="60000"/>
                                    </p:animScale>
                                    <p:animScale>
                                      <p:cBhvr>
                                        <p:cTn id="14" dur="166" decel="50000">
                                          <p:stCondLst>
                                            <p:cond delay="676"/>
                                          </p:stCondLst>
                                        </p:cTn>
                                        <p:tgtEl>
                                          <p:spTgt spid="232452"/>
                                        </p:tgtEl>
                                      </p:cBhvr>
                                      <p:to x="100000" y="100000"/>
                                    </p:animScale>
                                    <p:animScale>
                                      <p:cBhvr>
                                        <p:cTn id="15" dur="26">
                                          <p:stCondLst>
                                            <p:cond delay="1312"/>
                                          </p:stCondLst>
                                        </p:cTn>
                                        <p:tgtEl>
                                          <p:spTgt spid="232452"/>
                                        </p:tgtEl>
                                      </p:cBhvr>
                                      <p:to x="100000" y="80000"/>
                                    </p:animScale>
                                    <p:animScale>
                                      <p:cBhvr>
                                        <p:cTn id="16" dur="166" decel="50000">
                                          <p:stCondLst>
                                            <p:cond delay="1338"/>
                                          </p:stCondLst>
                                        </p:cTn>
                                        <p:tgtEl>
                                          <p:spTgt spid="232452"/>
                                        </p:tgtEl>
                                      </p:cBhvr>
                                      <p:to x="100000" y="100000"/>
                                    </p:animScale>
                                    <p:animScale>
                                      <p:cBhvr>
                                        <p:cTn id="17" dur="26">
                                          <p:stCondLst>
                                            <p:cond delay="1642"/>
                                          </p:stCondLst>
                                        </p:cTn>
                                        <p:tgtEl>
                                          <p:spTgt spid="232452"/>
                                        </p:tgtEl>
                                      </p:cBhvr>
                                      <p:to x="100000" y="90000"/>
                                    </p:animScale>
                                    <p:animScale>
                                      <p:cBhvr>
                                        <p:cTn id="18" dur="166" decel="50000">
                                          <p:stCondLst>
                                            <p:cond delay="1668"/>
                                          </p:stCondLst>
                                        </p:cTn>
                                        <p:tgtEl>
                                          <p:spTgt spid="232452"/>
                                        </p:tgtEl>
                                      </p:cBhvr>
                                      <p:to x="100000" y="100000"/>
                                    </p:animScale>
                                    <p:animScale>
                                      <p:cBhvr>
                                        <p:cTn id="19" dur="26">
                                          <p:stCondLst>
                                            <p:cond delay="1808"/>
                                          </p:stCondLst>
                                        </p:cTn>
                                        <p:tgtEl>
                                          <p:spTgt spid="232452"/>
                                        </p:tgtEl>
                                      </p:cBhvr>
                                      <p:to x="100000" y="95000"/>
                                    </p:animScale>
                                    <p:animScale>
                                      <p:cBhvr>
                                        <p:cTn id="20" dur="166" decel="50000">
                                          <p:stCondLst>
                                            <p:cond delay="1834"/>
                                          </p:stCondLst>
                                        </p:cTn>
                                        <p:tgtEl>
                                          <p:spTgt spid="23245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32453">
                                            <p:bg/>
                                          </p:spTgt>
                                        </p:tgtEl>
                                        <p:attrNameLst>
                                          <p:attrName>style.visibility</p:attrName>
                                        </p:attrNameLst>
                                      </p:cBhvr>
                                      <p:to>
                                        <p:strVal val="visible"/>
                                      </p:to>
                                    </p:set>
                                    <p:animEffect transition="in" filter="wipe(down)">
                                      <p:cBhvr>
                                        <p:cTn id="25" dur="580">
                                          <p:stCondLst>
                                            <p:cond delay="0"/>
                                          </p:stCondLst>
                                        </p:cTn>
                                        <p:tgtEl>
                                          <p:spTgt spid="232453">
                                            <p:bg/>
                                          </p:spTgt>
                                        </p:tgtEl>
                                      </p:cBhvr>
                                    </p:animEffect>
                                    <p:anim calcmode="lin" valueType="num">
                                      <p:cBhvr>
                                        <p:cTn id="26" dur="1822" tmFilter="0,0; 0.14,0.36; 0.43,0.73; 0.71,0.91; 1.0,1.0">
                                          <p:stCondLst>
                                            <p:cond delay="0"/>
                                          </p:stCondLst>
                                        </p:cTn>
                                        <p:tgtEl>
                                          <p:spTgt spid="232453">
                                            <p:bg/>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32453">
                                            <p:bg/>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32453">
                                            <p:bg/>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32453">
                                            <p:bg/>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32453">
                                            <p:bg/>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32453">
                                            <p:bg/>
                                          </p:spTgt>
                                        </p:tgtEl>
                                      </p:cBhvr>
                                      <p:to x="100000" y="60000"/>
                                    </p:animScale>
                                    <p:animScale>
                                      <p:cBhvr>
                                        <p:cTn id="32" dur="166" decel="50000">
                                          <p:stCondLst>
                                            <p:cond delay="676"/>
                                          </p:stCondLst>
                                        </p:cTn>
                                        <p:tgtEl>
                                          <p:spTgt spid="232453">
                                            <p:bg/>
                                          </p:spTgt>
                                        </p:tgtEl>
                                      </p:cBhvr>
                                      <p:to x="100000" y="100000"/>
                                    </p:animScale>
                                    <p:animScale>
                                      <p:cBhvr>
                                        <p:cTn id="33" dur="26">
                                          <p:stCondLst>
                                            <p:cond delay="1312"/>
                                          </p:stCondLst>
                                        </p:cTn>
                                        <p:tgtEl>
                                          <p:spTgt spid="232453">
                                            <p:bg/>
                                          </p:spTgt>
                                        </p:tgtEl>
                                      </p:cBhvr>
                                      <p:to x="100000" y="80000"/>
                                    </p:animScale>
                                    <p:animScale>
                                      <p:cBhvr>
                                        <p:cTn id="34" dur="166" decel="50000">
                                          <p:stCondLst>
                                            <p:cond delay="1338"/>
                                          </p:stCondLst>
                                        </p:cTn>
                                        <p:tgtEl>
                                          <p:spTgt spid="232453">
                                            <p:bg/>
                                          </p:spTgt>
                                        </p:tgtEl>
                                      </p:cBhvr>
                                      <p:to x="100000" y="100000"/>
                                    </p:animScale>
                                    <p:animScale>
                                      <p:cBhvr>
                                        <p:cTn id="35" dur="26">
                                          <p:stCondLst>
                                            <p:cond delay="1642"/>
                                          </p:stCondLst>
                                        </p:cTn>
                                        <p:tgtEl>
                                          <p:spTgt spid="232453">
                                            <p:bg/>
                                          </p:spTgt>
                                        </p:tgtEl>
                                      </p:cBhvr>
                                      <p:to x="100000" y="90000"/>
                                    </p:animScale>
                                    <p:animScale>
                                      <p:cBhvr>
                                        <p:cTn id="36" dur="166" decel="50000">
                                          <p:stCondLst>
                                            <p:cond delay="1668"/>
                                          </p:stCondLst>
                                        </p:cTn>
                                        <p:tgtEl>
                                          <p:spTgt spid="232453">
                                            <p:bg/>
                                          </p:spTgt>
                                        </p:tgtEl>
                                      </p:cBhvr>
                                      <p:to x="100000" y="100000"/>
                                    </p:animScale>
                                    <p:animScale>
                                      <p:cBhvr>
                                        <p:cTn id="37" dur="26">
                                          <p:stCondLst>
                                            <p:cond delay="1808"/>
                                          </p:stCondLst>
                                        </p:cTn>
                                        <p:tgtEl>
                                          <p:spTgt spid="232453">
                                            <p:bg/>
                                          </p:spTgt>
                                        </p:tgtEl>
                                      </p:cBhvr>
                                      <p:to x="100000" y="95000"/>
                                    </p:animScale>
                                    <p:animScale>
                                      <p:cBhvr>
                                        <p:cTn id="38" dur="166" decel="50000">
                                          <p:stCondLst>
                                            <p:cond delay="1834"/>
                                          </p:stCondLst>
                                        </p:cTn>
                                        <p:tgtEl>
                                          <p:spTgt spid="232453">
                                            <p:bg/>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32453">
                                            <p:txEl>
                                              <p:pRg st="0" end="0"/>
                                            </p:txEl>
                                          </p:spTgt>
                                        </p:tgtEl>
                                        <p:attrNameLst>
                                          <p:attrName>style.visibility</p:attrName>
                                        </p:attrNameLst>
                                      </p:cBhvr>
                                      <p:to>
                                        <p:strVal val="visible"/>
                                      </p:to>
                                    </p:set>
                                    <p:animEffect transition="in" filter="wipe(down)">
                                      <p:cBhvr>
                                        <p:cTn id="43" dur="580">
                                          <p:stCondLst>
                                            <p:cond delay="0"/>
                                          </p:stCondLst>
                                        </p:cTn>
                                        <p:tgtEl>
                                          <p:spTgt spid="232453">
                                            <p:txEl>
                                              <p:pRg st="0" end="0"/>
                                            </p:txEl>
                                          </p:spTgt>
                                        </p:tgtEl>
                                      </p:cBhvr>
                                    </p:animEffect>
                                    <p:anim calcmode="lin" valueType="num">
                                      <p:cBhvr>
                                        <p:cTn id="44" dur="1822" tmFilter="0,0; 0.14,0.36; 0.43,0.73; 0.71,0.91; 1.0,1.0">
                                          <p:stCondLst>
                                            <p:cond delay="0"/>
                                          </p:stCondLst>
                                        </p:cTn>
                                        <p:tgtEl>
                                          <p:spTgt spid="232453">
                                            <p:txEl>
                                              <p:pRg st="0" end="0"/>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32453">
                                            <p:txEl>
                                              <p:pRg st="0" end="0"/>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32453">
                                            <p:txEl>
                                              <p:pRg st="0" end="0"/>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32453">
                                            <p:txEl>
                                              <p:pRg st="0" end="0"/>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32453">
                                            <p:txEl>
                                              <p:pRg st="0" end="0"/>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32453">
                                            <p:txEl>
                                              <p:pRg st="0" end="0"/>
                                            </p:txEl>
                                          </p:spTgt>
                                        </p:tgtEl>
                                      </p:cBhvr>
                                      <p:to x="100000" y="60000"/>
                                    </p:animScale>
                                    <p:animScale>
                                      <p:cBhvr>
                                        <p:cTn id="50" dur="166" decel="50000">
                                          <p:stCondLst>
                                            <p:cond delay="676"/>
                                          </p:stCondLst>
                                        </p:cTn>
                                        <p:tgtEl>
                                          <p:spTgt spid="232453">
                                            <p:txEl>
                                              <p:pRg st="0" end="0"/>
                                            </p:txEl>
                                          </p:spTgt>
                                        </p:tgtEl>
                                      </p:cBhvr>
                                      <p:to x="100000" y="100000"/>
                                    </p:animScale>
                                    <p:animScale>
                                      <p:cBhvr>
                                        <p:cTn id="51" dur="26">
                                          <p:stCondLst>
                                            <p:cond delay="1312"/>
                                          </p:stCondLst>
                                        </p:cTn>
                                        <p:tgtEl>
                                          <p:spTgt spid="232453">
                                            <p:txEl>
                                              <p:pRg st="0" end="0"/>
                                            </p:txEl>
                                          </p:spTgt>
                                        </p:tgtEl>
                                      </p:cBhvr>
                                      <p:to x="100000" y="80000"/>
                                    </p:animScale>
                                    <p:animScale>
                                      <p:cBhvr>
                                        <p:cTn id="52" dur="166" decel="50000">
                                          <p:stCondLst>
                                            <p:cond delay="1338"/>
                                          </p:stCondLst>
                                        </p:cTn>
                                        <p:tgtEl>
                                          <p:spTgt spid="232453">
                                            <p:txEl>
                                              <p:pRg st="0" end="0"/>
                                            </p:txEl>
                                          </p:spTgt>
                                        </p:tgtEl>
                                      </p:cBhvr>
                                      <p:to x="100000" y="100000"/>
                                    </p:animScale>
                                    <p:animScale>
                                      <p:cBhvr>
                                        <p:cTn id="53" dur="26">
                                          <p:stCondLst>
                                            <p:cond delay="1642"/>
                                          </p:stCondLst>
                                        </p:cTn>
                                        <p:tgtEl>
                                          <p:spTgt spid="232453">
                                            <p:txEl>
                                              <p:pRg st="0" end="0"/>
                                            </p:txEl>
                                          </p:spTgt>
                                        </p:tgtEl>
                                      </p:cBhvr>
                                      <p:to x="100000" y="90000"/>
                                    </p:animScale>
                                    <p:animScale>
                                      <p:cBhvr>
                                        <p:cTn id="54" dur="166" decel="50000">
                                          <p:stCondLst>
                                            <p:cond delay="1668"/>
                                          </p:stCondLst>
                                        </p:cTn>
                                        <p:tgtEl>
                                          <p:spTgt spid="232453">
                                            <p:txEl>
                                              <p:pRg st="0" end="0"/>
                                            </p:txEl>
                                          </p:spTgt>
                                        </p:tgtEl>
                                      </p:cBhvr>
                                      <p:to x="100000" y="100000"/>
                                    </p:animScale>
                                    <p:animScale>
                                      <p:cBhvr>
                                        <p:cTn id="55" dur="26">
                                          <p:stCondLst>
                                            <p:cond delay="1808"/>
                                          </p:stCondLst>
                                        </p:cTn>
                                        <p:tgtEl>
                                          <p:spTgt spid="232453">
                                            <p:txEl>
                                              <p:pRg st="0" end="0"/>
                                            </p:txEl>
                                          </p:spTgt>
                                        </p:tgtEl>
                                      </p:cBhvr>
                                      <p:to x="100000" y="95000"/>
                                    </p:animScale>
                                    <p:animScale>
                                      <p:cBhvr>
                                        <p:cTn id="56" dur="166" decel="50000">
                                          <p:stCondLst>
                                            <p:cond delay="1834"/>
                                          </p:stCondLst>
                                        </p:cTn>
                                        <p:tgtEl>
                                          <p:spTgt spid="232453">
                                            <p:txEl>
                                              <p:pRg st="0" end="0"/>
                                            </p:txEl>
                                          </p:spTgt>
                                        </p:tgtEl>
                                      </p:cBhvr>
                                      <p:to x="100000" y="100000"/>
                                    </p:animScale>
                                  </p:childTnLst>
                                </p:cTn>
                              </p:par>
                              <p:par>
                                <p:cTn id="57" presetID="26" presetClass="entr" presetSubtype="0" fill="hold" grpId="0" nodeType="withEffect">
                                  <p:stCondLst>
                                    <p:cond delay="0"/>
                                  </p:stCondLst>
                                  <p:childTnLst>
                                    <p:set>
                                      <p:cBhvr>
                                        <p:cTn id="58" dur="1" fill="hold">
                                          <p:stCondLst>
                                            <p:cond delay="0"/>
                                          </p:stCondLst>
                                        </p:cTn>
                                        <p:tgtEl>
                                          <p:spTgt spid="232453">
                                            <p:txEl>
                                              <p:pRg st="1" end="1"/>
                                            </p:txEl>
                                          </p:spTgt>
                                        </p:tgtEl>
                                        <p:attrNameLst>
                                          <p:attrName>style.visibility</p:attrName>
                                        </p:attrNameLst>
                                      </p:cBhvr>
                                      <p:to>
                                        <p:strVal val="visible"/>
                                      </p:to>
                                    </p:set>
                                    <p:animEffect transition="in" filter="wipe(down)">
                                      <p:cBhvr>
                                        <p:cTn id="59" dur="580">
                                          <p:stCondLst>
                                            <p:cond delay="0"/>
                                          </p:stCondLst>
                                        </p:cTn>
                                        <p:tgtEl>
                                          <p:spTgt spid="232453">
                                            <p:txEl>
                                              <p:pRg st="1" end="1"/>
                                            </p:txEl>
                                          </p:spTgt>
                                        </p:tgtEl>
                                      </p:cBhvr>
                                    </p:animEffect>
                                    <p:anim calcmode="lin" valueType="num">
                                      <p:cBhvr>
                                        <p:cTn id="60" dur="1822" tmFilter="0,0; 0.14,0.36; 0.43,0.73; 0.71,0.91; 1.0,1.0">
                                          <p:stCondLst>
                                            <p:cond delay="0"/>
                                          </p:stCondLst>
                                        </p:cTn>
                                        <p:tgtEl>
                                          <p:spTgt spid="232453">
                                            <p:txEl>
                                              <p:pRg st="1" end="1"/>
                                            </p:txEl>
                                          </p:spTgt>
                                        </p:tgtEl>
                                        <p:attrNameLst>
                                          <p:attrName>ppt_x</p:attrName>
                                        </p:attrNameLst>
                                      </p:cBhvr>
                                      <p:tavLst>
                                        <p:tav tm="0">
                                          <p:val>
                                            <p:strVal val="#ppt_x-0.25"/>
                                          </p:val>
                                        </p:tav>
                                        <p:tav tm="100000">
                                          <p:val>
                                            <p:strVal val="#ppt_x"/>
                                          </p:val>
                                        </p:tav>
                                      </p:tavLst>
                                    </p:anim>
                                    <p:anim calcmode="lin" valueType="num">
                                      <p:cBhvr>
                                        <p:cTn id="61" dur="664" tmFilter="0.0,0.0; 0.25,0.07; 0.50,0.2; 0.75,0.467; 1.0,1.0">
                                          <p:stCondLst>
                                            <p:cond delay="0"/>
                                          </p:stCondLst>
                                        </p:cTn>
                                        <p:tgtEl>
                                          <p:spTgt spid="232453">
                                            <p:txEl>
                                              <p:pRg st="1" end="1"/>
                                            </p:txEl>
                                          </p:spTgt>
                                        </p:tgtEl>
                                        <p:attrNameLst>
                                          <p:attrName>ppt_y</p:attrName>
                                        </p:attrNameLst>
                                      </p:cBhvr>
                                      <p:tavLst>
                                        <p:tav tm="0" fmla="#ppt_y-sin(pi*$)/3">
                                          <p:val>
                                            <p:fltVal val="0.5"/>
                                          </p:val>
                                        </p:tav>
                                        <p:tav tm="100000">
                                          <p:val>
                                            <p:fltVal val="1"/>
                                          </p:val>
                                        </p:tav>
                                      </p:tavLst>
                                    </p:anim>
                                    <p:anim calcmode="lin" valueType="num">
                                      <p:cBhvr>
                                        <p:cTn id="62" dur="664" tmFilter="0, 0; 0.125,0.2665; 0.25,0.4; 0.375,0.465; 0.5,0.5;  0.625,0.535; 0.75,0.6; 0.875,0.7335; 1,1">
                                          <p:stCondLst>
                                            <p:cond delay="664"/>
                                          </p:stCondLst>
                                        </p:cTn>
                                        <p:tgtEl>
                                          <p:spTgt spid="232453">
                                            <p:txEl>
                                              <p:pRg st="1" end="1"/>
                                            </p:txEl>
                                          </p:spTgt>
                                        </p:tgtEl>
                                        <p:attrNameLst>
                                          <p:attrName>ppt_y</p:attrName>
                                        </p:attrNameLst>
                                      </p:cBhvr>
                                      <p:tavLst>
                                        <p:tav tm="0" fmla="#ppt_y-sin(pi*$)/9">
                                          <p:val>
                                            <p:fltVal val="0"/>
                                          </p:val>
                                        </p:tav>
                                        <p:tav tm="100000">
                                          <p:val>
                                            <p:fltVal val="1"/>
                                          </p:val>
                                        </p:tav>
                                      </p:tavLst>
                                    </p:anim>
                                    <p:anim calcmode="lin" valueType="num">
                                      <p:cBhvr>
                                        <p:cTn id="63" dur="332" tmFilter="0, 0; 0.125,0.2665; 0.25,0.4; 0.375,0.465; 0.5,0.5;  0.625,0.535; 0.75,0.6; 0.875,0.7335; 1,1">
                                          <p:stCondLst>
                                            <p:cond delay="1324"/>
                                          </p:stCondLst>
                                        </p:cTn>
                                        <p:tgtEl>
                                          <p:spTgt spid="232453">
                                            <p:txEl>
                                              <p:pRg st="1" end="1"/>
                                            </p:txEl>
                                          </p:spTgt>
                                        </p:tgtEl>
                                        <p:attrNameLst>
                                          <p:attrName>ppt_y</p:attrName>
                                        </p:attrNameLst>
                                      </p:cBhvr>
                                      <p:tavLst>
                                        <p:tav tm="0" fmla="#ppt_y-sin(pi*$)/27">
                                          <p:val>
                                            <p:fltVal val="0"/>
                                          </p:val>
                                        </p:tav>
                                        <p:tav tm="100000">
                                          <p:val>
                                            <p:fltVal val="1"/>
                                          </p:val>
                                        </p:tav>
                                      </p:tavLst>
                                    </p:anim>
                                    <p:anim calcmode="lin" valueType="num">
                                      <p:cBhvr>
                                        <p:cTn id="64" dur="164" tmFilter="0, 0; 0.125,0.2665; 0.25,0.4; 0.375,0.465; 0.5,0.5;  0.625,0.535; 0.75,0.6; 0.875,0.7335; 1,1">
                                          <p:stCondLst>
                                            <p:cond delay="1656"/>
                                          </p:stCondLst>
                                        </p:cTn>
                                        <p:tgtEl>
                                          <p:spTgt spid="232453">
                                            <p:txEl>
                                              <p:pRg st="1" end="1"/>
                                            </p:txEl>
                                          </p:spTgt>
                                        </p:tgtEl>
                                        <p:attrNameLst>
                                          <p:attrName>ppt_y</p:attrName>
                                        </p:attrNameLst>
                                      </p:cBhvr>
                                      <p:tavLst>
                                        <p:tav tm="0" fmla="#ppt_y-sin(pi*$)/81">
                                          <p:val>
                                            <p:fltVal val="0"/>
                                          </p:val>
                                        </p:tav>
                                        <p:tav tm="100000">
                                          <p:val>
                                            <p:fltVal val="1"/>
                                          </p:val>
                                        </p:tav>
                                      </p:tavLst>
                                    </p:anim>
                                    <p:animScale>
                                      <p:cBhvr>
                                        <p:cTn id="65" dur="26">
                                          <p:stCondLst>
                                            <p:cond delay="650"/>
                                          </p:stCondLst>
                                        </p:cTn>
                                        <p:tgtEl>
                                          <p:spTgt spid="232453">
                                            <p:txEl>
                                              <p:pRg st="1" end="1"/>
                                            </p:txEl>
                                          </p:spTgt>
                                        </p:tgtEl>
                                      </p:cBhvr>
                                      <p:to x="100000" y="60000"/>
                                    </p:animScale>
                                    <p:animScale>
                                      <p:cBhvr>
                                        <p:cTn id="66" dur="166" decel="50000">
                                          <p:stCondLst>
                                            <p:cond delay="676"/>
                                          </p:stCondLst>
                                        </p:cTn>
                                        <p:tgtEl>
                                          <p:spTgt spid="232453">
                                            <p:txEl>
                                              <p:pRg st="1" end="1"/>
                                            </p:txEl>
                                          </p:spTgt>
                                        </p:tgtEl>
                                      </p:cBhvr>
                                      <p:to x="100000" y="100000"/>
                                    </p:animScale>
                                    <p:animScale>
                                      <p:cBhvr>
                                        <p:cTn id="67" dur="26">
                                          <p:stCondLst>
                                            <p:cond delay="1312"/>
                                          </p:stCondLst>
                                        </p:cTn>
                                        <p:tgtEl>
                                          <p:spTgt spid="232453">
                                            <p:txEl>
                                              <p:pRg st="1" end="1"/>
                                            </p:txEl>
                                          </p:spTgt>
                                        </p:tgtEl>
                                      </p:cBhvr>
                                      <p:to x="100000" y="80000"/>
                                    </p:animScale>
                                    <p:animScale>
                                      <p:cBhvr>
                                        <p:cTn id="68" dur="166" decel="50000">
                                          <p:stCondLst>
                                            <p:cond delay="1338"/>
                                          </p:stCondLst>
                                        </p:cTn>
                                        <p:tgtEl>
                                          <p:spTgt spid="232453">
                                            <p:txEl>
                                              <p:pRg st="1" end="1"/>
                                            </p:txEl>
                                          </p:spTgt>
                                        </p:tgtEl>
                                      </p:cBhvr>
                                      <p:to x="100000" y="100000"/>
                                    </p:animScale>
                                    <p:animScale>
                                      <p:cBhvr>
                                        <p:cTn id="69" dur="26">
                                          <p:stCondLst>
                                            <p:cond delay="1642"/>
                                          </p:stCondLst>
                                        </p:cTn>
                                        <p:tgtEl>
                                          <p:spTgt spid="232453">
                                            <p:txEl>
                                              <p:pRg st="1" end="1"/>
                                            </p:txEl>
                                          </p:spTgt>
                                        </p:tgtEl>
                                      </p:cBhvr>
                                      <p:to x="100000" y="90000"/>
                                    </p:animScale>
                                    <p:animScale>
                                      <p:cBhvr>
                                        <p:cTn id="70" dur="166" decel="50000">
                                          <p:stCondLst>
                                            <p:cond delay="1668"/>
                                          </p:stCondLst>
                                        </p:cTn>
                                        <p:tgtEl>
                                          <p:spTgt spid="232453">
                                            <p:txEl>
                                              <p:pRg st="1" end="1"/>
                                            </p:txEl>
                                          </p:spTgt>
                                        </p:tgtEl>
                                      </p:cBhvr>
                                      <p:to x="100000" y="100000"/>
                                    </p:animScale>
                                    <p:animScale>
                                      <p:cBhvr>
                                        <p:cTn id="71" dur="26">
                                          <p:stCondLst>
                                            <p:cond delay="1808"/>
                                          </p:stCondLst>
                                        </p:cTn>
                                        <p:tgtEl>
                                          <p:spTgt spid="232453">
                                            <p:txEl>
                                              <p:pRg st="1" end="1"/>
                                            </p:txEl>
                                          </p:spTgt>
                                        </p:tgtEl>
                                      </p:cBhvr>
                                      <p:to x="100000" y="95000"/>
                                    </p:animScale>
                                    <p:animScale>
                                      <p:cBhvr>
                                        <p:cTn id="72" dur="166" decel="50000">
                                          <p:stCondLst>
                                            <p:cond delay="1834"/>
                                          </p:stCondLst>
                                        </p:cTn>
                                        <p:tgtEl>
                                          <p:spTgt spid="232453">
                                            <p:txEl>
                                              <p:pRg st="1" end="1"/>
                                            </p:txEl>
                                          </p:spTgt>
                                        </p:tgtEl>
                                      </p:cBhvr>
                                      <p:to x="100000" y="100000"/>
                                    </p:animScale>
                                  </p:childTnLst>
                                </p:cTn>
                              </p:par>
                            </p:childTnLst>
                          </p:cTn>
                        </p:par>
                      </p:childTnLst>
                    </p:cTn>
                  </p:par>
                  <p:par>
                    <p:cTn id="73" fill="hold">
                      <p:stCondLst>
                        <p:cond delay="indefinite"/>
                      </p:stCondLst>
                      <p:childTnLst>
                        <p:par>
                          <p:cTn id="74" fill="hold">
                            <p:stCondLst>
                              <p:cond delay="0"/>
                            </p:stCondLst>
                            <p:childTnLst>
                              <p:par>
                                <p:cTn id="75" presetID="26" presetClass="entr" presetSubtype="0" fill="hold" grpId="0" nodeType="clickEffect">
                                  <p:stCondLst>
                                    <p:cond delay="0"/>
                                  </p:stCondLst>
                                  <p:childTnLst>
                                    <p:set>
                                      <p:cBhvr>
                                        <p:cTn id="76" dur="1" fill="hold">
                                          <p:stCondLst>
                                            <p:cond delay="0"/>
                                          </p:stCondLst>
                                        </p:cTn>
                                        <p:tgtEl>
                                          <p:spTgt spid="232453">
                                            <p:txEl>
                                              <p:pRg st="2" end="2"/>
                                            </p:txEl>
                                          </p:spTgt>
                                        </p:tgtEl>
                                        <p:attrNameLst>
                                          <p:attrName>style.visibility</p:attrName>
                                        </p:attrNameLst>
                                      </p:cBhvr>
                                      <p:to>
                                        <p:strVal val="visible"/>
                                      </p:to>
                                    </p:set>
                                    <p:animEffect transition="in" filter="wipe(down)">
                                      <p:cBhvr>
                                        <p:cTn id="77" dur="580">
                                          <p:stCondLst>
                                            <p:cond delay="0"/>
                                          </p:stCondLst>
                                        </p:cTn>
                                        <p:tgtEl>
                                          <p:spTgt spid="232453">
                                            <p:txEl>
                                              <p:pRg st="2" end="2"/>
                                            </p:txEl>
                                          </p:spTgt>
                                        </p:tgtEl>
                                      </p:cBhvr>
                                    </p:animEffect>
                                    <p:anim calcmode="lin" valueType="num">
                                      <p:cBhvr>
                                        <p:cTn id="78" dur="1822" tmFilter="0,0; 0.14,0.36; 0.43,0.73; 0.71,0.91; 1.0,1.0">
                                          <p:stCondLst>
                                            <p:cond delay="0"/>
                                          </p:stCondLst>
                                        </p:cTn>
                                        <p:tgtEl>
                                          <p:spTgt spid="232453">
                                            <p:txEl>
                                              <p:pRg st="2" end="2"/>
                                            </p:txEl>
                                          </p:spTgt>
                                        </p:tgtEl>
                                        <p:attrNameLst>
                                          <p:attrName>ppt_x</p:attrName>
                                        </p:attrNameLst>
                                      </p:cBhvr>
                                      <p:tavLst>
                                        <p:tav tm="0">
                                          <p:val>
                                            <p:strVal val="#ppt_x-0.25"/>
                                          </p:val>
                                        </p:tav>
                                        <p:tav tm="100000">
                                          <p:val>
                                            <p:strVal val="#ppt_x"/>
                                          </p:val>
                                        </p:tav>
                                      </p:tavLst>
                                    </p:anim>
                                    <p:anim calcmode="lin" valueType="num">
                                      <p:cBhvr>
                                        <p:cTn id="79" dur="664" tmFilter="0.0,0.0; 0.25,0.07; 0.50,0.2; 0.75,0.467; 1.0,1.0">
                                          <p:stCondLst>
                                            <p:cond delay="0"/>
                                          </p:stCondLst>
                                        </p:cTn>
                                        <p:tgtEl>
                                          <p:spTgt spid="232453">
                                            <p:txEl>
                                              <p:pRg st="2" end="2"/>
                                            </p:txEl>
                                          </p:spTgt>
                                        </p:tgtEl>
                                        <p:attrNameLst>
                                          <p:attrName>ppt_y</p:attrName>
                                        </p:attrNameLst>
                                      </p:cBhvr>
                                      <p:tavLst>
                                        <p:tav tm="0" fmla="#ppt_y-sin(pi*$)/3">
                                          <p:val>
                                            <p:fltVal val="0.5"/>
                                          </p:val>
                                        </p:tav>
                                        <p:tav tm="100000">
                                          <p:val>
                                            <p:fltVal val="1"/>
                                          </p:val>
                                        </p:tav>
                                      </p:tavLst>
                                    </p:anim>
                                    <p:anim calcmode="lin" valueType="num">
                                      <p:cBhvr>
                                        <p:cTn id="80" dur="664" tmFilter="0, 0; 0.125,0.2665; 0.25,0.4; 0.375,0.465; 0.5,0.5;  0.625,0.535; 0.75,0.6; 0.875,0.7335; 1,1">
                                          <p:stCondLst>
                                            <p:cond delay="664"/>
                                          </p:stCondLst>
                                        </p:cTn>
                                        <p:tgtEl>
                                          <p:spTgt spid="232453">
                                            <p:txEl>
                                              <p:pRg st="2" end="2"/>
                                            </p:txEl>
                                          </p:spTgt>
                                        </p:tgtEl>
                                        <p:attrNameLst>
                                          <p:attrName>ppt_y</p:attrName>
                                        </p:attrNameLst>
                                      </p:cBhvr>
                                      <p:tavLst>
                                        <p:tav tm="0" fmla="#ppt_y-sin(pi*$)/9">
                                          <p:val>
                                            <p:fltVal val="0"/>
                                          </p:val>
                                        </p:tav>
                                        <p:tav tm="100000">
                                          <p:val>
                                            <p:fltVal val="1"/>
                                          </p:val>
                                        </p:tav>
                                      </p:tavLst>
                                    </p:anim>
                                    <p:anim calcmode="lin" valueType="num">
                                      <p:cBhvr>
                                        <p:cTn id="81" dur="332" tmFilter="0, 0; 0.125,0.2665; 0.25,0.4; 0.375,0.465; 0.5,0.5;  0.625,0.535; 0.75,0.6; 0.875,0.7335; 1,1">
                                          <p:stCondLst>
                                            <p:cond delay="1324"/>
                                          </p:stCondLst>
                                        </p:cTn>
                                        <p:tgtEl>
                                          <p:spTgt spid="232453">
                                            <p:txEl>
                                              <p:pRg st="2" end="2"/>
                                            </p:txEl>
                                          </p:spTgt>
                                        </p:tgtEl>
                                        <p:attrNameLst>
                                          <p:attrName>ppt_y</p:attrName>
                                        </p:attrNameLst>
                                      </p:cBhvr>
                                      <p:tavLst>
                                        <p:tav tm="0" fmla="#ppt_y-sin(pi*$)/27">
                                          <p:val>
                                            <p:fltVal val="0"/>
                                          </p:val>
                                        </p:tav>
                                        <p:tav tm="100000">
                                          <p:val>
                                            <p:fltVal val="1"/>
                                          </p:val>
                                        </p:tav>
                                      </p:tavLst>
                                    </p:anim>
                                    <p:anim calcmode="lin" valueType="num">
                                      <p:cBhvr>
                                        <p:cTn id="82" dur="164" tmFilter="0, 0; 0.125,0.2665; 0.25,0.4; 0.375,0.465; 0.5,0.5;  0.625,0.535; 0.75,0.6; 0.875,0.7335; 1,1">
                                          <p:stCondLst>
                                            <p:cond delay="1656"/>
                                          </p:stCondLst>
                                        </p:cTn>
                                        <p:tgtEl>
                                          <p:spTgt spid="232453">
                                            <p:txEl>
                                              <p:pRg st="2" end="2"/>
                                            </p:txEl>
                                          </p:spTgt>
                                        </p:tgtEl>
                                        <p:attrNameLst>
                                          <p:attrName>ppt_y</p:attrName>
                                        </p:attrNameLst>
                                      </p:cBhvr>
                                      <p:tavLst>
                                        <p:tav tm="0" fmla="#ppt_y-sin(pi*$)/81">
                                          <p:val>
                                            <p:fltVal val="0"/>
                                          </p:val>
                                        </p:tav>
                                        <p:tav tm="100000">
                                          <p:val>
                                            <p:fltVal val="1"/>
                                          </p:val>
                                        </p:tav>
                                      </p:tavLst>
                                    </p:anim>
                                    <p:animScale>
                                      <p:cBhvr>
                                        <p:cTn id="83" dur="26">
                                          <p:stCondLst>
                                            <p:cond delay="650"/>
                                          </p:stCondLst>
                                        </p:cTn>
                                        <p:tgtEl>
                                          <p:spTgt spid="232453">
                                            <p:txEl>
                                              <p:pRg st="2" end="2"/>
                                            </p:txEl>
                                          </p:spTgt>
                                        </p:tgtEl>
                                      </p:cBhvr>
                                      <p:to x="100000" y="60000"/>
                                    </p:animScale>
                                    <p:animScale>
                                      <p:cBhvr>
                                        <p:cTn id="84" dur="166" decel="50000">
                                          <p:stCondLst>
                                            <p:cond delay="676"/>
                                          </p:stCondLst>
                                        </p:cTn>
                                        <p:tgtEl>
                                          <p:spTgt spid="232453">
                                            <p:txEl>
                                              <p:pRg st="2" end="2"/>
                                            </p:txEl>
                                          </p:spTgt>
                                        </p:tgtEl>
                                      </p:cBhvr>
                                      <p:to x="100000" y="100000"/>
                                    </p:animScale>
                                    <p:animScale>
                                      <p:cBhvr>
                                        <p:cTn id="85" dur="26">
                                          <p:stCondLst>
                                            <p:cond delay="1312"/>
                                          </p:stCondLst>
                                        </p:cTn>
                                        <p:tgtEl>
                                          <p:spTgt spid="232453">
                                            <p:txEl>
                                              <p:pRg st="2" end="2"/>
                                            </p:txEl>
                                          </p:spTgt>
                                        </p:tgtEl>
                                      </p:cBhvr>
                                      <p:to x="100000" y="80000"/>
                                    </p:animScale>
                                    <p:animScale>
                                      <p:cBhvr>
                                        <p:cTn id="86" dur="166" decel="50000">
                                          <p:stCondLst>
                                            <p:cond delay="1338"/>
                                          </p:stCondLst>
                                        </p:cTn>
                                        <p:tgtEl>
                                          <p:spTgt spid="232453">
                                            <p:txEl>
                                              <p:pRg st="2" end="2"/>
                                            </p:txEl>
                                          </p:spTgt>
                                        </p:tgtEl>
                                      </p:cBhvr>
                                      <p:to x="100000" y="100000"/>
                                    </p:animScale>
                                    <p:animScale>
                                      <p:cBhvr>
                                        <p:cTn id="87" dur="26">
                                          <p:stCondLst>
                                            <p:cond delay="1642"/>
                                          </p:stCondLst>
                                        </p:cTn>
                                        <p:tgtEl>
                                          <p:spTgt spid="232453">
                                            <p:txEl>
                                              <p:pRg st="2" end="2"/>
                                            </p:txEl>
                                          </p:spTgt>
                                        </p:tgtEl>
                                      </p:cBhvr>
                                      <p:to x="100000" y="90000"/>
                                    </p:animScale>
                                    <p:animScale>
                                      <p:cBhvr>
                                        <p:cTn id="88" dur="166" decel="50000">
                                          <p:stCondLst>
                                            <p:cond delay="1668"/>
                                          </p:stCondLst>
                                        </p:cTn>
                                        <p:tgtEl>
                                          <p:spTgt spid="232453">
                                            <p:txEl>
                                              <p:pRg st="2" end="2"/>
                                            </p:txEl>
                                          </p:spTgt>
                                        </p:tgtEl>
                                      </p:cBhvr>
                                      <p:to x="100000" y="100000"/>
                                    </p:animScale>
                                    <p:animScale>
                                      <p:cBhvr>
                                        <p:cTn id="89" dur="26">
                                          <p:stCondLst>
                                            <p:cond delay="1808"/>
                                          </p:stCondLst>
                                        </p:cTn>
                                        <p:tgtEl>
                                          <p:spTgt spid="232453">
                                            <p:txEl>
                                              <p:pRg st="2" end="2"/>
                                            </p:txEl>
                                          </p:spTgt>
                                        </p:tgtEl>
                                      </p:cBhvr>
                                      <p:to x="100000" y="95000"/>
                                    </p:animScale>
                                    <p:animScale>
                                      <p:cBhvr>
                                        <p:cTn id="90" dur="166" decel="50000">
                                          <p:stCondLst>
                                            <p:cond delay="1834"/>
                                          </p:stCondLst>
                                        </p:cTn>
                                        <p:tgtEl>
                                          <p:spTgt spid="232453">
                                            <p:txEl>
                                              <p:pRg st="2" end="2"/>
                                            </p:txEl>
                                          </p:spTgt>
                                        </p:tgtEl>
                                      </p:cBhvr>
                                      <p:to x="100000" y="100000"/>
                                    </p:animScale>
                                  </p:childTnLst>
                                </p:cTn>
                              </p:par>
                              <p:par>
                                <p:cTn id="91" presetID="26" presetClass="entr" presetSubtype="0" fill="hold" grpId="0" nodeType="withEffect">
                                  <p:stCondLst>
                                    <p:cond delay="0"/>
                                  </p:stCondLst>
                                  <p:childTnLst>
                                    <p:set>
                                      <p:cBhvr>
                                        <p:cTn id="92" dur="1" fill="hold">
                                          <p:stCondLst>
                                            <p:cond delay="0"/>
                                          </p:stCondLst>
                                        </p:cTn>
                                        <p:tgtEl>
                                          <p:spTgt spid="232453">
                                            <p:txEl>
                                              <p:pRg st="3" end="3"/>
                                            </p:txEl>
                                          </p:spTgt>
                                        </p:tgtEl>
                                        <p:attrNameLst>
                                          <p:attrName>style.visibility</p:attrName>
                                        </p:attrNameLst>
                                      </p:cBhvr>
                                      <p:to>
                                        <p:strVal val="visible"/>
                                      </p:to>
                                    </p:set>
                                    <p:animEffect transition="in" filter="wipe(down)">
                                      <p:cBhvr>
                                        <p:cTn id="93" dur="580">
                                          <p:stCondLst>
                                            <p:cond delay="0"/>
                                          </p:stCondLst>
                                        </p:cTn>
                                        <p:tgtEl>
                                          <p:spTgt spid="232453">
                                            <p:txEl>
                                              <p:pRg st="3" end="3"/>
                                            </p:txEl>
                                          </p:spTgt>
                                        </p:tgtEl>
                                      </p:cBhvr>
                                    </p:animEffect>
                                    <p:anim calcmode="lin" valueType="num">
                                      <p:cBhvr>
                                        <p:cTn id="94" dur="1822" tmFilter="0,0; 0.14,0.36; 0.43,0.73; 0.71,0.91; 1.0,1.0">
                                          <p:stCondLst>
                                            <p:cond delay="0"/>
                                          </p:stCondLst>
                                        </p:cTn>
                                        <p:tgtEl>
                                          <p:spTgt spid="232453">
                                            <p:txEl>
                                              <p:pRg st="3" end="3"/>
                                            </p:txEl>
                                          </p:spTgt>
                                        </p:tgtEl>
                                        <p:attrNameLst>
                                          <p:attrName>ppt_x</p:attrName>
                                        </p:attrNameLst>
                                      </p:cBhvr>
                                      <p:tavLst>
                                        <p:tav tm="0">
                                          <p:val>
                                            <p:strVal val="#ppt_x-0.25"/>
                                          </p:val>
                                        </p:tav>
                                        <p:tav tm="100000">
                                          <p:val>
                                            <p:strVal val="#ppt_x"/>
                                          </p:val>
                                        </p:tav>
                                      </p:tavLst>
                                    </p:anim>
                                    <p:anim calcmode="lin" valueType="num">
                                      <p:cBhvr>
                                        <p:cTn id="95" dur="664" tmFilter="0.0,0.0; 0.25,0.07; 0.50,0.2; 0.75,0.467; 1.0,1.0">
                                          <p:stCondLst>
                                            <p:cond delay="0"/>
                                          </p:stCondLst>
                                        </p:cTn>
                                        <p:tgtEl>
                                          <p:spTgt spid="232453">
                                            <p:txEl>
                                              <p:pRg st="3" end="3"/>
                                            </p:txEl>
                                          </p:spTgt>
                                        </p:tgtEl>
                                        <p:attrNameLst>
                                          <p:attrName>ppt_y</p:attrName>
                                        </p:attrNameLst>
                                      </p:cBhvr>
                                      <p:tavLst>
                                        <p:tav tm="0" fmla="#ppt_y-sin(pi*$)/3">
                                          <p:val>
                                            <p:fltVal val="0.5"/>
                                          </p:val>
                                        </p:tav>
                                        <p:tav tm="100000">
                                          <p:val>
                                            <p:fltVal val="1"/>
                                          </p:val>
                                        </p:tav>
                                      </p:tavLst>
                                    </p:anim>
                                    <p:anim calcmode="lin" valueType="num">
                                      <p:cBhvr>
                                        <p:cTn id="96" dur="664" tmFilter="0, 0; 0.125,0.2665; 0.25,0.4; 0.375,0.465; 0.5,0.5;  0.625,0.535; 0.75,0.6; 0.875,0.7335; 1,1">
                                          <p:stCondLst>
                                            <p:cond delay="664"/>
                                          </p:stCondLst>
                                        </p:cTn>
                                        <p:tgtEl>
                                          <p:spTgt spid="232453">
                                            <p:txEl>
                                              <p:pRg st="3" end="3"/>
                                            </p:txEl>
                                          </p:spTgt>
                                        </p:tgtEl>
                                        <p:attrNameLst>
                                          <p:attrName>ppt_y</p:attrName>
                                        </p:attrNameLst>
                                      </p:cBhvr>
                                      <p:tavLst>
                                        <p:tav tm="0" fmla="#ppt_y-sin(pi*$)/9">
                                          <p:val>
                                            <p:fltVal val="0"/>
                                          </p:val>
                                        </p:tav>
                                        <p:tav tm="100000">
                                          <p:val>
                                            <p:fltVal val="1"/>
                                          </p:val>
                                        </p:tav>
                                      </p:tavLst>
                                    </p:anim>
                                    <p:anim calcmode="lin" valueType="num">
                                      <p:cBhvr>
                                        <p:cTn id="97" dur="332" tmFilter="0, 0; 0.125,0.2665; 0.25,0.4; 0.375,0.465; 0.5,0.5;  0.625,0.535; 0.75,0.6; 0.875,0.7335; 1,1">
                                          <p:stCondLst>
                                            <p:cond delay="1324"/>
                                          </p:stCondLst>
                                        </p:cTn>
                                        <p:tgtEl>
                                          <p:spTgt spid="232453">
                                            <p:txEl>
                                              <p:pRg st="3" end="3"/>
                                            </p:txEl>
                                          </p:spTgt>
                                        </p:tgtEl>
                                        <p:attrNameLst>
                                          <p:attrName>ppt_y</p:attrName>
                                        </p:attrNameLst>
                                      </p:cBhvr>
                                      <p:tavLst>
                                        <p:tav tm="0" fmla="#ppt_y-sin(pi*$)/27">
                                          <p:val>
                                            <p:fltVal val="0"/>
                                          </p:val>
                                        </p:tav>
                                        <p:tav tm="100000">
                                          <p:val>
                                            <p:fltVal val="1"/>
                                          </p:val>
                                        </p:tav>
                                      </p:tavLst>
                                    </p:anim>
                                    <p:anim calcmode="lin" valueType="num">
                                      <p:cBhvr>
                                        <p:cTn id="98" dur="164" tmFilter="0, 0; 0.125,0.2665; 0.25,0.4; 0.375,0.465; 0.5,0.5;  0.625,0.535; 0.75,0.6; 0.875,0.7335; 1,1">
                                          <p:stCondLst>
                                            <p:cond delay="1656"/>
                                          </p:stCondLst>
                                        </p:cTn>
                                        <p:tgtEl>
                                          <p:spTgt spid="232453">
                                            <p:txEl>
                                              <p:pRg st="3" end="3"/>
                                            </p:txEl>
                                          </p:spTgt>
                                        </p:tgtEl>
                                        <p:attrNameLst>
                                          <p:attrName>ppt_y</p:attrName>
                                        </p:attrNameLst>
                                      </p:cBhvr>
                                      <p:tavLst>
                                        <p:tav tm="0" fmla="#ppt_y-sin(pi*$)/81">
                                          <p:val>
                                            <p:fltVal val="0"/>
                                          </p:val>
                                        </p:tav>
                                        <p:tav tm="100000">
                                          <p:val>
                                            <p:fltVal val="1"/>
                                          </p:val>
                                        </p:tav>
                                      </p:tavLst>
                                    </p:anim>
                                    <p:animScale>
                                      <p:cBhvr>
                                        <p:cTn id="99" dur="26">
                                          <p:stCondLst>
                                            <p:cond delay="650"/>
                                          </p:stCondLst>
                                        </p:cTn>
                                        <p:tgtEl>
                                          <p:spTgt spid="232453">
                                            <p:txEl>
                                              <p:pRg st="3" end="3"/>
                                            </p:txEl>
                                          </p:spTgt>
                                        </p:tgtEl>
                                      </p:cBhvr>
                                      <p:to x="100000" y="60000"/>
                                    </p:animScale>
                                    <p:animScale>
                                      <p:cBhvr>
                                        <p:cTn id="100" dur="166" decel="50000">
                                          <p:stCondLst>
                                            <p:cond delay="676"/>
                                          </p:stCondLst>
                                        </p:cTn>
                                        <p:tgtEl>
                                          <p:spTgt spid="232453">
                                            <p:txEl>
                                              <p:pRg st="3" end="3"/>
                                            </p:txEl>
                                          </p:spTgt>
                                        </p:tgtEl>
                                      </p:cBhvr>
                                      <p:to x="100000" y="100000"/>
                                    </p:animScale>
                                    <p:animScale>
                                      <p:cBhvr>
                                        <p:cTn id="101" dur="26">
                                          <p:stCondLst>
                                            <p:cond delay="1312"/>
                                          </p:stCondLst>
                                        </p:cTn>
                                        <p:tgtEl>
                                          <p:spTgt spid="232453">
                                            <p:txEl>
                                              <p:pRg st="3" end="3"/>
                                            </p:txEl>
                                          </p:spTgt>
                                        </p:tgtEl>
                                      </p:cBhvr>
                                      <p:to x="100000" y="80000"/>
                                    </p:animScale>
                                    <p:animScale>
                                      <p:cBhvr>
                                        <p:cTn id="102" dur="166" decel="50000">
                                          <p:stCondLst>
                                            <p:cond delay="1338"/>
                                          </p:stCondLst>
                                        </p:cTn>
                                        <p:tgtEl>
                                          <p:spTgt spid="232453">
                                            <p:txEl>
                                              <p:pRg st="3" end="3"/>
                                            </p:txEl>
                                          </p:spTgt>
                                        </p:tgtEl>
                                      </p:cBhvr>
                                      <p:to x="100000" y="100000"/>
                                    </p:animScale>
                                    <p:animScale>
                                      <p:cBhvr>
                                        <p:cTn id="103" dur="26">
                                          <p:stCondLst>
                                            <p:cond delay="1642"/>
                                          </p:stCondLst>
                                        </p:cTn>
                                        <p:tgtEl>
                                          <p:spTgt spid="232453">
                                            <p:txEl>
                                              <p:pRg st="3" end="3"/>
                                            </p:txEl>
                                          </p:spTgt>
                                        </p:tgtEl>
                                      </p:cBhvr>
                                      <p:to x="100000" y="90000"/>
                                    </p:animScale>
                                    <p:animScale>
                                      <p:cBhvr>
                                        <p:cTn id="104" dur="166" decel="50000">
                                          <p:stCondLst>
                                            <p:cond delay="1668"/>
                                          </p:stCondLst>
                                        </p:cTn>
                                        <p:tgtEl>
                                          <p:spTgt spid="232453">
                                            <p:txEl>
                                              <p:pRg st="3" end="3"/>
                                            </p:txEl>
                                          </p:spTgt>
                                        </p:tgtEl>
                                      </p:cBhvr>
                                      <p:to x="100000" y="100000"/>
                                    </p:animScale>
                                    <p:animScale>
                                      <p:cBhvr>
                                        <p:cTn id="105" dur="26">
                                          <p:stCondLst>
                                            <p:cond delay="1808"/>
                                          </p:stCondLst>
                                        </p:cTn>
                                        <p:tgtEl>
                                          <p:spTgt spid="232453">
                                            <p:txEl>
                                              <p:pRg st="3" end="3"/>
                                            </p:txEl>
                                          </p:spTgt>
                                        </p:tgtEl>
                                      </p:cBhvr>
                                      <p:to x="100000" y="95000"/>
                                    </p:animScale>
                                    <p:animScale>
                                      <p:cBhvr>
                                        <p:cTn id="106" dur="166" decel="50000">
                                          <p:stCondLst>
                                            <p:cond delay="1834"/>
                                          </p:stCondLst>
                                        </p:cTn>
                                        <p:tgtEl>
                                          <p:spTgt spid="232453">
                                            <p:txEl>
                                              <p:pRg st="3" end="3"/>
                                            </p:txEl>
                                          </p:spTgt>
                                        </p:tgtEl>
                                      </p:cBhvr>
                                      <p:to x="100000" y="100000"/>
                                    </p:animScale>
                                  </p:childTnLst>
                                </p:cTn>
                              </p:par>
                              <p:par>
                                <p:cTn id="107" presetID="26" presetClass="entr" presetSubtype="0" fill="hold" grpId="0" nodeType="withEffect">
                                  <p:stCondLst>
                                    <p:cond delay="0"/>
                                  </p:stCondLst>
                                  <p:childTnLst>
                                    <p:set>
                                      <p:cBhvr>
                                        <p:cTn id="108" dur="1" fill="hold">
                                          <p:stCondLst>
                                            <p:cond delay="0"/>
                                          </p:stCondLst>
                                        </p:cTn>
                                        <p:tgtEl>
                                          <p:spTgt spid="232453">
                                            <p:txEl>
                                              <p:pRg st="4" end="4"/>
                                            </p:txEl>
                                          </p:spTgt>
                                        </p:tgtEl>
                                        <p:attrNameLst>
                                          <p:attrName>style.visibility</p:attrName>
                                        </p:attrNameLst>
                                      </p:cBhvr>
                                      <p:to>
                                        <p:strVal val="visible"/>
                                      </p:to>
                                    </p:set>
                                    <p:animEffect transition="in" filter="wipe(down)">
                                      <p:cBhvr>
                                        <p:cTn id="109" dur="580">
                                          <p:stCondLst>
                                            <p:cond delay="0"/>
                                          </p:stCondLst>
                                        </p:cTn>
                                        <p:tgtEl>
                                          <p:spTgt spid="232453">
                                            <p:txEl>
                                              <p:pRg st="4" end="4"/>
                                            </p:txEl>
                                          </p:spTgt>
                                        </p:tgtEl>
                                      </p:cBhvr>
                                    </p:animEffect>
                                    <p:anim calcmode="lin" valueType="num">
                                      <p:cBhvr>
                                        <p:cTn id="110" dur="1822" tmFilter="0,0; 0.14,0.36; 0.43,0.73; 0.71,0.91; 1.0,1.0">
                                          <p:stCondLst>
                                            <p:cond delay="0"/>
                                          </p:stCondLst>
                                        </p:cTn>
                                        <p:tgtEl>
                                          <p:spTgt spid="232453">
                                            <p:txEl>
                                              <p:pRg st="4" end="4"/>
                                            </p:txEl>
                                          </p:spTgt>
                                        </p:tgtEl>
                                        <p:attrNameLst>
                                          <p:attrName>ppt_x</p:attrName>
                                        </p:attrNameLst>
                                      </p:cBhvr>
                                      <p:tavLst>
                                        <p:tav tm="0">
                                          <p:val>
                                            <p:strVal val="#ppt_x-0.25"/>
                                          </p:val>
                                        </p:tav>
                                        <p:tav tm="100000">
                                          <p:val>
                                            <p:strVal val="#ppt_x"/>
                                          </p:val>
                                        </p:tav>
                                      </p:tavLst>
                                    </p:anim>
                                    <p:anim calcmode="lin" valueType="num">
                                      <p:cBhvr>
                                        <p:cTn id="111" dur="664" tmFilter="0.0,0.0; 0.25,0.07; 0.50,0.2; 0.75,0.467; 1.0,1.0">
                                          <p:stCondLst>
                                            <p:cond delay="0"/>
                                          </p:stCondLst>
                                        </p:cTn>
                                        <p:tgtEl>
                                          <p:spTgt spid="232453">
                                            <p:txEl>
                                              <p:pRg st="4" end="4"/>
                                            </p:txEl>
                                          </p:spTgt>
                                        </p:tgtEl>
                                        <p:attrNameLst>
                                          <p:attrName>ppt_y</p:attrName>
                                        </p:attrNameLst>
                                      </p:cBhvr>
                                      <p:tavLst>
                                        <p:tav tm="0" fmla="#ppt_y-sin(pi*$)/3">
                                          <p:val>
                                            <p:fltVal val="0.5"/>
                                          </p:val>
                                        </p:tav>
                                        <p:tav tm="100000">
                                          <p:val>
                                            <p:fltVal val="1"/>
                                          </p:val>
                                        </p:tav>
                                      </p:tavLst>
                                    </p:anim>
                                    <p:anim calcmode="lin" valueType="num">
                                      <p:cBhvr>
                                        <p:cTn id="112" dur="664" tmFilter="0, 0; 0.125,0.2665; 0.25,0.4; 0.375,0.465; 0.5,0.5;  0.625,0.535; 0.75,0.6; 0.875,0.7335; 1,1">
                                          <p:stCondLst>
                                            <p:cond delay="664"/>
                                          </p:stCondLst>
                                        </p:cTn>
                                        <p:tgtEl>
                                          <p:spTgt spid="232453">
                                            <p:txEl>
                                              <p:pRg st="4" end="4"/>
                                            </p:txEl>
                                          </p:spTgt>
                                        </p:tgtEl>
                                        <p:attrNameLst>
                                          <p:attrName>ppt_y</p:attrName>
                                        </p:attrNameLst>
                                      </p:cBhvr>
                                      <p:tavLst>
                                        <p:tav tm="0" fmla="#ppt_y-sin(pi*$)/9">
                                          <p:val>
                                            <p:fltVal val="0"/>
                                          </p:val>
                                        </p:tav>
                                        <p:tav tm="100000">
                                          <p:val>
                                            <p:fltVal val="1"/>
                                          </p:val>
                                        </p:tav>
                                      </p:tavLst>
                                    </p:anim>
                                    <p:anim calcmode="lin" valueType="num">
                                      <p:cBhvr>
                                        <p:cTn id="113" dur="332" tmFilter="0, 0; 0.125,0.2665; 0.25,0.4; 0.375,0.465; 0.5,0.5;  0.625,0.535; 0.75,0.6; 0.875,0.7335; 1,1">
                                          <p:stCondLst>
                                            <p:cond delay="1324"/>
                                          </p:stCondLst>
                                        </p:cTn>
                                        <p:tgtEl>
                                          <p:spTgt spid="232453">
                                            <p:txEl>
                                              <p:pRg st="4" end="4"/>
                                            </p:txEl>
                                          </p:spTgt>
                                        </p:tgtEl>
                                        <p:attrNameLst>
                                          <p:attrName>ppt_y</p:attrName>
                                        </p:attrNameLst>
                                      </p:cBhvr>
                                      <p:tavLst>
                                        <p:tav tm="0" fmla="#ppt_y-sin(pi*$)/27">
                                          <p:val>
                                            <p:fltVal val="0"/>
                                          </p:val>
                                        </p:tav>
                                        <p:tav tm="100000">
                                          <p:val>
                                            <p:fltVal val="1"/>
                                          </p:val>
                                        </p:tav>
                                      </p:tavLst>
                                    </p:anim>
                                    <p:anim calcmode="lin" valueType="num">
                                      <p:cBhvr>
                                        <p:cTn id="114" dur="164" tmFilter="0, 0; 0.125,0.2665; 0.25,0.4; 0.375,0.465; 0.5,0.5;  0.625,0.535; 0.75,0.6; 0.875,0.7335; 1,1">
                                          <p:stCondLst>
                                            <p:cond delay="1656"/>
                                          </p:stCondLst>
                                        </p:cTn>
                                        <p:tgtEl>
                                          <p:spTgt spid="232453">
                                            <p:txEl>
                                              <p:pRg st="4" end="4"/>
                                            </p:txEl>
                                          </p:spTgt>
                                        </p:tgtEl>
                                        <p:attrNameLst>
                                          <p:attrName>ppt_y</p:attrName>
                                        </p:attrNameLst>
                                      </p:cBhvr>
                                      <p:tavLst>
                                        <p:tav tm="0" fmla="#ppt_y-sin(pi*$)/81">
                                          <p:val>
                                            <p:fltVal val="0"/>
                                          </p:val>
                                        </p:tav>
                                        <p:tav tm="100000">
                                          <p:val>
                                            <p:fltVal val="1"/>
                                          </p:val>
                                        </p:tav>
                                      </p:tavLst>
                                    </p:anim>
                                    <p:animScale>
                                      <p:cBhvr>
                                        <p:cTn id="115" dur="26">
                                          <p:stCondLst>
                                            <p:cond delay="650"/>
                                          </p:stCondLst>
                                        </p:cTn>
                                        <p:tgtEl>
                                          <p:spTgt spid="232453">
                                            <p:txEl>
                                              <p:pRg st="4" end="4"/>
                                            </p:txEl>
                                          </p:spTgt>
                                        </p:tgtEl>
                                      </p:cBhvr>
                                      <p:to x="100000" y="60000"/>
                                    </p:animScale>
                                    <p:animScale>
                                      <p:cBhvr>
                                        <p:cTn id="116" dur="166" decel="50000">
                                          <p:stCondLst>
                                            <p:cond delay="676"/>
                                          </p:stCondLst>
                                        </p:cTn>
                                        <p:tgtEl>
                                          <p:spTgt spid="232453">
                                            <p:txEl>
                                              <p:pRg st="4" end="4"/>
                                            </p:txEl>
                                          </p:spTgt>
                                        </p:tgtEl>
                                      </p:cBhvr>
                                      <p:to x="100000" y="100000"/>
                                    </p:animScale>
                                    <p:animScale>
                                      <p:cBhvr>
                                        <p:cTn id="117" dur="26">
                                          <p:stCondLst>
                                            <p:cond delay="1312"/>
                                          </p:stCondLst>
                                        </p:cTn>
                                        <p:tgtEl>
                                          <p:spTgt spid="232453">
                                            <p:txEl>
                                              <p:pRg st="4" end="4"/>
                                            </p:txEl>
                                          </p:spTgt>
                                        </p:tgtEl>
                                      </p:cBhvr>
                                      <p:to x="100000" y="80000"/>
                                    </p:animScale>
                                    <p:animScale>
                                      <p:cBhvr>
                                        <p:cTn id="118" dur="166" decel="50000">
                                          <p:stCondLst>
                                            <p:cond delay="1338"/>
                                          </p:stCondLst>
                                        </p:cTn>
                                        <p:tgtEl>
                                          <p:spTgt spid="232453">
                                            <p:txEl>
                                              <p:pRg st="4" end="4"/>
                                            </p:txEl>
                                          </p:spTgt>
                                        </p:tgtEl>
                                      </p:cBhvr>
                                      <p:to x="100000" y="100000"/>
                                    </p:animScale>
                                    <p:animScale>
                                      <p:cBhvr>
                                        <p:cTn id="119" dur="26">
                                          <p:stCondLst>
                                            <p:cond delay="1642"/>
                                          </p:stCondLst>
                                        </p:cTn>
                                        <p:tgtEl>
                                          <p:spTgt spid="232453">
                                            <p:txEl>
                                              <p:pRg st="4" end="4"/>
                                            </p:txEl>
                                          </p:spTgt>
                                        </p:tgtEl>
                                      </p:cBhvr>
                                      <p:to x="100000" y="90000"/>
                                    </p:animScale>
                                    <p:animScale>
                                      <p:cBhvr>
                                        <p:cTn id="120" dur="166" decel="50000">
                                          <p:stCondLst>
                                            <p:cond delay="1668"/>
                                          </p:stCondLst>
                                        </p:cTn>
                                        <p:tgtEl>
                                          <p:spTgt spid="232453">
                                            <p:txEl>
                                              <p:pRg st="4" end="4"/>
                                            </p:txEl>
                                          </p:spTgt>
                                        </p:tgtEl>
                                      </p:cBhvr>
                                      <p:to x="100000" y="100000"/>
                                    </p:animScale>
                                    <p:animScale>
                                      <p:cBhvr>
                                        <p:cTn id="121" dur="26">
                                          <p:stCondLst>
                                            <p:cond delay="1808"/>
                                          </p:stCondLst>
                                        </p:cTn>
                                        <p:tgtEl>
                                          <p:spTgt spid="232453">
                                            <p:txEl>
                                              <p:pRg st="4" end="4"/>
                                            </p:txEl>
                                          </p:spTgt>
                                        </p:tgtEl>
                                      </p:cBhvr>
                                      <p:to x="100000" y="95000"/>
                                    </p:animScale>
                                    <p:animScale>
                                      <p:cBhvr>
                                        <p:cTn id="122" dur="166" decel="50000">
                                          <p:stCondLst>
                                            <p:cond delay="1834"/>
                                          </p:stCondLst>
                                        </p:cTn>
                                        <p:tgtEl>
                                          <p:spTgt spid="23245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2452" grpId="0" animBg="1"/>
      <p:bldP spid="232453" grpId="0" build="p"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6" name="Rectangle 4"/>
          <p:cNvSpPr>
            <a:spLocks noGrp="1" noChangeArrowheads="1"/>
          </p:cNvSpPr>
          <p:nvPr>
            <p:ph type="title"/>
          </p:nvPr>
        </p:nvSpPr>
        <p:spPr>
          <a:xfrm>
            <a:off x="1840522" y="365125"/>
            <a:ext cx="9870832" cy="1281113"/>
          </a:xfrm>
          <a:solidFill>
            <a:schemeClr val="tx1"/>
          </a:solidFill>
        </p:spPr>
        <p:txBody>
          <a:bodyPr>
            <a:normAutofit fontScale="90000"/>
          </a:bodyPr>
          <a:lstStyle/>
          <a:p>
            <a:r>
              <a:rPr lang="en-US" dirty="0">
                <a:solidFill>
                  <a:schemeClr val="bg1"/>
                </a:solidFill>
                <a:latin typeface="Aharoni" panose="02010803020104030203" pitchFamily="2" charset="-79"/>
                <a:cs typeface="Aharoni" panose="02010803020104030203" pitchFamily="2" charset="-79"/>
              </a:rPr>
              <a:t>Managing Stakeholder Relationships</a:t>
            </a:r>
          </a:p>
        </p:txBody>
      </p:sp>
      <p:sp>
        <p:nvSpPr>
          <p:cNvPr id="233477" name="Rectangle 5"/>
          <p:cNvSpPr>
            <a:spLocks noGrp="1" noChangeArrowheads="1"/>
          </p:cNvSpPr>
          <p:nvPr>
            <p:ph idx="1"/>
          </p:nvPr>
        </p:nvSpPr>
        <p:spPr>
          <a:xfrm>
            <a:off x="1840522" y="1755287"/>
            <a:ext cx="9870832" cy="4200036"/>
          </a:xfrm>
          <a:ln>
            <a:solidFill>
              <a:schemeClr val="tx1"/>
            </a:solidFill>
          </a:ln>
        </p:spPr>
        <p:txBody>
          <a:bodyPr/>
          <a:lstStyle/>
          <a:p>
            <a:pPr>
              <a:lnSpc>
                <a:spcPct val="90000"/>
              </a:lnSpc>
            </a:pPr>
            <a:endParaRPr lang="en-US" dirty="0">
              <a:latin typeface="Aharoni" panose="02010803020104030203" pitchFamily="2" charset="-79"/>
              <a:cs typeface="Aharoni" panose="02010803020104030203" pitchFamily="2" charset="-79"/>
            </a:endParaRPr>
          </a:p>
          <a:p>
            <a:pPr>
              <a:lnSpc>
                <a:spcPct val="90000"/>
              </a:lnSpc>
            </a:pPr>
            <a:r>
              <a:rPr lang="en-US" dirty="0">
                <a:latin typeface="Aharoni" panose="02010803020104030203" pitchFamily="2" charset="-79"/>
                <a:cs typeface="Aharoni" panose="02010803020104030203" pitchFamily="2" charset="-79"/>
              </a:rPr>
              <a:t>Identify the organization’s external stakeholders</a:t>
            </a:r>
          </a:p>
          <a:p>
            <a:pPr>
              <a:lnSpc>
                <a:spcPct val="90000"/>
              </a:lnSpc>
            </a:pPr>
            <a:r>
              <a:rPr lang="en-US" dirty="0">
                <a:latin typeface="Aharoni" panose="02010803020104030203" pitchFamily="2" charset="-79"/>
                <a:cs typeface="Aharoni" panose="02010803020104030203" pitchFamily="2" charset="-79"/>
              </a:rPr>
              <a:t>Determine the particular interests and concerns of the external stakeholders</a:t>
            </a:r>
          </a:p>
          <a:p>
            <a:pPr>
              <a:lnSpc>
                <a:spcPct val="90000"/>
              </a:lnSpc>
            </a:pPr>
            <a:r>
              <a:rPr lang="en-US" dirty="0">
                <a:latin typeface="Aharoni" panose="02010803020104030203" pitchFamily="2" charset="-79"/>
                <a:cs typeface="Aharoni" panose="02010803020104030203" pitchFamily="2" charset="-79"/>
              </a:rPr>
              <a:t>Decide how critical each external stakeholder is to the organization</a:t>
            </a:r>
          </a:p>
          <a:p>
            <a:pPr>
              <a:lnSpc>
                <a:spcPct val="90000"/>
              </a:lnSpc>
            </a:pPr>
            <a:r>
              <a:rPr lang="en-US" dirty="0">
                <a:latin typeface="Aharoni" panose="02010803020104030203" pitchFamily="2" charset="-79"/>
                <a:cs typeface="Aharoni" panose="02010803020104030203" pitchFamily="2" charset="-79"/>
              </a:rPr>
              <a:t>Determine how to manage each individual external stakeholder relationship</a:t>
            </a:r>
          </a:p>
        </p:txBody>
      </p:sp>
      <p:sp>
        <p:nvSpPr>
          <p:cNvPr id="5" name="Slide Number Placeholder 5"/>
          <p:cNvSpPr>
            <a:spLocks noGrp="1"/>
          </p:cNvSpPr>
          <p:nvPr>
            <p:ph type="sldNum" sz="quarter" idx="12"/>
          </p:nvPr>
        </p:nvSpPr>
        <p:spPr/>
        <p:txBody>
          <a:bodyPr/>
          <a:lstStyle/>
          <a:p>
            <a:fld id="{20E003E0-F242-4A8B-B20D-F7288951A7B3}" type="slidenum">
              <a:rPr lang="en-US"/>
              <a:pPr/>
              <a:t>23</a:t>
            </a:fld>
            <a:endParaRPr lang="en-US"/>
          </a:p>
        </p:txBody>
      </p:sp>
    </p:spTree>
    <p:extLst>
      <p:ext uri="{BB962C8B-B14F-4D97-AF65-F5344CB8AC3E}">
        <p14:creationId xmlns:p14="http://schemas.microsoft.com/office/powerpoint/2010/main" val="2834913246"/>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33476"/>
                                        </p:tgtEl>
                                        <p:attrNameLst>
                                          <p:attrName>style.visibility</p:attrName>
                                        </p:attrNameLst>
                                      </p:cBhvr>
                                      <p:to>
                                        <p:strVal val="visible"/>
                                      </p:to>
                                    </p:set>
                                    <p:animEffect transition="in" filter="wheel(1)">
                                      <p:cBhvr>
                                        <p:cTn id="7" dur="2000"/>
                                        <p:tgtEl>
                                          <p:spTgt spid="23347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33477">
                                            <p:bg/>
                                          </p:spTgt>
                                        </p:tgtEl>
                                        <p:attrNameLst>
                                          <p:attrName>style.visibility</p:attrName>
                                        </p:attrNameLst>
                                      </p:cBhvr>
                                      <p:to>
                                        <p:strVal val="visible"/>
                                      </p:to>
                                    </p:set>
                                    <p:animEffect transition="in" filter="circle(in)">
                                      <p:cBhvr>
                                        <p:cTn id="12" dur="2000"/>
                                        <p:tgtEl>
                                          <p:spTgt spid="233477">
                                            <p:bg/>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33477">
                                            <p:txEl>
                                              <p:pRg st="1" end="1"/>
                                            </p:txEl>
                                          </p:spTgt>
                                        </p:tgtEl>
                                        <p:attrNameLst>
                                          <p:attrName>style.visibility</p:attrName>
                                        </p:attrNameLst>
                                      </p:cBhvr>
                                      <p:to>
                                        <p:strVal val="visible"/>
                                      </p:to>
                                    </p:set>
                                    <p:animEffect transition="in" filter="circle(in)">
                                      <p:cBhvr>
                                        <p:cTn id="17" dur="2000"/>
                                        <p:tgtEl>
                                          <p:spTgt spid="23347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233477">
                                            <p:txEl>
                                              <p:pRg st="2" end="2"/>
                                            </p:txEl>
                                          </p:spTgt>
                                        </p:tgtEl>
                                        <p:attrNameLst>
                                          <p:attrName>style.visibility</p:attrName>
                                        </p:attrNameLst>
                                      </p:cBhvr>
                                      <p:to>
                                        <p:strVal val="visible"/>
                                      </p:to>
                                    </p:set>
                                    <p:animEffect transition="in" filter="circle(in)">
                                      <p:cBhvr>
                                        <p:cTn id="22" dur="2000"/>
                                        <p:tgtEl>
                                          <p:spTgt spid="23347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233477">
                                            <p:txEl>
                                              <p:pRg st="3" end="3"/>
                                            </p:txEl>
                                          </p:spTgt>
                                        </p:tgtEl>
                                        <p:attrNameLst>
                                          <p:attrName>style.visibility</p:attrName>
                                        </p:attrNameLst>
                                      </p:cBhvr>
                                      <p:to>
                                        <p:strVal val="visible"/>
                                      </p:to>
                                    </p:set>
                                    <p:animEffect transition="in" filter="circle(in)">
                                      <p:cBhvr>
                                        <p:cTn id="27" dur="2000"/>
                                        <p:tgtEl>
                                          <p:spTgt spid="23347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233477">
                                            <p:txEl>
                                              <p:pRg st="4" end="4"/>
                                            </p:txEl>
                                          </p:spTgt>
                                        </p:tgtEl>
                                        <p:attrNameLst>
                                          <p:attrName>style.visibility</p:attrName>
                                        </p:attrNameLst>
                                      </p:cBhvr>
                                      <p:to>
                                        <p:strVal val="visible"/>
                                      </p:to>
                                    </p:set>
                                    <p:animEffect transition="in" filter="circle(in)">
                                      <p:cBhvr>
                                        <p:cTn id="32" dur="2000"/>
                                        <p:tgtEl>
                                          <p:spTgt spid="23347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3476" grpId="0" animBg="1"/>
      <p:bldP spid="233477" grpId="0"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8" name="Rectangle 8"/>
          <p:cNvSpPr>
            <a:spLocks noGrp="1" noChangeArrowheads="1"/>
          </p:cNvSpPr>
          <p:nvPr>
            <p:ph type="title"/>
          </p:nvPr>
        </p:nvSpPr>
        <p:spPr>
          <a:xfrm>
            <a:off x="1981200" y="277813"/>
            <a:ext cx="8229600" cy="1020762"/>
          </a:xfrm>
          <a:solidFill>
            <a:schemeClr val="tx1"/>
          </a:solidFill>
          <a:ln>
            <a:solidFill>
              <a:schemeClr val="tx1"/>
            </a:solidFill>
          </a:ln>
        </p:spPr>
        <p:txBody>
          <a:bodyPr/>
          <a:lstStyle/>
          <a:p>
            <a:r>
              <a:rPr lang="en-US" sz="4000" dirty="0" smtClean="0">
                <a:solidFill>
                  <a:schemeClr val="bg1"/>
                </a:solidFill>
                <a:latin typeface="Aharoni" panose="02010803020104030203" pitchFamily="2" charset="-79"/>
                <a:cs typeface="Aharoni" panose="02010803020104030203" pitchFamily="2" charset="-79"/>
              </a:rPr>
              <a:t>Organizational </a:t>
            </a:r>
            <a:r>
              <a:rPr lang="en-US" sz="4000" dirty="0">
                <a:solidFill>
                  <a:schemeClr val="bg1"/>
                </a:solidFill>
                <a:latin typeface="Aharoni" panose="02010803020104030203" pitchFamily="2" charset="-79"/>
                <a:cs typeface="Aharoni" panose="02010803020104030203" pitchFamily="2" charset="-79"/>
              </a:rPr>
              <a:t>Stakeholders</a:t>
            </a:r>
          </a:p>
        </p:txBody>
      </p:sp>
      <p:sp>
        <p:nvSpPr>
          <p:cNvPr id="68" name="Slide Number Placeholder 4"/>
          <p:cNvSpPr>
            <a:spLocks noGrp="1"/>
          </p:cNvSpPr>
          <p:nvPr>
            <p:ph type="sldNum" sz="quarter" idx="12"/>
          </p:nvPr>
        </p:nvSpPr>
        <p:spPr/>
        <p:txBody>
          <a:bodyPr/>
          <a:lstStyle/>
          <a:p>
            <a:fld id="{0FB32EF4-CF0A-4E33-870E-1CC80AA5C521}" type="slidenum">
              <a:rPr lang="en-US"/>
              <a:pPr/>
              <a:t>24</a:t>
            </a:fld>
            <a:endParaRPr lang="en-US"/>
          </a:p>
        </p:txBody>
      </p:sp>
      <p:grpSp>
        <p:nvGrpSpPr>
          <p:cNvPr id="317451" name="Group 11"/>
          <p:cNvGrpSpPr>
            <a:grpSpLocks noChangeAspect="1"/>
          </p:cNvGrpSpPr>
          <p:nvPr/>
        </p:nvGrpSpPr>
        <p:grpSpPr bwMode="auto">
          <a:xfrm>
            <a:off x="1981201" y="1570892"/>
            <a:ext cx="8229600" cy="4332639"/>
            <a:chOff x="816" y="1152"/>
            <a:chExt cx="4157" cy="2593"/>
          </a:xfrm>
        </p:grpSpPr>
        <p:sp>
          <p:nvSpPr>
            <p:cNvPr id="317450" name="AutoShape 10"/>
            <p:cNvSpPr>
              <a:spLocks noChangeAspect="1" noChangeArrowheads="1" noTextEdit="1"/>
            </p:cNvSpPr>
            <p:nvPr/>
          </p:nvSpPr>
          <p:spPr bwMode="auto">
            <a:xfrm>
              <a:off x="816" y="1152"/>
              <a:ext cx="4157" cy="25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17452" name="Line 12"/>
            <p:cNvSpPr>
              <a:spLocks noChangeShapeType="1"/>
            </p:cNvSpPr>
            <p:nvPr/>
          </p:nvSpPr>
          <p:spPr bwMode="auto">
            <a:xfrm>
              <a:off x="2898" y="2649"/>
              <a:ext cx="1" cy="684"/>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453" name="Freeform 13"/>
            <p:cNvSpPr>
              <a:spLocks/>
            </p:cNvSpPr>
            <p:nvPr/>
          </p:nvSpPr>
          <p:spPr bwMode="auto">
            <a:xfrm>
              <a:off x="2866" y="3301"/>
              <a:ext cx="67" cy="113"/>
            </a:xfrm>
            <a:custGeom>
              <a:avLst/>
              <a:gdLst>
                <a:gd name="T0" fmla="*/ 32 w 67"/>
                <a:gd name="T1" fmla="*/ 21 h 113"/>
                <a:gd name="T2" fmla="*/ 67 w 67"/>
                <a:gd name="T3" fmla="*/ 0 h 113"/>
                <a:gd name="T4" fmla="*/ 67 w 67"/>
                <a:gd name="T5" fmla="*/ 4 h 113"/>
                <a:gd name="T6" fmla="*/ 46 w 67"/>
                <a:gd name="T7" fmla="*/ 56 h 113"/>
                <a:gd name="T8" fmla="*/ 46 w 67"/>
                <a:gd name="T9" fmla="*/ 56 h 113"/>
                <a:gd name="T10" fmla="*/ 32 w 67"/>
                <a:gd name="T11" fmla="*/ 113 h 113"/>
                <a:gd name="T12" fmla="*/ 32 w 67"/>
                <a:gd name="T13" fmla="*/ 113 h 113"/>
                <a:gd name="T14" fmla="*/ 21 w 67"/>
                <a:gd name="T15" fmla="*/ 56 h 113"/>
                <a:gd name="T16" fmla="*/ 0 w 67"/>
                <a:gd name="T17" fmla="*/ 4 h 113"/>
                <a:gd name="T18" fmla="*/ 0 w 67"/>
                <a:gd name="T19" fmla="*/ 0 h 113"/>
                <a:gd name="T20" fmla="*/ 32 w 67"/>
                <a:gd name="T21" fmla="*/ 2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7" h="113">
                  <a:moveTo>
                    <a:pt x="32" y="21"/>
                  </a:moveTo>
                  <a:lnTo>
                    <a:pt x="67" y="0"/>
                  </a:lnTo>
                  <a:lnTo>
                    <a:pt x="67" y="4"/>
                  </a:lnTo>
                  <a:lnTo>
                    <a:pt x="46" y="56"/>
                  </a:lnTo>
                  <a:lnTo>
                    <a:pt x="46" y="56"/>
                  </a:lnTo>
                  <a:lnTo>
                    <a:pt x="32" y="113"/>
                  </a:lnTo>
                  <a:lnTo>
                    <a:pt x="32" y="113"/>
                  </a:lnTo>
                  <a:lnTo>
                    <a:pt x="21" y="56"/>
                  </a:lnTo>
                  <a:lnTo>
                    <a:pt x="0" y="4"/>
                  </a:lnTo>
                  <a:lnTo>
                    <a:pt x="0" y="0"/>
                  </a:lnTo>
                  <a:lnTo>
                    <a:pt x="32" y="2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454" name="Freeform 14"/>
            <p:cNvSpPr>
              <a:spLocks/>
            </p:cNvSpPr>
            <p:nvPr/>
          </p:nvSpPr>
          <p:spPr bwMode="auto">
            <a:xfrm>
              <a:off x="2866" y="2568"/>
              <a:ext cx="67" cy="113"/>
            </a:xfrm>
            <a:custGeom>
              <a:avLst/>
              <a:gdLst>
                <a:gd name="T0" fmla="*/ 32 w 67"/>
                <a:gd name="T1" fmla="*/ 92 h 113"/>
                <a:gd name="T2" fmla="*/ 0 w 67"/>
                <a:gd name="T3" fmla="*/ 113 h 113"/>
                <a:gd name="T4" fmla="*/ 0 w 67"/>
                <a:gd name="T5" fmla="*/ 110 h 113"/>
                <a:gd name="T6" fmla="*/ 21 w 67"/>
                <a:gd name="T7" fmla="*/ 57 h 113"/>
                <a:gd name="T8" fmla="*/ 21 w 67"/>
                <a:gd name="T9" fmla="*/ 57 h 113"/>
                <a:gd name="T10" fmla="*/ 32 w 67"/>
                <a:gd name="T11" fmla="*/ 0 h 113"/>
                <a:gd name="T12" fmla="*/ 32 w 67"/>
                <a:gd name="T13" fmla="*/ 0 h 113"/>
                <a:gd name="T14" fmla="*/ 46 w 67"/>
                <a:gd name="T15" fmla="*/ 57 h 113"/>
                <a:gd name="T16" fmla="*/ 67 w 67"/>
                <a:gd name="T17" fmla="*/ 110 h 113"/>
                <a:gd name="T18" fmla="*/ 67 w 67"/>
                <a:gd name="T19" fmla="*/ 113 h 113"/>
                <a:gd name="T20" fmla="*/ 32 w 67"/>
                <a:gd name="T21" fmla="*/ 92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7" h="113">
                  <a:moveTo>
                    <a:pt x="32" y="92"/>
                  </a:moveTo>
                  <a:lnTo>
                    <a:pt x="0" y="113"/>
                  </a:lnTo>
                  <a:lnTo>
                    <a:pt x="0" y="110"/>
                  </a:lnTo>
                  <a:lnTo>
                    <a:pt x="21" y="57"/>
                  </a:lnTo>
                  <a:lnTo>
                    <a:pt x="21" y="57"/>
                  </a:lnTo>
                  <a:lnTo>
                    <a:pt x="32" y="0"/>
                  </a:lnTo>
                  <a:lnTo>
                    <a:pt x="32" y="0"/>
                  </a:lnTo>
                  <a:lnTo>
                    <a:pt x="46" y="57"/>
                  </a:lnTo>
                  <a:lnTo>
                    <a:pt x="67" y="110"/>
                  </a:lnTo>
                  <a:lnTo>
                    <a:pt x="67" y="113"/>
                  </a:lnTo>
                  <a:lnTo>
                    <a:pt x="32" y="9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455" name="Line 15"/>
            <p:cNvSpPr>
              <a:spLocks noChangeShapeType="1"/>
            </p:cNvSpPr>
            <p:nvPr/>
          </p:nvSpPr>
          <p:spPr bwMode="auto">
            <a:xfrm>
              <a:off x="3050" y="2632"/>
              <a:ext cx="299" cy="468"/>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456" name="Freeform 16"/>
            <p:cNvSpPr>
              <a:spLocks/>
            </p:cNvSpPr>
            <p:nvPr/>
          </p:nvSpPr>
          <p:spPr bwMode="auto">
            <a:xfrm>
              <a:off x="3307" y="3058"/>
              <a:ext cx="88" cy="109"/>
            </a:xfrm>
            <a:custGeom>
              <a:avLst/>
              <a:gdLst>
                <a:gd name="T0" fmla="*/ 38 w 88"/>
                <a:gd name="T1" fmla="*/ 35 h 109"/>
                <a:gd name="T2" fmla="*/ 56 w 88"/>
                <a:gd name="T3" fmla="*/ 0 h 109"/>
                <a:gd name="T4" fmla="*/ 56 w 88"/>
                <a:gd name="T5" fmla="*/ 0 h 109"/>
                <a:gd name="T6" fmla="*/ 67 w 88"/>
                <a:gd name="T7" fmla="*/ 56 h 109"/>
                <a:gd name="T8" fmla="*/ 67 w 88"/>
                <a:gd name="T9" fmla="*/ 56 h 109"/>
                <a:gd name="T10" fmla="*/ 88 w 88"/>
                <a:gd name="T11" fmla="*/ 109 h 109"/>
                <a:gd name="T12" fmla="*/ 88 w 88"/>
                <a:gd name="T13" fmla="*/ 109 h 109"/>
                <a:gd name="T14" fmla="*/ 45 w 88"/>
                <a:gd name="T15" fmla="*/ 70 h 109"/>
                <a:gd name="T16" fmla="*/ 0 w 88"/>
                <a:gd name="T17" fmla="*/ 35 h 109"/>
                <a:gd name="T18" fmla="*/ 0 w 88"/>
                <a:gd name="T19" fmla="*/ 35 h 109"/>
                <a:gd name="T20" fmla="*/ 38 w 88"/>
                <a:gd name="T21" fmla="*/ 3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8" h="109">
                  <a:moveTo>
                    <a:pt x="38" y="35"/>
                  </a:moveTo>
                  <a:lnTo>
                    <a:pt x="56" y="0"/>
                  </a:lnTo>
                  <a:lnTo>
                    <a:pt x="56" y="0"/>
                  </a:lnTo>
                  <a:lnTo>
                    <a:pt x="67" y="56"/>
                  </a:lnTo>
                  <a:lnTo>
                    <a:pt x="67" y="56"/>
                  </a:lnTo>
                  <a:lnTo>
                    <a:pt x="88" y="109"/>
                  </a:lnTo>
                  <a:lnTo>
                    <a:pt x="88" y="109"/>
                  </a:lnTo>
                  <a:lnTo>
                    <a:pt x="45" y="70"/>
                  </a:lnTo>
                  <a:lnTo>
                    <a:pt x="0" y="35"/>
                  </a:lnTo>
                  <a:lnTo>
                    <a:pt x="0" y="35"/>
                  </a:lnTo>
                  <a:lnTo>
                    <a:pt x="38" y="3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457" name="Freeform 17"/>
            <p:cNvSpPr>
              <a:spLocks/>
            </p:cNvSpPr>
            <p:nvPr/>
          </p:nvSpPr>
          <p:spPr bwMode="auto">
            <a:xfrm>
              <a:off x="3007" y="2561"/>
              <a:ext cx="85" cy="113"/>
            </a:xfrm>
            <a:custGeom>
              <a:avLst/>
              <a:gdLst>
                <a:gd name="T0" fmla="*/ 46 w 85"/>
                <a:gd name="T1" fmla="*/ 78 h 113"/>
                <a:gd name="T2" fmla="*/ 32 w 85"/>
                <a:gd name="T3" fmla="*/ 113 h 113"/>
                <a:gd name="T4" fmla="*/ 28 w 85"/>
                <a:gd name="T5" fmla="*/ 113 h 113"/>
                <a:gd name="T6" fmla="*/ 18 w 85"/>
                <a:gd name="T7" fmla="*/ 57 h 113"/>
                <a:gd name="T8" fmla="*/ 18 w 85"/>
                <a:gd name="T9" fmla="*/ 57 h 113"/>
                <a:gd name="T10" fmla="*/ 0 w 85"/>
                <a:gd name="T11" fmla="*/ 0 h 113"/>
                <a:gd name="T12" fmla="*/ 0 w 85"/>
                <a:gd name="T13" fmla="*/ 0 h 113"/>
                <a:gd name="T14" fmla="*/ 39 w 85"/>
                <a:gd name="T15" fmla="*/ 43 h 113"/>
                <a:gd name="T16" fmla="*/ 85 w 85"/>
                <a:gd name="T17" fmla="*/ 78 h 113"/>
                <a:gd name="T18" fmla="*/ 85 w 85"/>
                <a:gd name="T19" fmla="*/ 78 h 113"/>
                <a:gd name="T20" fmla="*/ 46 w 85"/>
                <a:gd name="T21" fmla="*/ 7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5" h="113">
                  <a:moveTo>
                    <a:pt x="46" y="78"/>
                  </a:moveTo>
                  <a:lnTo>
                    <a:pt x="32" y="113"/>
                  </a:lnTo>
                  <a:lnTo>
                    <a:pt x="28" y="113"/>
                  </a:lnTo>
                  <a:lnTo>
                    <a:pt x="18" y="57"/>
                  </a:lnTo>
                  <a:lnTo>
                    <a:pt x="18" y="57"/>
                  </a:lnTo>
                  <a:lnTo>
                    <a:pt x="0" y="0"/>
                  </a:lnTo>
                  <a:lnTo>
                    <a:pt x="0" y="0"/>
                  </a:lnTo>
                  <a:lnTo>
                    <a:pt x="39" y="43"/>
                  </a:lnTo>
                  <a:lnTo>
                    <a:pt x="85" y="78"/>
                  </a:lnTo>
                  <a:lnTo>
                    <a:pt x="85" y="78"/>
                  </a:lnTo>
                  <a:lnTo>
                    <a:pt x="46" y="7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458" name="Line 18"/>
            <p:cNvSpPr>
              <a:spLocks noChangeShapeType="1"/>
            </p:cNvSpPr>
            <p:nvPr/>
          </p:nvSpPr>
          <p:spPr bwMode="auto">
            <a:xfrm>
              <a:off x="3363" y="2607"/>
              <a:ext cx="240" cy="109"/>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459" name="Freeform 19"/>
            <p:cNvSpPr>
              <a:spLocks/>
            </p:cNvSpPr>
            <p:nvPr/>
          </p:nvSpPr>
          <p:spPr bwMode="auto">
            <a:xfrm>
              <a:off x="3560" y="2674"/>
              <a:ext cx="117" cy="77"/>
            </a:xfrm>
            <a:custGeom>
              <a:avLst/>
              <a:gdLst>
                <a:gd name="T0" fmla="*/ 32 w 117"/>
                <a:gd name="T1" fmla="*/ 39 h 77"/>
                <a:gd name="T2" fmla="*/ 29 w 117"/>
                <a:gd name="T3" fmla="*/ 0 h 77"/>
                <a:gd name="T4" fmla="*/ 29 w 117"/>
                <a:gd name="T5" fmla="*/ 0 h 77"/>
                <a:gd name="T6" fmla="*/ 71 w 117"/>
                <a:gd name="T7" fmla="*/ 42 h 77"/>
                <a:gd name="T8" fmla="*/ 71 w 117"/>
                <a:gd name="T9" fmla="*/ 42 h 77"/>
                <a:gd name="T10" fmla="*/ 117 w 117"/>
                <a:gd name="T11" fmla="*/ 77 h 77"/>
                <a:gd name="T12" fmla="*/ 117 w 117"/>
                <a:gd name="T13" fmla="*/ 77 h 77"/>
                <a:gd name="T14" fmla="*/ 60 w 117"/>
                <a:gd name="T15" fmla="*/ 63 h 77"/>
                <a:gd name="T16" fmla="*/ 0 w 117"/>
                <a:gd name="T17" fmla="*/ 60 h 77"/>
                <a:gd name="T18" fmla="*/ 0 w 117"/>
                <a:gd name="T19" fmla="*/ 60 h 77"/>
                <a:gd name="T20" fmla="*/ 32 w 117"/>
                <a:gd name="T21" fmla="*/ 39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7" h="77">
                  <a:moveTo>
                    <a:pt x="32" y="39"/>
                  </a:moveTo>
                  <a:lnTo>
                    <a:pt x="29" y="0"/>
                  </a:lnTo>
                  <a:lnTo>
                    <a:pt x="29" y="0"/>
                  </a:lnTo>
                  <a:lnTo>
                    <a:pt x="71" y="42"/>
                  </a:lnTo>
                  <a:lnTo>
                    <a:pt x="71" y="42"/>
                  </a:lnTo>
                  <a:lnTo>
                    <a:pt x="117" y="77"/>
                  </a:lnTo>
                  <a:lnTo>
                    <a:pt x="117" y="77"/>
                  </a:lnTo>
                  <a:lnTo>
                    <a:pt x="60" y="63"/>
                  </a:lnTo>
                  <a:lnTo>
                    <a:pt x="0" y="60"/>
                  </a:lnTo>
                  <a:lnTo>
                    <a:pt x="0" y="60"/>
                  </a:lnTo>
                  <a:lnTo>
                    <a:pt x="32" y="3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460" name="Freeform 20"/>
            <p:cNvSpPr>
              <a:spLocks/>
            </p:cNvSpPr>
            <p:nvPr/>
          </p:nvSpPr>
          <p:spPr bwMode="auto">
            <a:xfrm>
              <a:off x="3289" y="2572"/>
              <a:ext cx="113" cy="77"/>
            </a:xfrm>
            <a:custGeom>
              <a:avLst/>
              <a:gdLst>
                <a:gd name="T0" fmla="*/ 81 w 113"/>
                <a:gd name="T1" fmla="*/ 39 h 77"/>
                <a:gd name="T2" fmla="*/ 85 w 113"/>
                <a:gd name="T3" fmla="*/ 77 h 77"/>
                <a:gd name="T4" fmla="*/ 85 w 113"/>
                <a:gd name="T5" fmla="*/ 77 h 77"/>
                <a:gd name="T6" fmla="*/ 46 w 113"/>
                <a:gd name="T7" fmla="*/ 35 h 77"/>
                <a:gd name="T8" fmla="*/ 46 w 113"/>
                <a:gd name="T9" fmla="*/ 35 h 77"/>
                <a:gd name="T10" fmla="*/ 0 w 113"/>
                <a:gd name="T11" fmla="*/ 0 h 77"/>
                <a:gd name="T12" fmla="*/ 0 w 113"/>
                <a:gd name="T13" fmla="*/ 0 h 77"/>
                <a:gd name="T14" fmla="*/ 56 w 113"/>
                <a:gd name="T15" fmla="*/ 14 h 77"/>
                <a:gd name="T16" fmla="*/ 113 w 113"/>
                <a:gd name="T17" fmla="*/ 14 h 77"/>
                <a:gd name="T18" fmla="*/ 113 w 113"/>
                <a:gd name="T19" fmla="*/ 17 h 77"/>
                <a:gd name="T20" fmla="*/ 81 w 113"/>
                <a:gd name="T21" fmla="*/ 39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3" h="77">
                  <a:moveTo>
                    <a:pt x="81" y="39"/>
                  </a:moveTo>
                  <a:lnTo>
                    <a:pt x="85" y="77"/>
                  </a:lnTo>
                  <a:lnTo>
                    <a:pt x="85" y="77"/>
                  </a:lnTo>
                  <a:lnTo>
                    <a:pt x="46" y="35"/>
                  </a:lnTo>
                  <a:lnTo>
                    <a:pt x="46" y="35"/>
                  </a:lnTo>
                  <a:lnTo>
                    <a:pt x="0" y="0"/>
                  </a:lnTo>
                  <a:lnTo>
                    <a:pt x="0" y="0"/>
                  </a:lnTo>
                  <a:lnTo>
                    <a:pt x="56" y="14"/>
                  </a:lnTo>
                  <a:lnTo>
                    <a:pt x="113" y="14"/>
                  </a:lnTo>
                  <a:lnTo>
                    <a:pt x="113" y="17"/>
                  </a:lnTo>
                  <a:lnTo>
                    <a:pt x="81" y="3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461" name="Line 21"/>
            <p:cNvSpPr>
              <a:spLocks noChangeShapeType="1"/>
            </p:cNvSpPr>
            <p:nvPr/>
          </p:nvSpPr>
          <p:spPr bwMode="auto">
            <a:xfrm flipV="1">
              <a:off x="3567" y="2276"/>
              <a:ext cx="155" cy="25"/>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462" name="Freeform 22"/>
            <p:cNvSpPr>
              <a:spLocks/>
            </p:cNvSpPr>
            <p:nvPr/>
          </p:nvSpPr>
          <p:spPr bwMode="auto">
            <a:xfrm>
              <a:off x="3687" y="2248"/>
              <a:ext cx="116" cy="67"/>
            </a:xfrm>
            <a:custGeom>
              <a:avLst/>
              <a:gdLst>
                <a:gd name="T0" fmla="*/ 25 w 116"/>
                <a:gd name="T1" fmla="*/ 31 h 67"/>
                <a:gd name="T2" fmla="*/ 0 w 116"/>
                <a:gd name="T3" fmla="*/ 0 h 67"/>
                <a:gd name="T4" fmla="*/ 4 w 116"/>
                <a:gd name="T5" fmla="*/ 0 h 67"/>
                <a:gd name="T6" fmla="*/ 60 w 116"/>
                <a:gd name="T7" fmla="*/ 14 h 67"/>
                <a:gd name="T8" fmla="*/ 60 w 116"/>
                <a:gd name="T9" fmla="*/ 14 h 67"/>
                <a:gd name="T10" fmla="*/ 116 w 116"/>
                <a:gd name="T11" fmla="*/ 17 h 67"/>
                <a:gd name="T12" fmla="*/ 116 w 116"/>
                <a:gd name="T13" fmla="*/ 17 h 67"/>
                <a:gd name="T14" fmla="*/ 64 w 116"/>
                <a:gd name="T15" fmla="*/ 38 h 67"/>
                <a:gd name="T16" fmla="*/ 11 w 116"/>
                <a:gd name="T17" fmla="*/ 67 h 67"/>
                <a:gd name="T18" fmla="*/ 11 w 116"/>
                <a:gd name="T19" fmla="*/ 67 h 67"/>
                <a:gd name="T20" fmla="*/ 25 w 116"/>
                <a:gd name="T21" fmla="*/ 31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 h="67">
                  <a:moveTo>
                    <a:pt x="25" y="31"/>
                  </a:moveTo>
                  <a:lnTo>
                    <a:pt x="0" y="0"/>
                  </a:lnTo>
                  <a:lnTo>
                    <a:pt x="4" y="0"/>
                  </a:lnTo>
                  <a:lnTo>
                    <a:pt x="60" y="14"/>
                  </a:lnTo>
                  <a:lnTo>
                    <a:pt x="60" y="14"/>
                  </a:lnTo>
                  <a:lnTo>
                    <a:pt x="116" y="17"/>
                  </a:lnTo>
                  <a:lnTo>
                    <a:pt x="116" y="17"/>
                  </a:lnTo>
                  <a:lnTo>
                    <a:pt x="64" y="38"/>
                  </a:lnTo>
                  <a:lnTo>
                    <a:pt x="11" y="67"/>
                  </a:lnTo>
                  <a:lnTo>
                    <a:pt x="11" y="67"/>
                  </a:lnTo>
                  <a:lnTo>
                    <a:pt x="25" y="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463" name="Freeform 23"/>
            <p:cNvSpPr>
              <a:spLocks/>
            </p:cNvSpPr>
            <p:nvPr/>
          </p:nvSpPr>
          <p:spPr bwMode="auto">
            <a:xfrm>
              <a:off x="3486" y="2262"/>
              <a:ext cx="117" cy="67"/>
            </a:xfrm>
            <a:custGeom>
              <a:avLst/>
              <a:gdLst>
                <a:gd name="T0" fmla="*/ 92 w 117"/>
                <a:gd name="T1" fmla="*/ 35 h 67"/>
                <a:gd name="T2" fmla="*/ 117 w 117"/>
                <a:gd name="T3" fmla="*/ 67 h 67"/>
                <a:gd name="T4" fmla="*/ 113 w 117"/>
                <a:gd name="T5" fmla="*/ 67 h 67"/>
                <a:gd name="T6" fmla="*/ 57 w 117"/>
                <a:gd name="T7" fmla="*/ 53 h 67"/>
                <a:gd name="T8" fmla="*/ 57 w 117"/>
                <a:gd name="T9" fmla="*/ 53 h 67"/>
                <a:gd name="T10" fmla="*/ 0 w 117"/>
                <a:gd name="T11" fmla="*/ 49 h 67"/>
                <a:gd name="T12" fmla="*/ 0 w 117"/>
                <a:gd name="T13" fmla="*/ 49 h 67"/>
                <a:gd name="T14" fmla="*/ 53 w 117"/>
                <a:gd name="T15" fmla="*/ 28 h 67"/>
                <a:gd name="T16" fmla="*/ 106 w 117"/>
                <a:gd name="T17" fmla="*/ 0 h 67"/>
                <a:gd name="T18" fmla="*/ 106 w 117"/>
                <a:gd name="T19" fmla="*/ 0 h 67"/>
                <a:gd name="T20" fmla="*/ 92 w 117"/>
                <a:gd name="T21" fmla="*/ 35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7" h="67">
                  <a:moveTo>
                    <a:pt x="92" y="35"/>
                  </a:moveTo>
                  <a:lnTo>
                    <a:pt x="117" y="67"/>
                  </a:lnTo>
                  <a:lnTo>
                    <a:pt x="113" y="67"/>
                  </a:lnTo>
                  <a:lnTo>
                    <a:pt x="57" y="53"/>
                  </a:lnTo>
                  <a:lnTo>
                    <a:pt x="57" y="53"/>
                  </a:lnTo>
                  <a:lnTo>
                    <a:pt x="0" y="49"/>
                  </a:lnTo>
                  <a:lnTo>
                    <a:pt x="0" y="49"/>
                  </a:lnTo>
                  <a:lnTo>
                    <a:pt x="53" y="28"/>
                  </a:lnTo>
                  <a:lnTo>
                    <a:pt x="106" y="0"/>
                  </a:lnTo>
                  <a:lnTo>
                    <a:pt x="106" y="0"/>
                  </a:lnTo>
                  <a:lnTo>
                    <a:pt x="92" y="3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464" name="Line 24"/>
            <p:cNvSpPr>
              <a:spLocks noChangeShapeType="1"/>
            </p:cNvSpPr>
            <p:nvPr/>
          </p:nvSpPr>
          <p:spPr bwMode="auto">
            <a:xfrm flipV="1">
              <a:off x="3162" y="1843"/>
              <a:ext cx="377" cy="327"/>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465" name="Freeform 25"/>
            <p:cNvSpPr>
              <a:spLocks/>
            </p:cNvSpPr>
            <p:nvPr/>
          </p:nvSpPr>
          <p:spPr bwMode="auto">
            <a:xfrm>
              <a:off x="3493" y="1790"/>
              <a:ext cx="106" cy="98"/>
            </a:xfrm>
            <a:custGeom>
              <a:avLst/>
              <a:gdLst>
                <a:gd name="T0" fmla="*/ 39 w 106"/>
                <a:gd name="T1" fmla="*/ 60 h 98"/>
                <a:gd name="T2" fmla="*/ 0 w 106"/>
                <a:gd name="T3" fmla="*/ 45 h 98"/>
                <a:gd name="T4" fmla="*/ 0 w 106"/>
                <a:gd name="T5" fmla="*/ 45 h 98"/>
                <a:gd name="T6" fmla="*/ 57 w 106"/>
                <a:gd name="T7" fmla="*/ 28 h 98"/>
                <a:gd name="T8" fmla="*/ 57 w 106"/>
                <a:gd name="T9" fmla="*/ 28 h 98"/>
                <a:gd name="T10" fmla="*/ 106 w 106"/>
                <a:gd name="T11" fmla="*/ 0 h 98"/>
                <a:gd name="T12" fmla="*/ 106 w 106"/>
                <a:gd name="T13" fmla="*/ 0 h 98"/>
                <a:gd name="T14" fmla="*/ 71 w 106"/>
                <a:gd name="T15" fmla="*/ 45 h 98"/>
                <a:gd name="T16" fmla="*/ 46 w 106"/>
                <a:gd name="T17" fmla="*/ 98 h 98"/>
                <a:gd name="T18" fmla="*/ 46 w 106"/>
                <a:gd name="T19" fmla="*/ 98 h 98"/>
                <a:gd name="T20" fmla="*/ 39 w 106"/>
                <a:gd name="T21" fmla="*/ 60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6" h="98">
                  <a:moveTo>
                    <a:pt x="39" y="60"/>
                  </a:moveTo>
                  <a:lnTo>
                    <a:pt x="0" y="45"/>
                  </a:lnTo>
                  <a:lnTo>
                    <a:pt x="0" y="45"/>
                  </a:lnTo>
                  <a:lnTo>
                    <a:pt x="57" y="28"/>
                  </a:lnTo>
                  <a:lnTo>
                    <a:pt x="57" y="28"/>
                  </a:lnTo>
                  <a:lnTo>
                    <a:pt x="106" y="0"/>
                  </a:lnTo>
                  <a:lnTo>
                    <a:pt x="106" y="0"/>
                  </a:lnTo>
                  <a:lnTo>
                    <a:pt x="71" y="45"/>
                  </a:lnTo>
                  <a:lnTo>
                    <a:pt x="46" y="98"/>
                  </a:lnTo>
                  <a:lnTo>
                    <a:pt x="46" y="98"/>
                  </a:lnTo>
                  <a:lnTo>
                    <a:pt x="39" y="6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466" name="Freeform 26"/>
            <p:cNvSpPr>
              <a:spLocks/>
            </p:cNvSpPr>
            <p:nvPr/>
          </p:nvSpPr>
          <p:spPr bwMode="auto">
            <a:xfrm>
              <a:off x="3099" y="2128"/>
              <a:ext cx="106" cy="99"/>
            </a:xfrm>
            <a:custGeom>
              <a:avLst/>
              <a:gdLst>
                <a:gd name="T0" fmla="*/ 70 w 106"/>
                <a:gd name="T1" fmla="*/ 39 h 99"/>
                <a:gd name="T2" fmla="*/ 106 w 106"/>
                <a:gd name="T3" fmla="*/ 49 h 99"/>
                <a:gd name="T4" fmla="*/ 106 w 106"/>
                <a:gd name="T5" fmla="*/ 49 h 99"/>
                <a:gd name="T6" fmla="*/ 53 w 106"/>
                <a:gd name="T7" fmla="*/ 70 h 99"/>
                <a:gd name="T8" fmla="*/ 53 w 106"/>
                <a:gd name="T9" fmla="*/ 70 h 99"/>
                <a:gd name="T10" fmla="*/ 0 w 106"/>
                <a:gd name="T11" fmla="*/ 99 h 99"/>
                <a:gd name="T12" fmla="*/ 0 w 106"/>
                <a:gd name="T13" fmla="*/ 99 h 99"/>
                <a:gd name="T14" fmla="*/ 35 w 106"/>
                <a:gd name="T15" fmla="*/ 49 h 99"/>
                <a:gd name="T16" fmla="*/ 63 w 106"/>
                <a:gd name="T17" fmla="*/ 0 h 99"/>
                <a:gd name="T18" fmla="*/ 63 w 106"/>
                <a:gd name="T19" fmla="*/ 0 h 99"/>
                <a:gd name="T20" fmla="*/ 70 w 106"/>
                <a:gd name="T21" fmla="*/ 39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6" h="99">
                  <a:moveTo>
                    <a:pt x="70" y="39"/>
                  </a:moveTo>
                  <a:lnTo>
                    <a:pt x="106" y="49"/>
                  </a:lnTo>
                  <a:lnTo>
                    <a:pt x="106" y="49"/>
                  </a:lnTo>
                  <a:lnTo>
                    <a:pt x="53" y="70"/>
                  </a:lnTo>
                  <a:lnTo>
                    <a:pt x="53" y="70"/>
                  </a:lnTo>
                  <a:lnTo>
                    <a:pt x="0" y="99"/>
                  </a:lnTo>
                  <a:lnTo>
                    <a:pt x="0" y="99"/>
                  </a:lnTo>
                  <a:lnTo>
                    <a:pt x="35" y="49"/>
                  </a:lnTo>
                  <a:lnTo>
                    <a:pt x="63" y="0"/>
                  </a:lnTo>
                  <a:lnTo>
                    <a:pt x="63" y="0"/>
                  </a:lnTo>
                  <a:lnTo>
                    <a:pt x="70" y="3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467" name="Line 27"/>
            <p:cNvSpPr>
              <a:spLocks noChangeShapeType="1"/>
            </p:cNvSpPr>
            <p:nvPr/>
          </p:nvSpPr>
          <p:spPr bwMode="auto">
            <a:xfrm flipH="1" flipV="1">
              <a:off x="2658" y="1561"/>
              <a:ext cx="170" cy="592"/>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468" name="Freeform 28"/>
            <p:cNvSpPr>
              <a:spLocks/>
            </p:cNvSpPr>
            <p:nvPr/>
          </p:nvSpPr>
          <p:spPr bwMode="auto">
            <a:xfrm>
              <a:off x="2634" y="1483"/>
              <a:ext cx="63" cy="116"/>
            </a:xfrm>
            <a:custGeom>
              <a:avLst/>
              <a:gdLst>
                <a:gd name="T0" fmla="*/ 24 w 63"/>
                <a:gd name="T1" fmla="*/ 88 h 116"/>
                <a:gd name="T2" fmla="*/ 0 w 63"/>
                <a:gd name="T3" fmla="*/ 116 h 116"/>
                <a:gd name="T4" fmla="*/ 0 w 63"/>
                <a:gd name="T5" fmla="*/ 116 h 116"/>
                <a:gd name="T6" fmla="*/ 3 w 63"/>
                <a:gd name="T7" fmla="*/ 57 h 116"/>
                <a:gd name="T8" fmla="*/ 3 w 63"/>
                <a:gd name="T9" fmla="*/ 57 h 116"/>
                <a:gd name="T10" fmla="*/ 0 w 63"/>
                <a:gd name="T11" fmla="*/ 0 h 116"/>
                <a:gd name="T12" fmla="*/ 0 w 63"/>
                <a:gd name="T13" fmla="*/ 0 h 116"/>
                <a:gd name="T14" fmla="*/ 28 w 63"/>
                <a:gd name="T15" fmla="*/ 49 h 116"/>
                <a:gd name="T16" fmla="*/ 63 w 63"/>
                <a:gd name="T17" fmla="*/ 95 h 116"/>
                <a:gd name="T18" fmla="*/ 63 w 63"/>
                <a:gd name="T19" fmla="*/ 99 h 116"/>
                <a:gd name="T20" fmla="*/ 24 w 63"/>
                <a:gd name="T21" fmla="*/ 88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3" h="116">
                  <a:moveTo>
                    <a:pt x="24" y="88"/>
                  </a:moveTo>
                  <a:lnTo>
                    <a:pt x="0" y="116"/>
                  </a:lnTo>
                  <a:lnTo>
                    <a:pt x="0" y="116"/>
                  </a:lnTo>
                  <a:lnTo>
                    <a:pt x="3" y="57"/>
                  </a:lnTo>
                  <a:lnTo>
                    <a:pt x="3" y="57"/>
                  </a:lnTo>
                  <a:lnTo>
                    <a:pt x="0" y="0"/>
                  </a:lnTo>
                  <a:lnTo>
                    <a:pt x="0" y="0"/>
                  </a:lnTo>
                  <a:lnTo>
                    <a:pt x="28" y="49"/>
                  </a:lnTo>
                  <a:lnTo>
                    <a:pt x="63" y="95"/>
                  </a:lnTo>
                  <a:lnTo>
                    <a:pt x="63" y="99"/>
                  </a:lnTo>
                  <a:lnTo>
                    <a:pt x="24" y="8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469" name="Freeform 29"/>
            <p:cNvSpPr>
              <a:spLocks/>
            </p:cNvSpPr>
            <p:nvPr/>
          </p:nvSpPr>
          <p:spPr bwMode="auto">
            <a:xfrm>
              <a:off x="2789" y="2114"/>
              <a:ext cx="63" cy="116"/>
            </a:xfrm>
            <a:custGeom>
              <a:avLst/>
              <a:gdLst>
                <a:gd name="T0" fmla="*/ 39 w 63"/>
                <a:gd name="T1" fmla="*/ 32 h 116"/>
                <a:gd name="T2" fmla="*/ 63 w 63"/>
                <a:gd name="T3" fmla="*/ 0 h 116"/>
                <a:gd name="T4" fmla="*/ 63 w 63"/>
                <a:gd name="T5" fmla="*/ 3 h 116"/>
                <a:gd name="T6" fmla="*/ 60 w 63"/>
                <a:gd name="T7" fmla="*/ 60 h 116"/>
                <a:gd name="T8" fmla="*/ 60 w 63"/>
                <a:gd name="T9" fmla="*/ 60 h 116"/>
                <a:gd name="T10" fmla="*/ 63 w 63"/>
                <a:gd name="T11" fmla="*/ 116 h 116"/>
                <a:gd name="T12" fmla="*/ 63 w 63"/>
                <a:gd name="T13" fmla="*/ 116 h 116"/>
                <a:gd name="T14" fmla="*/ 35 w 63"/>
                <a:gd name="T15" fmla="*/ 67 h 116"/>
                <a:gd name="T16" fmla="*/ 0 w 63"/>
                <a:gd name="T17" fmla="*/ 21 h 116"/>
                <a:gd name="T18" fmla="*/ 0 w 63"/>
                <a:gd name="T19" fmla="*/ 21 h 116"/>
                <a:gd name="T20" fmla="*/ 39 w 63"/>
                <a:gd name="T21" fmla="*/ 32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3" h="116">
                  <a:moveTo>
                    <a:pt x="39" y="32"/>
                  </a:moveTo>
                  <a:lnTo>
                    <a:pt x="63" y="0"/>
                  </a:lnTo>
                  <a:lnTo>
                    <a:pt x="63" y="3"/>
                  </a:lnTo>
                  <a:lnTo>
                    <a:pt x="60" y="60"/>
                  </a:lnTo>
                  <a:lnTo>
                    <a:pt x="60" y="60"/>
                  </a:lnTo>
                  <a:lnTo>
                    <a:pt x="63" y="116"/>
                  </a:lnTo>
                  <a:lnTo>
                    <a:pt x="63" y="116"/>
                  </a:lnTo>
                  <a:lnTo>
                    <a:pt x="35" y="67"/>
                  </a:lnTo>
                  <a:lnTo>
                    <a:pt x="0" y="21"/>
                  </a:lnTo>
                  <a:lnTo>
                    <a:pt x="0" y="21"/>
                  </a:lnTo>
                  <a:lnTo>
                    <a:pt x="39" y="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470" name="Line 30"/>
            <p:cNvSpPr>
              <a:spLocks noChangeShapeType="1"/>
            </p:cNvSpPr>
            <p:nvPr/>
          </p:nvSpPr>
          <p:spPr bwMode="auto">
            <a:xfrm>
              <a:off x="2898" y="2649"/>
              <a:ext cx="1" cy="684"/>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471" name="Freeform 31"/>
            <p:cNvSpPr>
              <a:spLocks/>
            </p:cNvSpPr>
            <p:nvPr/>
          </p:nvSpPr>
          <p:spPr bwMode="auto">
            <a:xfrm>
              <a:off x="2866" y="3301"/>
              <a:ext cx="67" cy="113"/>
            </a:xfrm>
            <a:custGeom>
              <a:avLst/>
              <a:gdLst>
                <a:gd name="T0" fmla="*/ 32 w 67"/>
                <a:gd name="T1" fmla="*/ 21 h 113"/>
                <a:gd name="T2" fmla="*/ 0 w 67"/>
                <a:gd name="T3" fmla="*/ 0 h 113"/>
                <a:gd name="T4" fmla="*/ 0 w 67"/>
                <a:gd name="T5" fmla="*/ 4 h 113"/>
                <a:gd name="T6" fmla="*/ 21 w 67"/>
                <a:gd name="T7" fmla="*/ 56 h 113"/>
                <a:gd name="T8" fmla="*/ 21 w 67"/>
                <a:gd name="T9" fmla="*/ 56 h 113"/>
                <a:gd name="T10" fmla="*/ 32 w 67"/>
                <a:gd name="T11" fmla="*/ 113 h 113"/>
                <a:gd name="T12" fmla="*/ 32 w 67"/>
                <a:gd name="T13" fmla="*/ 113 h 113"/>
                <a:gd name="T14" fmla="*/ 46 w 67"/>
                <a:gd name="T15" fmla="*/ 56 h 113"/>
                <a:gd name="T16" fmla="*/ 67 w 67"/>
                <a:gd name="T17" fmla="*/ 4 h 113"/>
                <a:gd name="T18" fmla="*/ 67 w 67"/>
                <a:gd name="T19" fmla="*/ 0 h 113"/>
                <a:gd name="T20" fmla="*/ 32 w 67"/>
                <a:gd name="T21" fmla="*/ 2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7" h="113">
                  <a:moveTo>
                    <a:pt x="32" y="21"/>
                  </a:moveTo>
                  <a:lnTo>
                    <a:pt x="0" y="0"/>
                  </a:lnTo>
                  <a:lnTo>
                    <a:pt x="0" y="4"/>
                  </a:lnTo>
                  <a:lnTo>
                    <a:pt x="21" y="56"/>
                  </a:lnTo>
                  <a:lnTo>
                    <a:pt x="21" y="56"/>
                  </a:lnTo>
                  <a:lnTo>
                    <a:pt x="32" y="113"/>
                  </a:lnTo>
                  <a:lnTo>
                    <a:pt x="32" y="113"/>
                  </a:lnTo>
                  <a:lnTo>
                    <a:pt x="46" y="56"/>
                  </a:lnTo>
                  <a:lnTo>
                    <a:pt x="67" y="4"/>
                  </a:lnTo>
                  <a:lnTo>
                    <a:pt x="67" y="0"/>
                  </a:lnTo>
                  <a:lnTo>
                    <a:pt x="32" y="2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472" name="Freeform 32"/>
            <p:cNvSpPr>
              <a:spLocks/>
            </p:cNvSpPr>
            <p:nvPr/>
          </p:nvSpPr>
          <p:spPr bwMode="auto">
            <a:xfrm>
              <a:off x="2866" y="2568"/>
              <a:ext cx="67" cy="113"/>
            </a:xfrm>
            <a:custGeom>
              <a:avLst/>
              <a:gdLst>
                <a:gd name="T0" fmla="*/ 32 w 67"/>
                <a:gd name="T1" fmla="*/ 92 h 113"/>
                <a:gd name="T2" fmla="*/ 64 w 67"/>
                <a:gd name="T3" fmla="*/ 113 h 113"/>
                <a:gd name="T4" fmla="*/ 67 w 67"/>
                <a:gd name="T5" fmla="*/ 110 h 113"/>
                <a:gd name="T6" fmla="*/ 46 w 67"/>
                <a:gd name="T7" fmla="*/ 57 h 113"/>
                <a:gd name="T8" fmla="*/ 46 w 67"/>
                <a:gd name="T9" fmla="*/ 57 h 113"/>
                <a:gd name="T10" fmla="*/ 32 w 67"/>
                <a:gd name="T11" fmla="*/ 0 h 113"/>
                <a:gd name="T12" fmla="*/ 32 w 67"/>
                <a:gd name="T13" fmla="*/ 0 h 113"/>
                <a:gd name="T14" fmla="*/ 21 w 67"/>
                <a:gd name="T15" fmla="*/ 57 h 113"/>
                <a:gd name="T16" fmla="*/ 0 w 67"/>
                <a:gd name="T17" fmla="*/ 110 h 113"/>
                <a:gd name="T18" fmla="*/ 0 w 67"/>
                <a:gd name="T19" fmla="*/ 113 h 113"/>
                <a:gd name="T20" fmla="*/ 32 w 67"/>
                <a:gd name="T21" fmla="*/ 92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7" h="113">
                  <a:moveTo>
                    <a:pt x="32" y="92"/>
                  </a:moveTo>
                  <a:lnTo>
                    <a:pt x="64" y="113"/>
                  </a:lnTo>
                  <a:lnTo>
                    <a:pt x="67" y="110"/>
                  </a:lnTo>
                  <a:lnTo>
                    <a:pt x="46" y="57"/>
                  </a:lnTo>
                  <a:lnTo>
                    <a:pt x="46" y="57"/>
                  </a:lnTo>
                  <a:lnTo>
                    <a:pt x="32" y="0"/>
                  </a:lnTo>
                  <a:lnTo>
                    <a:pt x="32" y="0"/>
                  </a:lnTo>
                  <a:lnTo>
                    <a:pt x="21" y="57"/>
                  </a:lnTo>
                  <a:lnTo>
                    <a:pt x="0" y="110"/>
                  </a:lnTo>
                  <a:lnTo>
                    <a:pt x="0" y="113"/>
                  </a:lnTo>
                  <a:lnTo>
                    <a:pt x="32" y="9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473" name="Line 33"/>
            <p:cNvSpPr>
              <a:spLocks noChangeShapeType="1"/>
            </p:cNvSpPr>
            <p:nvPr/>
          </p:nvSpPr>
          <p:spPr bwMode="auto">
            <a:xfrm flipH="1">
              <a:off x="2447" y="2632"/>
              <a:ext cx="300" cy="468"/>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474" name="Freeform 34"/>
            <p:cNvSpPr>
              <a:spLocks/>
            </p:cNvSpPr>
            <p:nvPr/>
          </p:nvSpPr>
          <p:spPr bwMode="auto">
            <a:xfrm>
              <a:off x="2405" y="3058"/>
              <a:ext cx="84" cy="109"/>
            </a:xfrm>
            <a:custGeom>
              <a:avLst/>
              <a:gdLst>
                <a:gd name="T0" fmla="*/ 46 w 84"/>
                <a:gd name="T1" fmla="*/ 35 h 109"/>
                <a:gd name="T2" fmla="*/ 32 w 84"/>
                <a:gd name="T3" fmla="*/ 0 h 109"/>
                <a:gd name="T4" fmla="*/ 28 w 84"/>
                <a:gd name="T5" fmla="*/ 0 h 109"/>
                <a:gd name="T6" fmla="*/ 17 w 84"/>
                <a:gd name="T7" fmla="*/ 56 h 109"/>
                <a:gd name="T8" fmla="*/ 17 w 84"/>
                <a:gd name="T9" fmla="*/ 56 h 109"/>
                <a:gd name="T10" fmla="*/ 0 w 84"/>
                <a:gd name="T11" fmla="*/ 109 h 109"/>
                <a:gd name="T12" fmla="*/ 0 w 84"/>
                <a:gd name="T13" fmla="*/ 109 h 109"/>
                <a:gd name="T14" fmla="*/ 39 w 84"/>
                <a:gd name="T15" fmla="*/ 70 h 109"/>
                <a:gd name="T16" fmla="*/ 84 w 84"/>
                <a:gd name="T17" fmla="*/ 35 h 109"/>
                <a:gd name="T18" fmla="*/ 84 w 84"/>
                <a:gd name="T19" fmla="*/ 35 h 109"/>
                <a:gd name="T20" fmla="*/ 46 w 84"/>
                <a:gd name="T21" fmla="*/ 3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 h="109">
                  <a:moveTo>
                    <a:pt x="46" y="35"/>
                  </a:moveTo>
                  <a:lnTo>
                    <a:pt x="32" y="0"/>
                  </a:lnTo>
                  <a:lnTo>
                    <a:pt x="28" y="0"/>
                  </a:lnTo>
                  <a:lnTo>
                    <a:pt x="17" y="56"/>
                  </a:lnTo>
                  <a:lnTo>
                    <a:pt x="17" y="56"/>
                  </a:lnTo>
                  <a:lnTo>
                    <a:pt x="0" y="109"/>
                  </a:lnTo>
                  <a:lnTo>
                    <a:pt x="0" y="109"/>
                  </a:lnTo>
                  <a:lnTo>
                    <a:pt x="39" y="70"/>
                  </a:lnTo>
                  <a:lnTo>
                    <a:pt x="84" y="35"/>
                  </a:lnTo>
                  <a:lnTo>
                    <a:pt x="84" y="35"/>
                  </a:lnTo>
                  <a:lnTo>
                    <a:pt x="46" y="3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475" name="Freeform 35"/>
            <p:cNvSpPr>
              <a:spLocks/>
            </p:cNvSpPr>
            <p:nvPr/>
          </p:nvSpPr>
          <p:spPr bwMode="auto">
            <a:xfrm>
              <a:off x="2704" y="2561"/>
              <a:ext cx="88" cy="113"/>
            </a:xfrm>
            <a:custGeom>
              <a:avLst/>
              <a:gdLst>
                <a:gd name="T0" fmla="*/ 39 w 88"/>
                <a:gd name="T1" fmla="*/ 78 h 113"/>
                <a:gd name="T2" fmla="*/ 57 w 88"/>
                <a:gd name="T3" fmla="*/ 113 h 113"/>
                <a:gd name="T4" fmla="*/ 57 w 88"/>
                <a:gd name="T5" fmla="*/ 113 h 113"/>
                <a:gd name="T6" fmla="*/ 67 w 88"/>
                <a:gd name="T7" fmla="*/ 57 h 113"/>
                <a:gd name="T8" fmla="*/ 67 w 88"/>
                <a:gd name="T9" fmla="*/ 57 h 113"/>
                <a:gd name="T10" fmla="*/ 88 w 88"/>
                <a:gd name="T11" fmla="*/ 0 h 113"/>
                <a:gd name="T12" fmla="*/ 88 w 88"/>
                <a:gd name="T13" fmla="*/ 0 h 113"/>
                <a:gd name="T14" fmla="*/ 46 w 88"/>
                <a:gd name="T15" fmla="*/ 43 h 113"/>
                <a:gd name="T16" fmla="*/ 0 w 88"/>
                <a:gd name="T17" fmla="*/ 78 h 113"/>
                <a:gd name="T18" fmla="*/ 0 w 88"/>
                <a:gd name="T19" fmla="*/ 78 h 113"/>
                <a:gd name="T20" fmla="*/ 39 w 88"/>
                <a:gd name="T21" fmla="*/ 7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8" h="113">
                  <a:moveTo>
                    <a:pt x="39" y="78"/>
                  </a:moveTo>
                  <a:lnTo>
                    <a:pt x="57" y="113"/>
                  </a:lnTo>
                  <a:lnTo>
                    <a:pt x="57" y="113"/>
                  </a:lnTo>
                  <a:lnTo>
                    <a:pt x="67" y="57"/>
                  </a:lnTo>
                  <a:lnTo>
                    <a:pt x="67" y="57"/>
                  </a:lnTo>
                  <a:lnTo>
                    <a:pt x="88" y="0"/>
                  </a:lnTo>
                  <a:lnTo>
                    <a:pt x="88" y="0"/>
                  </a:lnTo>
                  <a:lnTo>
                    <a:pt x="46" y="43"/>
                  </a:lnTo>
                  <a:lnTo>
                    <a:pt x="0" y="78"/>
                  </a:lnTo>
                  <a:lnTo>
                    <a:pt x="0" y="78"/>
                  </a:lnTo>
                  <a:lnTo>
                    <a:pt x="39" y="7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476" name="Line 36"/>
            <p:cNvSpPr>
              <a:spLocks noChangeShapeType="1"/>
            </p:cNvSpPr>
            <p:nvPr/>
          </p:nvSpPr>
          <p:spPr bwMode="auto">
            <a:xfrm flipH="1">
              <a:off x="2197" y="2607"/>
              <a:ext cx="240" cy="109"/>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477" name="Freeform 37"/>
            <p:cNvSpPr>
              <a:spLocks/>
            </p:cNvSpPr>
            <p:nvPr/>
          </p:nvSpPr>
          <p:spPr bwMode="auto">
            <a:xfrm>
              <a:off x="2123" y="2674"/>
              <a:ext cx="113" cy="77"/>
            </a:xfrm>
            <a:custGeom>
              <a:avLst/>
              <a:gdLst>
                <a:gd name="T0" fmla="*/ 81 w 113"/>
                <a:gd name="T1" fmla="*/ 39 h 77"/>
                <a:gd name="T2" fmla="*/ 85 w 113"/>
                <a:gd name="T3" fmla="*/ 0 h 77"/>
                <a:gd name="T4" fmla="*/ 85 w 113"/>
                <a:gd name="T5" fmla="*/ 0 h 77"/>
                <a:gd name="T6" fmla="*/ 46 w 113"/>
                <a:gd name="T7" fmla="*/ 42 h 77"/>
                <a:gd name="T8" fmla="*/ 46 w 113"/>
                <a:gd name="T9" fmla="*/ 42 h 77"/>
                <a:gd name="T10" fmla="*/ 0 w 113"/>
                <a:gd name="T11" fmla="*/ 77 h 77"/>
                <a:gd name="T12" fmla="*/ 0 w 113"/>
                <a:gd name="T13" fmla="*/ 77 h 77"/>
                <a:gd name="T14" fmla="*/ 56 w 113"/>
                <a:gd name="T15" fmla="*/ 63 h 77"/>
                <a:gd name="T16" fmla="*/ 113 w 113"/>
                <a:gd name="T17" fmla="*/ 60 h 77"/>
                <a:gd name="T18" fmla="*/ 113 w 113"/>
                <a:gd name="T19" fmla="*/ 60 h 77"/>
                <a:gd name="T20" fmla="*/ 81 w 113"/>
                <a:gd name="T21" fmla="*/ 39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3" h="77">
                  <a:moveTo>
                    <a:pt x="81" y="39"/>
                  </a:moveTo>
                  <a:lnTo>
                    <a:pt x="85" y="0"/>
                  </a:lnTo>
                  <a:lnTo>
                    <a:pt x="85" y="0"/>
                  </a:lnTo>
                  <a:lnTo>
                    <a:pt x="46" y="42"/>
                  </a:lnTo>
                  <a:lnTo>
                    <a:pt x="46" y="42"/>
                  </a:lnTo>
                  <a:lnTo>
                    <a:pt x="0" y="77"/>
                  </a:lnTo>
                  <a:lnTo>
                    <a:pt x="0" y="77"/>
                  </a:lnTo>
                  <a:lnTo>
                    <a:pt x="56" y="63"/>
                  </a:lnTo>
                  <a:lnTo>
                    <a:pt x="113" y="60"/>
                  </a:lnTo>
                  <a:lnTo>
                    <a:pt x="113" y="60"/>
                  </a:lnTo>
                  <a:lnTo>
                    <a:pt x="81" y="3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478" name="Freeform 38"/>
            <p:cNvSpPr>
              <a:spLocks/>
            </p:cNvSpPr>
            <p:nvPr/>
          </p:nvSpPr>
          <p:spPr bwMode="auto">
            <a:xfrm>
              <a:off x="2394" y="2572"/>
              <a:ext cx="117" cy="77"/>
            </a:xfrm>
            <a:custGeom>
              <a:avLst/>
              <a:gdLst>
                <a:gd name="T0" fmla="*/ 32 w 117"/>
                <a:gd name="T1" fmla="*/ 39 h 77"/>
                <a:gd name="T2" fmla="*/ 28 w 117"/>
                <a:gd name="T3" fmla="*/ 77 h 77"/>
                <a:gd name="T4" fmla="*/ 28 w 117"/>
                <a:gd name="T5" fmla="*/ 77 h 77"/>
                <a:gd name="T6" fmla="*/ 71 w 117"/>
                <a:gd name="T7" fmla="*/ 35 h 77"/>
                <a:gd name="T8" fmla="*/ 71 w 117"/>
                <a:gd name="T9" fmla="*/ 35 h 77"/>
                <a:gd name="T10" fmla="*/ 117 w 117"/>
                <a:gd name="T11" fmla="*/ 0 h 77"/>
                <a:gd name="T12" fmla="*/ 117 w 117"/>
                <a:gd name="T13" fmla="*/ 0 h 77"/>
                <a:gd name="T14" fmla="*/ 60 w 117"/>
                <a:gd name="T15" fmla="*/ 14 h 77"/>
                <a:gd name="T16" fmla="*/ 0 w 117"/>
                <a:gd name="T17" fmla="*/ 14 h 77"/>
                <a:gd name="T18" fmla="*/ 0 w 117"/>
                <a:gd name="T19" fmla="*/ 17 h 77"/>
                <a:gd name="T20" fmla="*/ 32 w 117"/>
                <a:gd name="T21" fmla="*/ 39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7" h="77">
                  <a:moveTo>
                    <a:pt x="32" y="39"/>
                  </a:moveTo>
                  <a:lnTo>
                    <a:pt x="28" y="77"/>
                  </a:lnTo>
                  <a:lnTo>
                    <a:pt x="28" y="77"/>
                  </a:lnTo>
                  <a:lnTo>
                    <a:pt x="71" y="35"/>
                  </a:lnTo>
                  <a:lnTo>
                    <a:pt x="71" y="35"/>
                  </a:lnTo>
                  <a:lnTo>
                    <a:pt x="117" y="0"/>
                  </a:lnTo>
                  <a:lnTo>
                    <a:pt x="117" y="0"/>
                  </a:lnTo>
                  <a:lnTo>
                    <a:pt x="60" y="14"/>
                  </a:lnTo>
                  <a:lnTo>
                    <a:pt x="0" y="14"/>
                  </a:lnTo>
                  <a:lnTo>
                    <a:pt x="0" y="17"/>
                  </a:lnTo>
                  <a:lnTo>
                    <a:pt x="32" y="3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479" name="Line 39"/>
            <p:cNvSpPr>
              <a:spLocks noChangeShapeType="1"/>
            </p:cNvSpPr>
            <p:nvPr/>
          </p:nvSpPr>
          <p:spPr bwMode="auto">
            <a:xfrm flipH="1" flipV="1">
              <a:off x="2074" y="2276"/>
              <a:ext cx="155" cy="25"/>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480" name="Freeform 40"/>
            <p:cNvSpPr>
              <a:spLocks/>
            </p:cNvSpPr>
            <p:nvPr/>
          </p:nvSpPr>
          <p:spPr bwMode="auto">
            <a:xfrm>
              <a:off x="1993" y="2248"/>
              <a:ext cx="116" cy="67"/>
            </a:xfrm>
            <a:custGeom>
              <a:avLst/>
              <a:gdLst>
                <a:gd name="T0" fmla="*/ 91 w 116"/>
                <a:gd name="T1" fmla="*/ 31 h 67"/>
                <a:gd name="T2" fmla="*/ 116 w 116"/>
                <a:gd name="T3" fmla="*/ 0 h 67"/>
                <a:gd name="T4" fmla="*/ 116 w 116"/>
                <a:gd name="T5" fmla="*/ 0 h 67"/>
                <a:gd name="T6" fmla="*/ 60 w 116"/>
                <a:gd name="T7" fmla="*/ 14 h 67"/>
                <a:gd name="T8" fmla="*/ 60 w 116"/>
                <a:gd name="T9" fmla="*/ 14 h 67"/>
                <a:gd name="T10" fmla="*/ 0 w 116"/>
                <a:gd name="T11" fmla="*/ 17 h 67"/>
                <a:gd name="T12" fmla="*/ 0 w 116"/>
                <a:gd name="T13" fmla="*/ 17 h 67"/>
                <a:gd name="T14" fmla="*/ 56 w 116"/>
                <a:gd name="T15" fmla="*/ 38 h 67"/>
                <a:gd name="T16" fmla="*/ 105 w 116"/>
                <a:gd name="T17" fmla="*/ 67 h 67"/>
                <a:gd name="T18" fmla="*/ 105 w 116"/>
                <a:gd name="T19" fmla="*/ 67 h 67"/>
                <a:gd name="T20" fmla="*/ 91 w 116"/>
                <a:gd name="T21" fmla="*/ 31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 h="67">
                  <a:moveTo>
                    <a:pt x="91" y="31"/>
                  </a:moveTo>
                  <a:lnTo>
                    <a:pt x="116" y="0"/>
                  </a:lnTo>
                  <a:lnTo>
                    <a:pt x="116" y="0"/>
                  </a:lnTo>
                  <a:lnTo>
                    <a:pt x="60" y="14"/>
                  </a:lnTo>
                  <a:lnTo>
                    <a:pt x="60" y="14"/>
                  </a:lnTo>
                  <a:lnTo>
                    <a:pt x="0" y="17"/>
                  </a:lnTo>
                  <a:lnTo>
                    <a:pt x="0" y="17"/>
                  </a:lnTo>
                  <a:lnTo>
                    <a:pt x="56" y="38"/>
                  </a:lnTo>
                  <a:lnTo>
                    <a:pt x="105" y="67"/>
                  </a:lnTo>
                  <a:lnTo>
                    <a:pt x="105" y="67"/>
                  </a:lnTo>
                  <a:lnTo>
                    <a:pt x="91" y="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481" name="Freeform 41"/>
            <p:cNvSpPr>
              <a:spLocks/>
            </p:cNvSpPr>
            <p:nvPr/>
          </p:nvSpPr>
          <p:spPr bwMode="auto">
            <a:xfrm>
              <a:off x="2197" y="2262"/>
              <a:ext cx="113" cy="67"/>
            </a:xfrm>
            <a:custGeom>
              <a:avLst/>
              <a:gdLst>
                <a:gd name="T0" fmla="*/ 25 w 113"/>
                <a:gd name="T1" fmla="*/ 35 h 67"/>
                <a:gd name="T2" fmla="*/ 0 w 113"/>
                <a:gd name="T3" fmla="*/ 67 h 67"/>
                <a:gd name="T4" fmla="*/ 0 w 113"/>
                <a:gd name="T5" fmla="*/ 67 h 67"/>
                <a:gd name="T6" fmla="*/ 56 w 113"/>
                <a:gd name="T7" fmla="*/ 53 h 67"/>
                <a:gd name="T8" fmla="*/ 56 w 113"/>
                <a:gd name="T9" fmla="*/ 53 h 67"/>
                <a:gd name="T10" fmla="*/ 113 w 113"/>
                <a:gd name="T11" fmla="*/ 49 h 67"/>
                <a:gd name="T12" fmla="*/ 113 w 113"/>
                <a:gd name="T13" fmla="*/ 49 h 67"/>
                <a:gd name="T14" fmla="*/ 60 w 113"/>
                <a:gd name="T15" fmla="*/ 28 h 67"/>
                <a:gd name="T16" fmla="*/ 11 w 113"/>
                <a:gd name="T17" fmla="*/ 0 h 67"/>
                <a:gd name="T18" fmla="*/ 7 w 113"/>
                <a:gd name="T19" fmla="*/ 0 h 67"/>
                <a:gd name="T20" fmla="*/ 25 w 113"/>
                <a:gd name="T21" fmla="*/ 35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3" h="67">
                  <a:moveTo>
                    <a:pt x="25" y="35"/>
                  </a:moveTo>
                  <a:lnTo>
                    <a:pt x="0" y="67"/>
                  </a:lnTo>
                  <a:lnTo>
                    <a:pt x="0" y="67"/>
                  </a:lnTo>
                  <a:lnTo>
                    <a:pt x="56" y="53"/>
                  </a:lnTo>
                  <a:lnTo>
                    <a:pt x="56" y="53"/>
                  </a:lnTo>
                  <a:lnTo>
                    <a:pt x="113" y="49"/>
                  </a:lnTo>
                  <a:lnTo>
                    <a:pt x="113" y="49"/>
                  </a:lnTo>
                  <a:lnTo>
                    <a:pt x="60" y="28"/>
                  </a:lnTo>
                  <a:lnTo>
                    <a:pt x="11" y="0"/>
                  </a:lnTo>
                  <a:lnTo>
                    <a:pt x="7" y="0"/>
                  </a:lnTo>
                  <a:lnTo>
                    <a:pt x="25" y="3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482" name="Line 42"/>
            <p:cNvSpPr>
              <a:spLocks noChangeShapeType="1"/>
            </p:cNvSpPr>
            <p:nvPr/>
          </p:nvSpPr>
          <p:spPr bwMode="auto">
            <a:xfrm flipH="1" flipV="1">
              <a:off x="2260" y="1843"/>
              <a:ext cx="374" cy="327"/>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483" name="Freeform 43"/>
            <p:cNvSpPr>
              <a:spLocks/>
            </p:cNvSpPr>
            <p:nvPr/>
          </p:nvSpPr>
          <p:spPr bwMode="auto">
            <a:xfrm>
              <a:off x="2197" y="1790"/>
              <a:ext cx="106" cy="98"/>
            </a:xfrm>
            <a:custGeom>
              <a:avLst/>
              <a:gdLst>
                <a:gd name="T0" fmla="*/ 70 w 106"/>
                <a:gd name="T1" fmla="*/ 60 h 98"/>
                <a:gd name="T2" fmla="*/ 106 w 106"/>
                <a:gd name="T3" fmla="*/ 45 h 98"/>
                <a:gd name="T4" fmla="*/ 106 w 106"/>
                <a:gd name="T5" fmla="*/ 45 h 98"/>
                <a:gd name="T6" fmla="*/ 53 w 106"/>
                <a:gd name="T7" fmla="*/ 28 h 98"/>
                <a:gd name="T8" fmla="*/ 53 w 106"/>
                <a:gd name="T9" fmla="*/ 28 h 98"/>
                <a:gd name="T10" fmla="*/ 0 w 106"/>
                <a:gd name="T11" fmla="*/ 0 h 98"/>
                <a:gd name="T12" fmla="*/ 0 w 106"/>
                <a:gd name="T13" fmla="*/ 0 h 98"/>
                <a:gd name="T14" fmla="*/ 35 w 106"/>
                <a:gd name="T15" fmla="*/ 45 h 98"/>
                <a:gd name="T16" fmla="*/ 60 w 106"/>
                <a:gd name="T17" fmla="*/ 98 h 98"/>
                <a:gd name="T18" fmla="*/ 63 w 106"/>
                <a:gd name="T19" fmla="*/ 98 h 98"/>
                <a:gd name="T20" fmla="*/ 70 w 106"/>
                <a:gd name="T21" fmla="*/ 60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6" h="98">
                  <a:moveTo>
                    <a:pt x="70" y="60"/>
                  </a:moveTo>
                  <a:lnTo>
                    <a:pt x="106" y="45"/>
                  </a:lnTo>
                  <a:lnTo>
                    <a:pt x="106" y="45"/>
                  </a:lnTo>
                  <a:lnTo>
                    <a:pt x="53" y="28"/>
                  </a:lnTo>
                  <a:lnTo>
                    <a:pt x="53" y="28"/>
                  </a:lnTo>
                  <a:lnTo>
                    <a:pt x="0" y="0"/>
                  </a:lnTo>
                  <a:lnTo>
                    <a:pt x="0" y="0"/>
                  </a:lnTo>
                  <a:lnTo>
                    <a:pt x="35" y="45"/>
                  </a:lnTo>
                  <a:lnTo>
                    <a:pt x="60" y="98"/>
                  </a:lnTo>
                  <a:lnTo>
                    <a:pt x="63" y="98"/>
                  </a:lnTo>
                  <a:lnTo>
                    <a:pt x="70" y="6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484" name="Freeform 44"/>
            <p:cNvSpPr>
              <a:spLocks/>
            </p:cNvSpPr>
            <p:nvPr/>
          </p:nvSpPr>
          <p:spPr bwMode="auto">
            <a:xfrm>
              <a:off x="2592" y="2128"/>
              <a:ext cx="105" cy="99"/>
            </a:xfrm>
            <a:custGeom>
              <a:avLst/>
              <a:gdLst>
                <a:gd name="T0" fmla="*/ 35 w 105"/>
                <a:gd name="T1" fmla="*/ 39 h 99"/>
                <a:gd name="T2" fmla="*/ 0 w 105"/>
                <a:gd name="T3" fmla="*/ 49 h 99"/>
                <a:gd name="T4" fmla="*/ 0 w 105"/>
                <a:gd name="T5" fmla="*/ 49 h 99"/>
                <a:gd name="T6" fmla="*/ 56 w 105"/>
                <a:gd name="T7" fmla="*/ 70 h 99"/>
                <a:gd name="T8" fmla="*/ 56 w 105"/>
                <a:gd name="T9" fmla="*/ 70 h 99"/>
                <a:gd name="T10" fmla="*/ 105 w 105"/>
                <a:gd name="T11" fmla="*/ 99 h 99"/>
                <a:gd name="T12" fmla="*/ 105 w 105"/>
                <a:gd name="T13" fmla="*/ 99 h 99"/>
                <a:gd name="T14" fmla="*/ 70 w 105"/>
                <a:gd name="T15" fmla="*/ 49 h 99"/>
                <a:gd name="T16" fmla="*/ 45 w 105"/>
                <a:gd name="T17" fmla="*/ 0 h 99"/>
                <a:gd name="T18" fmla="*/ 42 w 105"/>
                <a:gd name="T19" fmla="*/ 0 h 99"/>
                <a:gd name="T20" fmla="*/ 35 w 105"/>
                <a:gd name="T21" fmla="*/ 39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5" h="99">
                  <a:moveTo>
                    <a:pt x="35" y="39"/>
                  </a:moveTo>
                  <a:lnTo>
                    <a:pt x="0" y="49"/>
                  </a:lnTo>
                  <a:lnTo>
                    <a:pt x="0" y="49"/>
                  </a:lnTo>
                  <a:lnTo>
                    <a:pt x="56" y="70"/>
                  </a:lnTo>
                  <a:lnTo>
                    <a:pt x="56" y="70"/>
                  </a:lnTo>
                  <a:lnTo>
                    <a:pt x="105" y="99"/>
                  </a:lnTo>
                  <a:lnTo>
                    <a:pt x="105" y="99"/>
                  </a:lnTo>
                  <a:lnTo>
                    <a:pt x="70" y="49"/>
                  </a:lnTo>
                  <a:lnTo>
                    <a:pt x="45" y="0"/>
                  </a:lnTo>
                  <a:lnTo>
                    <a:pt x="42" y="0"/>
                  </a:lnTo>
                  <a:lnTo>
                    <a:pt x="35" y="3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485" name="Line 45"/>
            <p:cNvSpPr>
              <a:spLocks noChangeShapeType="1"/>
            </p:cNvSpPr>
            <p:nvPr/>
          </p:nvSpPr>
          <p:spPr bwMode="auto">
            <a:xfrm flipV="1">
              <a:off x="2968" y="1561"/>
              <a:ext cx="173" cy="592"/>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486" name="Freeform 46"/>
            <p:cNvSpPr>
              <a:spLocks/>
            </p:cNvSpPr>
            <p:nvPr/>
          </p:nvSpPr>
          <p:spPr bwMode="auto">
            <a:xfrm>
              <a:off x="3099" y="1483"/>
              <a:ext cx="67" cy="116"/>
            </a:xfrm>
            <a:custGeom>
              <a:avLst/>
              <a:gdLst>
                <a:gd name="T0" fmla="*/ 39 w 67"/>
                <a:gd name="T1" fmla="*/ 88 h 116"/>
                <a:gd name="T2" fmla="*/ 63 w 67"/>
                <a:gd name="T3" fmla="*/ 116 h 116"/>
                <a:gd name="T4" fmla="*/ 67 w 67"/>
                <a:gd name="T5" fmla="*/ 116 h 116"/>
                <a:gd name="T6" fmla="*/ 60 w 67"/>
                <a:gd name="T7" fmla="*/ 57 h 116"/>
                <a:gd name="T8" fmla="*/ 60 w 67"/>
                <a:gd name="T9" fmla="*/ 57 h 116"/>
                <a:gd name="T10" fmla="*/ 63 w 67"/>
                <a:gd name="T11" fmla="*/ 0 h 116"/>
                <a:gd name="T12" fmla="*/ 63 w 67"/>
                <a:gd name="T13" fmla="*/ 0 h 116"/>
                <a:gd name="T14" fmla="*/ 35 w 67"/>
                <a:gd name="T15" fmla="*/ 49 h 116"/>
                <a:gd name="T16" fmla="*/ 0 w 67"/>
                <a:gd name="T17" fmla="*/ 95 h 116"/>
                <a:gd name="T18" fmla="*/ 0 w 67"/>
                <a:gd name="T19" fmla="*/ 99 h 116"/>
                <a:gd name="T20" fmla="*/ 39 w 67"/>
                <a:gd name="T21" fmla="*/ 88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7" h="116">
                  <a:moveTo>
                    <a:pt x="39" y="88"/>
                  </a:moveTo>
                  <a:lnTo>
                    <a:pt x="63" y="116"/>
                  </a:lnTo>
                  <a:lnTo>
                    <a:pt x="67" y="116"/>
                  </a:lnTo>
                  <a:lnTo>
                    <a:pt x="60" y="57"/>
                  </a:lnTo>
                  <a:lnTo>
                    <a:pt x="60" y="57"/>
                  </a:lnTo>
                  <a:lnTo>
                    <a:pt x="63" y="0"/>
                  </a:lnTo>
                  <a:lnTo>
                    <a:pt x="63" y="0"/>
                  </a:lnTo>
                  <a:lnTo>
                    <a:pt x="35" y="49"/>
                  </a:lnTo>
                  <a:lnTo>
                    <a:pt x="0" y="95"/>
                  </a:lnTo>
                  <a:lnTo>
                    <a:pt x="0" y="99"/>
                  </a:lnTo>
                  <a:lnTo>
                    <a:pt x="39" y="8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487" name="Freeform 47"/>
            <p:cNvSpPr>
              <a:spLocks/>
            </p:cNvSpPr>
            <p:nvPr/>
          </p:nvSpPr>
          <p:spPr bwMode="auto">
            <a:xfrm>
              <a:off x="2944" y="2114"/>
              <a:ext cx="63" cy="116"/>
            </a:xfrm>
            <a:custGeom>
              <a:avLst/>
              <a:gdLst>
                <a:gd name="T0" fmla="*/ 28 w 63"/>
                <a:gd name="T1" fmla="*/ 32 h 116"/>
                <a:gd name="T2" fmla="*/ 0 w 63"/>
                <a:gd name="T3" fmla="*/ 0 h 116"/>
                <a:gd name="T4" fmla="*/ 0 w 63"/>
                <a:gd name="T5" fmla="*/ 3 h 116"/>
                <a:gd name="T6" fmla="*/ 7 w 63"/>
                <a:gd name="T7" fmla="*/ 60 h 116"/>
                <a:gd name="T8" fmla="*/ 7 w 63"/>
                <a:gd name="T9" fmla="*/ 60 h 116"/>
                <a:gd name="T10" fmla="*/ 3 w 63"/>
                <a:gd name="T11" fmla="*/ 116 h 116"/>
                <a:gd name="T12" fmla="*/ 3 w 63"/>
                <a:gd name="T13" fmla="*/ 116 h 116"/>
                <a:gd name="T14" fmla="*/ 28 w 63"/>
                <a:gd name="T15" fmla="*/ 67 h 116"/>
                <a:gd name="T16" fmla="*/ 63 w 63"/>
                <a:gd name="T17" fmla="*/ 21 h 116"/>
                <a:gd name="T18" fmla="*/ 63 w 63"/>
                <a:gd name="T19" fmla="*/ 21 h 116"/>
                <a:gd name="T20" fmla="*/ 28 w 63"/>
                <a:gd name="T21" fmla="*/ 32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3" h="116">
                  <a:moveTo>
                    <a:pt x="28" y="32"/>
                  </a:moveTo>
                  <a:lnTo>
                    <a:pt x="0" y="0"/>
                  </a:lnTo>
                  <a:lnTo>
                    <a:pt x="0" y="3"/>
                  </a:lnTo>
                  <a:lnTo>
                    <a:pt x="7" y="60"/>
                  </a:lnTo>
                  <a:lnTo>
                    <a:pt x="7" y="60"/>
                  </a:lnTo>
                  <a:lnTo>
                    <a:pt x="3" y="116"/>
                  </a:lnTo>
                  <a:lnTo>
                    <a:pt x="3" y="116"/>
                  </a:lnTo>
                  <a:lnTo>
                    <a:pt x="28" y="67"/>
                  </a:lnTo>
                  <a:lnTo>
                    <a:pt x="63" y="21"/>
                  </a:lnTo>
                  <a:lnTo>
                    <a:pt x="63" y="21"/>
                  </a:lnTo>
                  <a:lnTo>
                    <a:pt x="28" y="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7488" name="Rectangle 48"/>
            <p:cNvSpPr>
              <a:spLocks noChangeArrowheads="1"/>
            </p:cNvSpPr>
            <p:nvPr/>
          </p:nvSpPr>
          <p:spPr bwMode="auto">
            <a:xfrm>
              <a:off x="2317" y="3414"/>
              <a:ext cx="1166" cy="324"/>
            </a:xfrm>
            <a:prstGeom prst="rect">
              <a:avLst/>
            </a:prstGeom>
            <a:solidFill>
              <a:srgbClr val="F4E3C1"/>
            </a:solidFill>
            <a:ln>
              <a:noFill/>
            </a:ln>
            <a:effectLst>
              <a:outerShdw dist="107763" dir="2700000" algn="ctr" rotWithShape="0">
                <a:srgbClr val="808080">
                  <a:alpha val="50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17489" name="Rectangle 49"/>
            <p:cNvSpPr>
              <a:spLocks noChangeArrowheads="1"/>
            </p:cNvSpPr>
            <p:nvPr/>
          </p:nvSpPr>
          <p:spPr bwMode="auto">
            <a:xfrm>
              <a:off x="2743" y="3512"/>
              <a:ext cx="300"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Media</a:t>
              </a:r>
              <a:endParaRPr lang="en-US" sz="2400">
                <a:latin typeface="Times" panose="02020603050405020304" pitchFamily="18" charset="0"/>
              </a:endParaRPr>
            </a:p>
          </p:txBody>
        </p:sp>
        <p:sp>
          <p:nvSpPr>
            <p:cNvPr id="317490" name="Rectangle 50"/>
            <p:cNvSpPr>
              <a:spLocks noChangeArrowheads="1"/>
            </p:cNvSpPr>
            <p:nvPr/>
          </p:nvSpPr>
          <p:spPr bwMode="auto">
            <a:xfrm>
              <a:off x="3398" y="3019"/>
              <a:ext cx="1163" cy="324"/>
            </a:xfrm>
            <a:prstGeom prst="rect">
              <a:avLst/>
            </a:prstGeom>
            <a:solidFill>
              <a:srgbClr val="FECC2E"/>
            </a:solidFill>
            <a:ln>
              <a:noFill/>
            </a:ln>
            <a:effectLst>
              <a:outerShdw dist="107763" dir="2700000" algn="ctr" rotWithShape="0">
                <a:srgbClr val="808080">
                  <a:alpha val="50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17491" name="Rectangle 51"/>
            <p:cNvSpPr>
              <a:spLocks noChangeArrowheads="1"/>
            </p:cNvSpPr>
            <p:nvPr/>
          </p:nvSpPr>
          <p:spPr bwMode="auto">
            <a:xfrm>
              <a:off x="3620" y="3118"/>
              <a:ext cx="635"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Governments</a:t>
              </a:r>
              <a:endParaRPr lang="en-US" sz="2400">
                <a:latin typeface="Times" panose="02020603050405020304" pitchFamily="18" charset="0"/>
              </a:endParaRPr>
            </a:p>
          </p:txBody>
        </p:sp>
        <p:sp>
          <p:nvSpPr>
            <p:cNvPr id="317492" name="Rectangle 52"/>
            <p:cNvSpPr>
              <a:spLocks noChangeArrowheads="1"/>
            </p:cNvSpPr>
            <p:nvPr/>
          </p:nvSpPr>
          <p:spPr bwMode="auto">
            <a:xfrm>
              <a:off x="1232" y="3019"/>
              <a:ext cx="1166" cy="324"/>
            </a:xfrm>
            <a:prstGeom prst="rect">
              <a:avLst/>
            </a:prstGeom>
            <a:solidFill>
              <a:srgbClr val="C2E7BB"/>
            </a:solidFill>
            <a:ln>
              <a:noFill/>
            </a:ln>
            <a:effectLst>
              <a:outerShdw dist="107763" dir="2700000" algn="ctr" rotWithShape="0">
                <a:srgbClr val="808080">
                  <a:alpha val="50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17493" name="Rectangle 53"/>
            <p:cNvSpPr>
              <a:spLocks noChangeArrowheads="1"/>
            </p:cNvSpPr>
            <p:nvPr/>
          </p:nvSpPr>
          <p:spPr bwMode="auto">
            <a:xfrm>
              <a:off x="1559" y="3118"/>
              <a:ext cx="433"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Suppliers</a:t>
              </a:r>
              <a:endParaRPr lang="en-US" sz="2400">
                <a:latin typeface="Times" panose="02020603050405020304" pitchFamily="18" charset="0"/>
              </a:endParaRPr>
            </a:p>
          </p:txBody>
        </p:sp>
        <p:sp>
          <p:nvSpPr>
            <p:cNvPr id="317494" name="Rectangle 54"/>
            <p:cNvSpPr>
              <a:spLocks noChangeArrowheads="1"/>
            </p:cNvSpPr>
            <p:nvPr/>
          </p:nvSpPr>
          <p:spPr bwMode="auto">
            <a:xfrm>
              <a:off x="3687" y="2586"/>
              <a:ext cx="1166" cy="324"/>
            </a:xfrm>
            <a:prstGeom prst="rect">
              <a:avLst/>
            </a:prstGeom>
            <a:solidFill>
              <a:srgbClr val="C2E7BB"/>
            </a:solidFill>
            <a:ln>
              <a:noFill/>
            </a:ln>
            <a:effectLst>
              <a:outerShdw dist="107763" dir="2700000" algn="ctr" rotWithShape="0">
                <a:srgbClr val="808080">
                  <a:alpha val="50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17495" name="Rectangle 55"/>
            <p:cNvSpPr>
              <a:spLocks noChangeArrowheads="1"/>
            </p:cNvSpPr>
            <p:nvPr/>
          </p:nvSpPr>
          <p:spPr bwMode="auto">
            <a:xfrm>
              <a:off x="3768" y="2624"/>
              <a:ext cx="877"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Trade and Industry</a:t>
              </a:r>
              <a:endParaRPr lang="en-US" sz="2400">
                <a:latin typeface="Times" panose="02020603050405020304" pitchFamily="18" charset="0"/>
              </a:endParaRPr>
            </a:p>
          </p:txBody>
        </p:sp>
        <p:sp>
          <p:nvSpPr>
            <p:cNvPr id="317496" name="Rectangle 56"/>
            <p:cNvSpPr>
              <a:spLocks noChangeArrowheads="1"/>
            </p:cNvSpPr>
            <p:nvPr/>
          </p:nvSpPr>
          <p:spPr bwMode="auto">
            <a:xfrm>
              <a:off x="3923" y="2751"/>
              <a:ext cx="585"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Associations</a:t>
              </a:r>
              <a:endParaRPr lang="en-US" sz="2400">
                <a:latin typeface="Times" panose="02020603050405020304" pitchFamily="18" charset="0"/>
              </a:endParaRPr>
            </a:p>
          </p:txBody>
        </p:sp>
        <p:sp>
          <p:nvSpPr>
            <p:cNvPr id="317497" name="Rectangle 57"/>
            <p:cNvSpPr>
              <a:spLocks noChangeArrowheads="1"/>
            </p:cNvSpPr>
            <p:nvPr/>
          </p:nvSpPr>
          <p:spPr bwMode="auto">
            <a:xfrm>
              <a:off x="939" y="2586"/>
              <a:ext cx="1166" cy="324"/>
            </a:xfrm>
            <a:prstGeom prst="rect">
              <a:avLst/>
            </a:prstGeom>
            <a:solidFill>
              <a:srgbClr val="FDCDB8"/>
            </a:solidFill>
            <a:ln>
              <a:noFill/>
            </a:ln>
            <a:effectLst>
              <a:outerShdw dist="107763" dir="2700000" algn="ctr" rotWithShape="0">
                <a:srgbClr val="808080">
                  <a:alpha val="50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17498" name="Rectangle 58"/>
            <p:cNvSpPr>
              <a:spLocks noChangeArrowheads="1"/>
            </p:cNvSpPr>
            <p:nvPr/>
          </p:nvSpPr>
          <p:spPr bwMode="auto">
            <a:xfrm>
              <a:off x="1168" y="2688"/>
              <a:ext cx="623"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Communities</a:t>
              </a:r>
              <a:endParaRPr lang="en-US" sz="2400">
                <a:latin typeface="Times" panose="02020603050405020304" pitchFamily="18" charset="0"/>
              </a:endParaRPr>
            </a:p>
          </p:txBody>
        </p:sp>
        <p:sp>
          <p:nvSpPr>
            <p:cNvPr id="317499" name="Rectangle 59"/>
            <p:cNvSpPr>
              <a:spLocks noChangeArrowheads="1"/>
            </p:cNvSpPr>
            <p:nvPr/>
          </p:nvSpPr>
          <p:spPr bwMode="auto">
            <a:xfrm>
              <a:off x="3800" y="2107"/>
              <a:ext cx="1166" cy="324"/>
            </a:xfrm>
            <a:prstGeom prst="rect">
              <a:avLst/>
            </a:prstGeom>
            <a:solidFill>
              <a:srgbClr val="F4E3C1"/>
            </a:solidFill>
            <a:ln>
              <a:noFill/>
            </a:ln>
            <a:effectLst>
              <a:outerShdw dist="107763" dir="2700000" algn="ctr" rotWithShape="0">
                <a:srgbClr val="808080">
                  <a:alpha val="50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17500" name="Rectangle 60"/>
            <p:cNvSpPr>
              <a:spLocks noChangeArrowheads="1"/>
            </p:cNvSpPr>
            <p:nvPr/>
          </p:nvSpPr>
          <p:spPr bwMode="auto">
            <a:xfrm>
              <a:off x="4054" y="2209"/>
              <a:ext cx="579"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Competitors</a:t>
              </a:r>
              <a:endParaRPr lang="en-US" sz="2400">
                <a:latin typeface="Times" panose="02020603050405020304" pitchFamily="18" charset="0"/>
              </a:endParaRPr>
            </a:p>
          </p:txBody>
        </p:sp>
        <p:sp>
          <p:nvSpPr>
            <p:cNvPr id="317501" name="Rectangle 61"/>
            <p:cNvSpPr>
              <a:spLocks noChangeArrowheads="1"/>
            </p:cNvSpPr>
            <p:nvPr/>
          </p:nvSpPr>
          <p:spPr bwMode="auto">
            <a:xfrm>
              <a:off x="823" y="2107"/>
              <a:ext cx="1166" cy="324"/>
            </a:xfrm>
            <a:prstGeom prst="rect">
              <a:avLst/>
            </a:prstGeom>
            <a:solidFill>
              <a:srgbClr val="D8CDE5"/>
            </a:solidFill>
            <a:ln>
              <a:noFill/>
            </a:ln>
            <a:effectLst>
              <a:outerShdw dist="107763" dir="2700000" algn="ctr" rotWithShape="0">
                <a:srgbClr val="808080">
                  <a:alpha val="50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17502" name="Rectangle 62"/>
            <p:cNvSpPr>
              <a:spLocks noChangeArrowheads="1"/>
            </p:cNvSpPr>
            <p:nvPr/>
          </p:nvSpPr>
          <p:spPr bwMode="auto">
            <a:xfrm>
              <a:off x="1049" y="2209"/>
              <a:ext cx="616"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Shareholders</a:t>
              </a:r>
              <a:endParaRPr lang="en-US" sz="2400">
                <a:latin typeface="Times" panose="02020603050405020304" pitchFamily="18" charset="0"/>
              </a:endParaRPr>
            </a:p>
          </p:txBody>
        </p:sp>
        <p:sp>
          <p:nvSpPr>
            <p:cNvPr id="317503" name="Rectangle 63"/>
            <p:cNvSpPr>
              <a:spLocks noChangeArrowheads="1"/>
            </p:cNvSpPr>
            <p:nvPr/>
          </p:nvSpPr>
          <p:spPr bwMode="auto">
            <a:xfrm>
              <a:off x="3603" y="1621"/>
              <a:ext cx="1166" cy="324"/>
            </a:xfrm>
            <a:prstGeom prst="rect">
              <a:avLst/>
            </a:prstGeom>
            <a:solidFill>
              <a:srgbClr val="D8CDE5"/>
            </a:solidFill>
            <a:ln>
              <a:noFill/>
            </a:ln>
            <a:effectLst>
              <a:outerShdw dist="107763" dir="2700000" algn="ctr" rotWithShape="0">
                <a:srgbClr val="808080">
                  <a:alpha val="50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17504" name="Rectangle 64"/>
            <p:cNvSpPr>
              <a:spLocks noChangeArrowheads="1"/>
            </p:cNvSpPr>
            <p:nvPr/>
          </p:nvSpPr>
          <p:spPr bwMode="auto">
            <a:xfrm>
              <a:off x="3677" y="1655"/>
              <a:ext cx="875"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Social and Political</a:t>
              </a:r>
              <a:endParaRPr lang="en-US" sz="2400">
                <a:latin typeface="Times" panose="02020603050405020304" pitchFamily="18" charset="0"/>
              </a:endParaRPr>
            </a:p>
          </p:txBody>
        </p:sp>
        <p:sp>
          <p:nvSpPr>
            <p:cNvPr id="317505" name="Rectangle 65"/>
            <p:cNvSpPr>
              <a:spLocks noChangeArrowheads="1"/>
            </p:cNvSpPr>
            <p:nvPr/>
          </p:nvSpPr>
          <p:spPr bwMode="auto">
            <a:xfrm>
              <a:off x="3796" y="1782"/>
              <a:ext cx="668"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Action Groups</a:t>
              </a:r>
              <a:endParaRPr lang="en-US" sz="2400">
                <a:latin typeface="Times" panose="02020603050405020304" pitchFamily="18" charset="0"/>
              </a:endParaRPr>
            </a:p>
          </p:txBody>
        </p:sp>
        <p:sp>
          <p:nvSpPr>
            <p:cNvPr id="317506" name="Rectangle 66"/>
            <p:cNvSpPr>
              <a:spLocks noChangeArrowheads="1"/>
            </p:cNvSpPr>
            <p:nvPr/>
          </p:nvSpPr>
          <p:spPr bwMode="auto">
            <a:xfrm>
              <a:off x="1024" y="1621"/>
              <a:ext cx="1166" cy="324"/>
            </a:xfrm>
            <a:prstGeom prst="rect">
              <a:avLst/>
            </a:prstGeom>
            <a:solidFill>
              <a:srgbClr val="ADD0D9"/>
            </a:solidFill>
            <a:ln>
              <a:noFill/>
            </a:ln>
            <a:effectLst>
              <a:outerShdw dist="107763" dir="2700000" algn="ctr" rotWithShape="0">
                <a:srgbClr val="808080">
                  <a:alpha val="50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17507" name="Rectangle 67"/>
            <p:cNvSpPr>
              <a:spLocks noChangeArrowheads="1"/>
            </p:cNvSpPr>
            <p:nvPr/>
          </p:nvSpPr>
          <p:spPr bwMode="auto">
            <a:xfrm>
              <a:off x="1418" y="1719"/>
              <a:ext cx="329"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Unions</a:t>
              </a:r>
              <a:endParaRPr lang="en-US" sz="2400">
                <a:latin typeface="Times" panose="02020603050405020304" pitchFamily="18" charset="0"/>
              </a:endParaRPr>
            </a:p>
          </p:txBody>
        </p:sp>
        <p:sp>
          <p:nvSpPr>
            <p:cNvPr id="317508" name="Rectangle 68"/>
            <p:cNvSpPr>
              <a:spLocks noChangeArrowheads="1"/>
            </p:cNvSpPr>
            <p:nvPr/>
          </p:nvSpPr>
          <p:spPr bwMode="auto">
            <a:xfrm>
              <a:off x="3050" y="1159"/>
              <a:ext cx="1166" cy="324"/>
            </a:xfrm>
            <a:prstGeom prst="rect">
              <a:avLst/>
            </a:prstGeom>
            <a:solidFill>
              <a:srgbClr val="FEE692"/>
            </a:solidFill>
            <a:ln>
              <a:noFill/>
            </a:ln>
            <a:effectLst>
              <a:outerShdw dist="107763" dir="2700000" algn="ctr" rotWithShape="0">
                <a:srgbClr val="808080">
                  <a:alpha val="50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17509" name="Rectangle 69"/>
            <p:cNvSpPr>
              <a:spLocks noChangeArrowheads="1"/>
            </p:cNvSpPr>
            <p:nvPr/>
          </p:nvSpPr>
          <p:spPr bwMode="auto">
            <a:xfrm>
              <a:off x="3342" y="1257"/>
              <a:ext cx="496"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Customers</a:t>
              </a:r>
              <a:endParaRPr lang="en-US" sz="2400">
                <a:latin typeface="Times" panose="02020603050405020304" pitchFamily="18" charset="0"/>
              </a:endParaRPr>
            </a:p>
          </p:txBody>
        </p:sp>
        <p:sp>
          <p:nvSpPr>
            <p:cNvPr id="317510" name="Rectangle 70"/>
            <p:cNvSpPr>
              <a:spLocks noChangeArrowheads="1"/>
            </p:cNvSpPr>
            <p:nvPr/>
          </p:nvSpPr>
          <p:spPr bwMode="auto">
            <a:xfrm>
              <a:off x="1584" y="1159"/>
              <a:ext cx="1166" cy="324"/>
            </a:xfrm>
            <a:prstGeom prst="rect">
              <a:avLst/>
            </a:prstGeom>
            <a:solidFill>
              <a:srgbClr val="CBD5E8"/>
            </a:solidFill>
            <a:ln>
              <a:noFill/>
            </a:ln>
            <a:effectLst>
              <a:outerShdw dist="107763" dir="2700000" algn="ctr" rotWithShape="0">
                <a:srgbClr val="808080">
                  <a:alpha val="50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17511" name="Rectangle 71"/>
            <p:cNvSpPr>
              <a:spLocks noChangeArrowheads="1"/>
            </p:cNvSpPr>
            <p:nvPr/>
          </p:nvSpPr>
          <p:spPr bwMode="auto">
            <a:xfrm>
              <a:off x="1873" y="1257"/>
              <a:ext cx="507"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Employees</a:t>
              </a:r>
              <a:endParaRPr lang="en-US" sz="2400">
                <a:latin typeface="Times" panose="02020603050405020304" pitchFamily="18" charset="0"/>
              </a:endParaRPr>
            </a:p>
          </p:txBody>
        </p:sp>
        <p:sp>
          <p:nvSpPr>
            <p:cNvPr id="317512" name="Rectangle 72"/>
            <p:cNvSpPr>
              <a:spLocks noChangeArrowheads="1"/>
            </p:cNvSpPr>
            <p:nvPr/>
          </p:nvSpPr>
          <p:spPr bwMode="auto">
            <a:xfrm>
              <a:off x="2317" y="2234"/>
              <a:ext cx="1166" cy="324"/>
            </a:xfrm>
            <a:prstGeom prst="rect">
              <a:avLst/>
            </a:prstGeom>
            <a:solidFill>
              <a:srgbClr val="0A50A1"/>
            </a:solidFill>
            <a:ln>
              <a:noFill/>
            </a:ln>
            <a:effectLst>
              <a:outerShdw dist="107763" dir="2700000" algn="ctr" rotWithShape="0">
                <a:srgbClr val="808080">
                  <a:alpha val="50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17513" name="Rectangle 73"/>
            <p:cNvSpPr>
              <a:spLocks noChangeArrowheads="1"/>
            </p:cNvSpPr>
            <p:nvPr/>
          </p:nvSpPr>
          <p:spPr bwMode="auto">
            <a:xfrm>
              <a:off x="2556" y="2332"/>
              <a:ext cx="599"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FFFFFF"/>
                  </a:solidFill>
                </a:rPr>
                <a:t>Organization</a:t>
              </a:r>
              <a:endParaRPr lang="en-US" sz="2400">
                <a:latin typeface="Times" panose="02020603050405020304" pitchFamily="18" charset="0"/>
              </a:endParaRPr>
            </a:p>
          </p:txBody>
        </p:sp>
      </p:grpSp>
    </p:spTree>
    <p:extLst>
      <p:ext uri="{BB962C8B-B14F-4D97-AF65-F5344CB8AC3E}">
        <p14:creationId xmlns:p14="http://schemas.microsoft.com/office/powerpoint/2010/main" val="2411115629"/>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17448"/>
                                        </p:tgtEl>
                                        <p:attrNameLst>
                                          <p:attrName>style.visibility</p:attrName>
                                        </p:attrNameLst>
                                      </p:cBhvr>
                                      <p:to>
                                        <p:strVal val="visible"/>
                                      </p:to>
                                    </p:set>
                                    <p:animEffect transition="in" filter="wipe(down)">
                                      <p:cBhvr>
                                        <p:cTn id="7" dur="580">
                                          <p:stCondLst>
                                            <p:cond delay="0"/>
                                          </p:stCondLst>
                                        </p:cTn>
                                        <p:tgtEl>
                                          <p:spTgt spid="317448"/>
                                        </p:tgtEl>
                                      </p:cBhvr>
                                    </p:animEffect>
                                    <p:anim calcmode="lin" valueType="num">
                                      <p:cBhvr>
                                        <p:cTn id="8" dur="1822" tmFilter="0,0; 0.14,0.36; 0.43,0.73; 0.71,0.91; 1.0,1.0">
                                          <p:stCondLst>
                                            <p:cond delay="0"/>
                                          </p:stCondLst>
                                        </p:cTn>
                                        <p:tgtEl>
                                          <p:spTgt spid="31744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1744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1744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1744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17448"/>
                                        </p:tgtEl>
                                        <p:attrNameLst>
                                          <p:attrName>ppt_y</p:attrName>
                                        </p:attrNameLst>
                                      </p:cBhvr>
                                      <p:tavLst>
                                        <p:tav tm="0" fmla="#ppt_y-sin(pi*$)/81">
                                          <p:val>
                                            <p:fltVal val="0"/>
                                          </p:val>
                                        </p:tav>
                                        <p:tav tm="100000">
                                          <p:val>
                                            <p:fltVal val="1"/>
                                          </p:val>
                                        </p:tav>
                                      </p:tavLst>
                                    </p:anim>
                                    <p:animScale>
                                      <p:cBhvr>
                                        <p:cTn id="13" dur="26">
                                          <p:stCondLst>
                                            <p:cond delay="650"/>
                                          </p:stCondLst>
                                        </p:cTn>
                                        <p:tgtEl>
                                          <p:spTgt spid="317448"/>
                                        </p:tgtEl>
                                      </p:cBhvr>
                                      <p:to x="100000" y="60000"/>
                                    </p:animScale>
                                    <p:animScale>
                                      <p:cBhvr>
                                        <p:cTn id="14" dur="166" decel="50000">
                                          <p:stCondLst>
                                            <p:cond delay="676"/>
                                          </p:stCondLst>
                                        </p:cTn>
                                        <p:tgtEl>
                                          <p:spTgt spid="317448"/>
                                        </p:tgtEl>
                                      </p:cBhvr>
                                      <p:to x="100000" y="100000"/>
                                    </p:animScale>
                                    <p:animScale>
                                      <p:cBhvr>
                                        <p:cTn id="15" dur="26">
                                          <p:stCondLst>
                                            <p:cond delay="1312"/>
                                          </p:stCondLst>
                                        </p:cTn>
                                        <p:tgtEl>
                                          <p:spTgt spid="317448"/>
                                        </p:tgtEl>
                                      </p:cBhvr>
                                      <p:to x="100000" y="80000"/>
                                    </p:animScale>
                                    <p:animScale>
                                      <p:cBhvr>
                                        <p:cTn id="16" dur="166" decel="50000">
                                          <p:stCondLst>
                                            <p:cond delay="1338"/>
                                          </p:stCondLst>
                                        </p:cTn>
                                        <p:tgtEl>
                                          <p:spTgt spid="317448"/>
                                        </p:tgtEl>
                                      </p:cBhvr>
                                      <p:to x="100000" y="100000"/>
                                    </p:animScale>
                                    <p:animScale>
                                      <p:cBhvr>
                                        <p:cTn id="17" dur="26">
                                          <p:stCondLst>
                                            <p:cond delay="1642"/>
                                          </p:stCondLst>
                                        </p:cTn>
                                        <p:tgtEl>
                                          <p:spTgt spid="317448"/>
                                        </p:tgtEl>
                                      </p:cBhvr>
                                      <p:to x="100000" y="90000"/>
                                    </p:animScale>
                                    <p:animScale>
                                      <p:cBhvr>
                                        <p:cTn id="18" dur="166" decel="50000">
                                          <p:stCondLst>
                                            <p:cond delay="1668"/>
                                          </p:stCondLst>
                                        </p:cTn>
                                        <p:tgtEl>
                                          <p:spTgt spid="317448"/>
                                        </p:tgtEl>
                                      </p:cBhvr>
                                      <p:to x="100000" y="100000"/>
                                    </p:animScale>
                                    <p:animScale>
                                      <p:cBhvr>
                                        <p:cTn id="19" dur="26">
                                          <p:stCondLst>
                                            <p:cond delay="1808"/>
                                          </p:stCondLst>
                                        </p:cTn>
                                        <p:tgtEl>
                                          <p:spTgt spid="317448"/>
                                        </p:tgtEl>
                                      </p:cBhvr>
                                      <p:to x="100000" y="95000"/>
                                    </p:animScale>
                                    <p:animScale>
                                      <p:cBhvr>
                                        <p:cTn id="20" dur="166" decel="50000">
                                          <p:stCondLst>
                                            <p:cond delay="1834"/>
                                          </p:stCondLst>
                                        </p:cTn>
                                        <p:tgtEl>
                                          <p:spTgt spid="317448"/>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17451"/>
                                        </p:tgtEl>
                                        <p:attrNameLst>
                                          <p:attrName>style.visibility</p:attrName>
                                        </p:attrNameLst>
                                      </p:cBhvr>
                                      <p:to>
                                        <p:strVal val="visible"/>
                                      </p:to>
                                    </p:set>
                                    <p:animEffect transition="in" filter="wipe(down)">
                                      <p:cBhvr>
                                        <p:cTn id="25" dur="580">
                                          <p:stCondLst>
                                            <p:cond delay="0"/>
                                          </p:stCondLst>
                                        </p:cTn>
                                        <p:tgtEl>
                                          <p:spTgt spid="317451"/>
                                        </p:tgtEl>
                                      </p:cBhvr>
                                    </p:animEffect>
                                    <p:anim calcmode="lin" valueType="num">
                                      <p:cBhvr>
                                        <p:cTn id="26" dur="1822" tmFilter="0,0; 0.14,0.36; 0.43,0.73; 0.71,0.91; 1.0,1.0">
                                          <p:stCondLst>
                                            <p:cond delay="0"/>
                                          </p:stCondLst>
                                        </p:cTn>
                                        <p:tgtEl>
                                          <p:spTgt spid="317451"/>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17451"/>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17451"/>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17451"/>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17451"/>
                                        </p:tgtEl>
                                        <p:attrNameLst>
                                          <p:attrName>ppt_y</p:attrName>
                                        </p:attrNameLst>
                                      </p:cBhvr>
                                      <p:tavLst>
                                        <p:tav tm="0" fmla="#ppt_y-sin(pi*$)/81">
                                          <p:val>
                                            <p:fltVal val="0"/>
                                          </p:val>
                                        </p:tav>
                                        <p:tav tm="100000">
                                          <p:val>
                                            <p:fltVal val="1"/>
                                          </p:val>
                                        </p:tav>
                                      </p:tavLst>
                                    </p:anim>
                                    <p:animScale>
                                      <p:cBhvr>
                                        <p:cTn id="31" dur="26">
                                          <p:stCondLst>
                                            <p:cond delay="650"/>
                                          </p:stCondLst>
                                        </p:cTn>
                                        <p:tgtEl>
                                          <p:spTgt spid="317451"/>
                                        </p:tgtEl>
                                      </p:cBhvr>
                                      <p:to x="100000" y="60000"/>
                                    </p:animScale>
                                    <p:animScale>
                                      <p:cBhvr>
                                        <p:cTn id="32" dur="166" decel="50000">
                                          <p:stCondLst>
                                            <p:cond delay="676"/>
                                          </p:stCondLst>
                                        </p:cTn>
                                        <p:tgtEl>
                                          <p:spTgt spid="317451"/>
                                        </p:tgtEl>
                                      </p:cBhvr>
                                      <p:to x="100000" y="100000"/>
                                    </p:animScale>
                                    <p:animScale>
                                      <p:cBhvr>
                                        <p:cTn id="33" dur="26">
                                          <p:stCondLst>
                                            <p:cond delay="1312"/>
                                          </p:stCondLst>
                                        </p:cTn>
                                        <p:tgtEl>
                                          <p:spTgt spid="317451"/>
                                        </p:tgtEl>
                                      </p:cBhvr>
                                      <p:to x="100000" y="80000"/>
                                    </p:animScale>
                                    <p:animScale>
                                      <p:cBhvr>
                                        <p:cTn id="34" dur="166" decel="50000">
                                          <p:stCondLst>
                                            <p:cond delay="1338"/>
                                          </p:stCondLst>
                                        </p:cTn>
                                        <p:tgtEl>
                                          <p:spTgt spid="317451"/>
                                        </p:tgtEl>
                                      </p:cBhvr>
                                      <p:to x="100000" y="100000"/>
                                    </p:animScale>
                                    <p:animScale>
                                      <p:cBhvr>
                                        <p:cTn id="35" dur="26">
                                          <p:stCondLst>
                                            <p:cond delay="1642"/>
                                          </p:stCondLst>
                                        </p:cTn>
                                        <p:tgtEl>
                                          <p:spTgt spid="317451"/>
                                        </p:tgtEl>
                                      </p:cBhvr>
                                      <p:to x="100000" y="90000"/>
                                    </p:animScale>
                                    <p:animScale>
                                      <p:cBhvr>
                                        <p:cTn id="36" dur="166" decel="50000">
                                          <p:stCondLst>
                                            <p:cond delay="1668"/>
                                          </p:stCondLst>
                                        </p:cTn>
                                        <p:tgtEl>
                                          <p:spTgt spid="317451"/>
                                        </p:tgtEl>
                                      </p:cBhvr>
                                      <p:to x="100000" y="100000"/>
                                    </p:animScale>
                                    <p:animScale>
                                      <p:cBhvr>
                                        <p:cTn id="37" dur="26">
                                          <p:stCondLst>
                                            <p:cond delay="1808"/>
                                          </p:stCondLst>
                                        </p:cTn>
                                        <p:tgtEl>
                                          <p:spTgt spid="317451"/>
                                        </p:tgtEl>
                                      </p:cBhvr>
                                      <p:to x="100000" y="95000"/>
                                    </p:animScale>
                                    <p:animScale>
                                      <p:cBhvr>
                                        <p:cTn id="38" dur="166" decel="50000">
                                          <p:stCondLst>
                                            <p:cond delay="1834"/>
                                          </p:stCondLst>
                                        </p:cTn>
                                        <p:tgtEl>
                                          <p:spTgt spid="31745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4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11"/>
          <p:cNvSpPr txBox="1">
            <a:spLocks noGrp="1" noChangeArrowheads="1"/>
          </p:cNvSpPr>
          <p:nvPr>
            <p:ph type="ctrTitle"/>
          </p:nvPr>
        </p:nvSpPr>
        <p:spPr bwMode="auto">
          <a:xfrm>
            <a:off x="83127" y="1630673"/>
            <a:ext cx="12192000" cy="2185214"/>
          </a:xfrm>
          <a:prstGeom prst="rect">
            <a:avLst/>
          </a:prstGeom>
          <a:solidFill>
            <a:schemeClr val="accent1">
              <a:lumMod val="50000"/>
            </a:schemeClr>
          </a:solidFill>
          <a:ln w="9525">
            <a:solidFill>
              <a:schemeClr val="tx1"/>
            </a:solidFill>
            <a:miter lim="800000"/>
            <a:headEnd/>
            <a:tailEnd/>
          </a:ln>
          <a:effectLst>
            <a:outerShdw dist="35921" dir="2700000" algn="ctr" rotWithShape="0">
              <a:srgbClr val="4D4D4D"/>
            </a:outerShdw>
          </a:effectLst>
        </p:spPr>
        <p:txBody>
          <a:bodyPr wrap="square">
            <a:spAutoFit/>
          </a:bodyPr>
          <a:lstStyle/>
          <a:p>
            <a:pPr algn="ctr"/>
            <a:r>
              <a:rPr lang="en-US" b="1" dirty="0" smtClean="0">
                <a:ln w="0"/>
                <a:solidFill>
                  <a:schemeClr val="bg1"/>
                </a:solidFill>
                <a:effectLst>
                  <a:outerShdw blurRad="38100" dist="19050" dir="2700000" algn="tl" rotWithShape="0">
                    <a:schemeClr val="dk1">
                      <a:alpha val="40000"/>
                    </a:schemeClr>
                  </a:outerShdw>
                </a:effectLst>
              </a:rPr>
              <a:t>Organization Culture &amp; Environment </a:t>
            </a:r>
            <a:endParaRPr lang="en-US" b="1" dirty="0">
              <a:ln w="0"/>
              <a:solidFill>
                <a:schemeClr val="bg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689380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9845" y="365125"/>
            <a:ext cx="9653955" cy="1346444"/>
          </a:xfrm>
          <a:solidFill>
            <a:schemeClr val="tx1"/>
          </a:solidFill>
          <a:ln>
            <a:solidFill>
              <a:schemeClr val="tx1"/>
            </a:solidFill>
          </a:ln>
        </p:spPr>
        <p:txBody>
          <a:bodyPr>
            <a:normAutofit/>
          </a:bodyPr>
          <a:lstStyle/>
          <a:p>
            <a:r>
              <a:rPr lang="en-US" sz="6000" b="1" dirty="0" smtClean="0">
                <a:solidFill>
                  <a:schemeClr val="bg1"/>
                </a:solidFill>
              </a:rPr>
              <a:t>Objectives </a:t>
            </a:r>
            <a:endParaRPr lang="en-US" dirty="0">
              <a:solidFill>
                <a:schemeClr val="bg1"/>
              </a:solidFill>
            </a:endParaRPr>
          </a:p>
        </p:txBody>
      </p:sp>
      <p:sp>
        <p:nvSpPr>
          <p:cNvPr id="3" name="Content Placeholder 2"/>
          <p:cNvSpPr>
            <a:spLocks noGrp="1"/>
          </p:cNvSpPr>
          <p:nvPr>
            <p:ph idx="1"/>
          </p:nvPr>
        </p:nvSpPr>
        <p:spPr>
          <a:xfrm>
            <a:off x="1699844" y="1825625"/>
            <a:ext cx="9653955" cy="4351338"/>
          </a:xfrm>
          <a:ln>
            <a:solidFill>
              <a:schemeClr val="tx1"/>
            </a:solidFill>
          </a:ln>
        </p:spPr>
        <p:txBody>
          <a:bodyPr>
            <a:normAutofit/>
          </a:bodyPr>
          <a:lstStyle/>
          <a:p>
            <a:pPr marL="0" indent="0">
              <a:lnSpc>
                <a:spcPct val="110000"/>
              </a:lnSpc>
            </a:pPr>
            <a:r>
              <a:rPr lang="en-US" sz="2500" dirty="0">
                <a:latin typeface="Aharoni" panose="02010803020104030203" pitchFamily="2" charset="-79"/>
                <a:cs typeface="Aharoni" panose="02010803020104030203" pitchFamily="2" charset="-79"/>
              </a:rPr>
              <a:t>The Organization’s Culture</a:t>
            </a:r>
          </a:p>
          <a:p>
            <a:pPr marL="398463" lvl="1" indent="-173038">
              <a:lnSpc>
                <a:spcPct val="110000"/>
              </a:lnSpc>
            </a:pPr>
            <a:r>
              <a:rPr lang="en-US" sz="2200" dirty="0"/>
              <a:t>Describe the seven dimensions of organizational culture.</a:t>
            </a:r>
          </a:p>
          <a:p>
            <a:pPr marL="398463" lvl="1" indent="-173038">
              <a:lnSpc>
                <a:spcPct val="110000"/>
              </a:lnSpc>
            </a:pPr>
            <a:r>
              <a:rPr lang="en-US" sz="2200" dirty="0"/>
              <a:t>Discuss the impact of strong culture on organizations and managers.</a:t>
            </a:r>
          </a:p>
          <a:p>
            <a:pPr marL="398463" lvl="1" indent="-173038">
              <a:lnSpc>
                <a:spcPct val="110000"/>
              </a:lnSpc>
            </a:pPr>
            <a:r>
              <a:rPr lang="en-US" sz="2200" dirty="0"/>
              <a:t>Explain the source of an organization’s culture and how that culture continues.</a:t>
            </a:r>
          </a:p>
          <a:p>
            <a:pPr marL="398463" lvl="1" indent="-173038">
              <a:lnSpc>
                <a:spcPct val="110000"/>
              </a:lnSpc>
            </a:pPr>
            <a:r>
              <a:rPr lang="en-US" sz="2200" dirty="0"/>
              <a:t>Describe how culture is transmitted to employees.</a:t>
            </a:r>
          </a:p>
          <a:p>
            <a:pPr marL="0" indent="0">
              <a:lnSpc>
                <a:spcPct val="110000"/>
              </a:lnSpc>
            </a:pPr>
            <a:r>
              <a:rPr lang="en-US" sz="2500" dirty="0"/>
              <a:t> </a:t>
            </a:r>
            <a:r>
              <a:rPr lang="en-US" sz="2500" dirty="0">
                <a:latin typeface="Aharoni" panose="02010803020104030203" pitchFamily="2" charset="-79"/>
                <a:cs typeface="Aharoni" panose="02010803020104030203" pitchFamily="2" charset="-79"/>
              </a:rPr>
              <a:t>Current Organizational Culture Issues Facing Managers</a:t>
            </a:r>
          </a:p>
          <a:p>
            <a:pPr marL="398463" lvl="1" indent="-173038">
              <a:lnSpc>
                <a:spcPct val="110000"/>
              </a:lnSpc>
            </a:pPr>
            <a:r>
              <a:rPr lang="en-US" sz="2200" dirty="0"/>
              <a:t>Describe the characteristics of an ethical culture, an innovative culture, and </a:t>
            </a:r>
            <a:r>
              <a:rPr lang="en-US" sz="2200" dirty="0" smtClean="0"/>
              <a:t>a customer-responsive </a:t>
            </a:r>
            <a:r>
              <a:rPr lang="en-US" sz="2200" dirty="0"/>
              <a:t>culture</a:t>
            </a:r>
            <a:r>
              <a:rPr lang="en-US" sz="4000" b="1" dirty="0" smtClean="0"/>
              <a:t>.</a:t>
            </a:r>
            <a:endParaRPr lang="en-US" sz="4000" b="1" dirty="0"/>
          </a:p>
        </p:txBody>
      </p:sp>
    </p:spTree>
    <p:extLst>
      <p:ext uri="{BB962C8B-B14F-4D97-AF65-F5344CB8AC3E}">
        <p14:creationId xmlns:p14="http://schemas.microsoft.com/office/powerpoint/2010/main" val="1273997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ipe(down)">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wipe(down)">
                                      <p:cBhvr>
                                        <p:cTn id="20" dur="500"/>
                                        <p:tgtEl>
                                          <p:spTgt spid="3">
                                            <p:txEl>
                                              <p:pRg st="1" end="1"/>
                                            </p:txEl>
                                          </p:spTgt>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down)">
                                      <p:cBhvr>
                                        <p:cTn id="23" dur="500"/>
                                        <p:tgtEl>
                                          <p:spTgt spid="3">
                                            <p:txEl>
                                              <p:pRg st="2" end="2"/>
                                            </p:txEl>
                                          </p:spTgt>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wipe(down)">
                                      <p:cBhvr>
                                        <p:cTn id="26" dur="500"/>
                                        <p:tgtEl>
                                          <p:spTgt spid="3">
                                            <p:txEl>
                                              <p:pRg st="3" end="3"/>
                                            </p:txEl>
                                          </p:spTgt>
                                        </p:tgtEl>
                                      </p:cBhvr>
                                    </p:animEffect>
                                  </p:childTnLst>
                                </p:cTn>
                              </p:par>
                              <p:par>
                                <p:cTn id="27" presetID="22" presetClass="entr" presetSubtype="4"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wipe(down)">
                                      <p:cBhvr>
                                        <p:cTn id="29" dur="5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wipe(down)">
                                      <p:cBhvr>
                                        <p:cTn id="34" dur="500"/>
                                        <p:tgtEl>
                                          <p:spTgt spid="3">
                                            <p:txEl>
                                              <p:pRg st="5" end="5"/>
                                            </p:txEl>
                                          </p:spTgt>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9845" y="365125"/>
            <a:ext cx="9653955" cy="1346444"/>
          </a:xfrm>
          <a:solidFill>
            <a:schemeClr val="tx1"/>
          </a:solidFill>
          <a:ln>
            <a:solidFill>
              <a:schemeClr val="tx1"/>
            </a:solidFill>
          </a:ln>
        </p:spPr>
        <p:txBody>
          <a:bodyPr>
            <a:normAutofit/>
          </a:bodyPr>
          <a:lstStyle/>
          <a:p>
            <a:r>
              <a:rPr lang="en-US" sz="6000" b="1" dirty="0" smtClean="0">
                <a:solidFill>
                  <a:schemeClr val="bg1"/>
                </a:solidFill>
              </a:rPr>
              <a:t>Objectives </a:t>
            </a:r>
            <a:endParaRPr lang="en-US" dirty="0">
              <a:solidFill>
                <a:schemeClr val="bg1"/>
              </a:solidFill>
            </a:endParaRPr>
          </a:p>
        </p:txBody>
      </p:sp>
      <p:sp>
        <p:nvSpPr>
          <p:cNvPr id="3" name="Content Placeholder 2"/>
          <p:cNvSpPr>
            <a:spLocks noGrp="1"/>
          </p:cNvSpPr>
          <p:nvPr>
            <p:ph idx="1"/>
          </p:nvPr>
        </p:nvSpPr>
        <p:spPr>
          <a:xfrm>
            <a:off x="1699844" y="1825625"/>
            <a:ext cx="9653955" cy="4351338"/>
          </a:xfrm>
          <a:ln>
            <a:solidFill>
              <a:schemeClr val="tx1"/>
            </a:solidFill>
          </a:ln>
        </p:spPr>
        <p:txBody>
          <a:bodyPr>
            <a:normAutofit/>
          </a:bodyPr>
          <a:lstStyle/>
          <a:p>
            <a:pPr marL="0" indent="0">
              <a:lnSpc>
                <a:spcPct val="110000"/>
              </a:lnSpc>
            </a:pPr>
            <a:r>
              <a:rPr lang="en-US" dirty="0">
                <a:latin typeface="Aharoni" panose="02010803020104030203" pitchFamily="2" charset="-79"/>
                <a:cs typeface="Aharoni" panose="02010803020104030203" pitchFamily="2" charset="-79"/>
              </a:rPr>
              <a:t>The Environment</a:t>
            </a:r>
          </a:p>
          <a:p>
            <a:pPr marL="398463" lvl="1" indent="-173038">
              <a:lnSpc>
                <a:spcPct val="110000"/>
              </a:lnSpc>
            </a:pPr>
            <a:r>
              <a:rPr lang="en-US" sz="2500" dirty="0"/>
              <a:t>Describe the components of the specific and general environments.</a:t>
            </a:r>
          </a:p>
          <a:p>
            <a:pPr marL="398463" lvl="1" indent="-173038">
              <a:lnSpc>
                <a:spcPct val="110000"/>
              </a:lnSpc>
            </a:pPr>
            <a:r>
              <a:rPr lang="en-US" sz="2500" dirty="0"/>
              <a:t>Discuss the two dimensions of environmental uncertainty.</a:t>
            </a:r>
          </a:p>
          <a:p>
            <a:pPr marL="398463" lvl="1" indent="-173038">
              <a:lnSpc>
                <a:spcPct val="110000"/>
              </a:lnSpc>
            </a:pPr>
            <a:r>
              <a:rPr lang="en-US" sz="2500" dirty="0"/>
              <a:t>Identify the most common organizational stakeholders.</a:t>
            </a:r>
          </a:p>
          <a:p>
            <a:pPr marL="398463" lvl="1" indent="-173038">
              <a:lnSpc>
                <a:spcPct val="110000"/>
              </a:lnSpc>
            </a:pPr>
            <a:r>
              <a:rPr lang="en-US" sz="2500" dirty="0"/>
              <a:t>Explain the four steps in managing external stakeholder relationships</a:t>
            </a:r>
            <a:endParaRPr lang="en-US" sz="4000" b="1" dirty="0"/>
          </a:p>
        </p:txBody>
      </p:sp>
    </p:spTree>
    <p:extLst>
      <p:ext uri="{BB962C8B-B14F-4D97-AF65-F5344CB8AC3E}">
        <p14:creationId xmlns:p14="http://schemas.microsoft.com/office/powerpoint/2010/main" val="286332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circle(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ircle(in)">
                                      <p:cBhvr>
                                        <p:cTn id="17" dur="2000"/>
                                        <p:tgtEl>
                                          <p:spTgt spid="3">
                                            <p:txEl>
                                              <p:pRg st="0" end="0"/>
                                            </p:txEl>
                                          </p:spTgt>
                                        </p:tgtEl>
                                      </p:cBhvr>
                                    </p:animEffect>
                                  </p:childTnLst>
                                </p:cTn>
                              </p:par>
                              <p:par>
                                <p:cTn id="18" presetID="6" presetClass="entr" presetSubtype="16" fill="hold" grpId="0"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circle(in)">
                                      <p:cBhvr>
                                        <p:cTn id="20" dur="2000"/>
                                        <p:tgtEl>
                                          <p:spTgt spid="3">
                                            <p:txEl>
                                              <p:pRg st="1" end="1"/>
                                            </p:txEl>
                                          </p:spTgt>
                                        </p:tgtEl>
                                      </p:cBhvr>
                                    </p:animEffect>
                                  </p:childTnLst>
                                </p:cTn>
                              </p:par>
                              <p:par>
                                <p:cTn id="21" presetID="6" presetClass="entr" presetSubtype="16" fill="hold" grpId="0"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circle(in)">
                                      <p:cBhvr>
                                        <p:cTn id="23" dur="2000"/>
                                        <p:tgtEl>
                                          <p:spTgt spid="3">
                                            <p:txEl>
                                              <p:pRg st="2" end="2"/>
                                            </p:txEl>
                                          </p:spTgt>
                                        </p:tgtEl>
                                      </p:cBhvr>
                                    </p:animEffect>
                                  </p:childTnLst>
                                </p:cTn>
                              </p:par>
                              <p:par>
                                <p:cTn id="24" presetID="6" presetClass="entr" presetSubtype="16" fill="hold" grpId="0"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circle(in)">
                                      <p:cBhvr>
                                        <p:cTn id="26" dur="2000"/>
                                        <p:tgtEl>
                                          <p:spTgt spid="3">
                                            <p:txEl>
                                              <p:pRg st="3" end="3"/>
                                            </p:txEl>
                                          </p:spTgt>
                                        </p:tgtEl>
                                      </p:cBhvr>
                                    </p:animEffect>
                                  </p:childTnLst>
                                </p:cTn>
                              </p:par>
                              <p:par>
                                <p:cTn id="27" presetID="6" presetClass="entr" presetSubtype="16"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circle(in)">
                                      <p:cBhvr>
                                        <p:cTn id="29"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ChangeAspect="1"/>
          </p:cNvGraphicFramePr>
          <p:nvPr>
            <p:extLst>
              <p:ext uri="{D42A27DB-BD31-4B8C-83A1-F6EECF244321}">
                <p14:modId xmlns:p14="http://schemas.microsoft.com/office/powerpoint/2010/main" val="3727422895"/>
              </p:ext>
            </p:extLst>
          </p:nvPr>
        </p:nvGraphicFramePr>
        <p:xfrm>
          <a:off x="1874960" y="173527"/>
          <a:ext cx="8324850" cy="5945920"/>
        </p:xfrm>
        <a:graphic>
          <a:graphicData uri="http://schemas.openxmlformats.org/presentationml/2006/ole">
            <mc:AlternateContent xmlns:mc="http://schemas.openxmlformats.org/markup-compatibility/2006">
              <mc:Choice xmlns:v="urn:schemas-microsoft-com:vml" Requires="v">
                <p:oleObj spid="_x0000_s1057" name="Clip" r:id="rId3" imgW="8322840" imgH="6040080" progId="">
                  <p:embed/>
                </p:oleObj>
              </mc:Choice>
              <mc:Fallback>
                <p:oleObj name="Clip" r:id="rId3" imgW="8322840" imgH="6040080"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74960" y="173527"/>
                        <a:ext cx="8324850" cy="5945920"/>
                      </a:xfrm>
                      <a:prstGeom prst="rect">
                        <a:avLst/>
                      </a:prstGeom>
                      <a:solidFill>
                        <a:schemeClr val="tx1"/>
                      </a:solidFill>
                    </p:spPr>
                  </p:pic>
                </p:oleObj>
              </mc:Fallback>
            </mc:AlternateContent>
          </a:graphicData>
        </a:graphic>
      </p:graphicFrame>
      <p:sp>
        <p:nvSpPr>
          <p:cNvPr id="3" name="TextBox 2"/>
          <p:cNvSpPr txBox="1"/>
          <p:nvPr/>
        </p:nvSpPr>
        <p:spPr>
          <a:xfrm>
            <a:off x="2766646" y="1676400"/>
            <a:ext cx="7127631" cy="424732"/>
          </a:xfrm>
          <a:prstGeom prst="rect">
            <a:avLst/>
          </a:prstGeom>
          <a:solidFill>
            <a:schemeClr val="tx1"/>
          </a:solidFill>
          <a:ln>
            <a:solidFill>
              <a:schemeClr val="tx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nSpc>
                <a:spcPct val="90000"/>
              </a:lnSpc>
              <a:spcBef>
                <a:spcPct val="35000"/>
              </a:spcBef>
            </a:pPr>
            <a:r>
              <a:rPr lang="en-US" sz="2400" b="1" dirty="0">
                <a:solidFill>
                  <a:schemeClr val="bg1"/>
                </a:solidFill>
              </a:rPr>
              <a:t>Omnipotent View</a:t>
            </a:r>
          </a:p>
        </p:txBody>
      </p:sp>
      <p:sp>
        <p:nvSpPr>
          <p:cNvPr id="4" name="TextBox 3"/>
          <p:cNvSpPr txBox="1"/>
          <p:nvPr/>
        </p:nvSpPr>
        <p:spPr>
          <a:xfrm>
            <a:off x="2766646" y="2239108"/>
            <a:ext cx="7127631" cy="3131627"/>
          </a:xfrm>
          <a:prstGeom prst="rect">
            <a:avLst/>
          </a:prstGeom>
          <a:ln>
            <a:solidFill>
              <a:schemeClr val="tx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800100" lvl="1" indent="-342900">
              <a:lnSpc>
                <a:spcPct val="90000"/>
              </a:lnSpc>
              <a:spcBef>
                <a:spcPct val="35000"/>
              </a:spcBef>
              <a:buFont typeface="Arial" panose="020B0604020202020204" pitchFamily="34" charset="0"/>
              <a:buChar char="•"/>
            </a:pPr>
            <a:r>
              <a:rPr lang="en-US" sz="2500" b="1" dirty="0" smtClean="0"/>
              <a:t>Managers </a:t>
            </a:r>
            <a:r>
              <a:rPr lang="en-US" sz="2500" b="1" dirty="0"/>
              <a:t>are directly responsible for an </a:t>
            </a:r>
            <a:r>
              <a:rPr lang="en-US" sz="2500" b="1" dirty="0" smtClean="0"/>
              <a:t>organization’s </a:t>
            </a:r>
            <a:r>
              <a:rPr lang="en-US" sz="2500" b="1" dirty="0"/>
              <a:t>success or failure</a:t>
            </a:r>
          </a:p>
          <a:p>
            <a:pPr marL="800100" lvl="1" indent="-342900">
              <a:lnSpc>
                <a:spcPct val="90000"/>
              </a:lnSpc>
              <a:spcBef>
                <a:spcPct val="35000"/>
              </a:spcBef>
              <a:buFont typeface="Arial" panose="020B0604020202020204" pitchFamily="34" charset="0"/>
              <a:buChar char="•"/>
            </a:pPr>
            <a:r>
              <a:rPr lang="en-US" sz="2500" b="1" dirty="0"/>
              <a:t>The quality of the organization is determined by the quality of its managers</a:t>
            </a:r>
          </a:p>
          <a:p>
            <a:pPr marL="800100" lvl="1" indent="-342900">
              <a:lnSpc>
                <a:spcPct val="90000"/>
              </a:lnSpc>
              <a:spcBef>
                <a:spcPct val="35000"/>
              </a:spcBef>
              <a:buFont typeface="Arial" panose="020B0604020202020204" pitchFamily="34" charset="0"/>
              <a:buChar char="•"/>
            </a:pPr>
            <a:r>
              <a:rPr lang="en-US" sz="2500" b="1" dirty="0"/>
              <a:t>Managers are held most </a:t>
            </a:r>
            <a:r>
              <a:rPr lang="en-US" sz="2500" b="1" dirty="0" smtClean="0"/>
              <a:t>accountable for </a:t>
            </a:r>
            <a:r>
              <a:rPr lang="en-US" sz="2500" b="1" dirty="0"/>
              <a:t>an organization’s performance</a:t>
            </a:r>
            <a:r>
              <a:rPr lang="en-US" sz="2500" b="1" dirty="0" smtClean="0"/>
              <a:t>, yet </a:t>
            </a:r>
            <a:r>
              <a:rPr lang="en-US" sz="2500" b="1" dirty="0"/>
              <a:t>it is difficult to </a:t>
            </a:r>
            <a:r>
              <a:rPr lang="en-US" sz="2500" b="1" dirty="0" smtClean="0"/>
              <a:t>attribute good </a:t>
            </a:r>
            <a:r>
              <a:rPr lang="en-US" sz="2500" b="1" dirty="0"/>
              <a:t>or poor </a:t>
            </a:r>
            <a:r>
              <a:rPr lang="en-US" sz="2500" b="1" dirty="0" smtClean="0"/>
              <a:t>performance directly </a:t>
            </a:r>
            <a:r>
              <a:rPr lang="en-US" sz="2500" b="1" dirty="0"/>
              <a:t>to their </a:t>
            </a:r>
            <a:r>
              <a:rPr lang="en-US" sz="2500" b="1" dirty="0" smtClean="0"/>
              <a:t>influence on </a:t>
            </a:r>
            <a:r>
              <a:rPr lang="en-US" sz="2500" b="1" dirty="0"/>
              <a:t>the </a:t>
            </a:r>
            <a:r>
              <a:rPr lang="en-US" sz="2500" b="1" dirty="0" smtClean="0"/>
              <a:t>organization.</a:t>
            </a:r>
            <a:endParaRPr lang="en-US" sz="3600" b="1" dirty="0"/>
          </a:p>
        </p:txBody>
      </p:sp>
    </p:spTree>
    <p:extLst>
      <p:ext uri="{BB962C8B-B14F-4D97-AF65-F5344CB8AC3E}">
        <p14:creationId xmlns:p14="http://schemas.microsoft.com/office/powerpoint/2010/main" val="1409521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ChangeAspect="1"/>
          </p:cNvGraphicFramePr>
          <p:nvPr>
            <p:extLst/>
          </p:nvPr>
        </p:nvGraphicFramePr>
        <p:xfrm>
          <a:off x="1874960" y="173527"/>
          <a:ext cx="8324850" cy="5945920"/>
        </p:xfrm>
        <a:graphic>
          <a:graphicData uri="http://schemas.openxmlformats.org/presentationml/2006/ole">
            <mc:AlternateContent xmlns:mc="http://schemas.openxmlformats.org/markup-compatibility/2006">
              <mc:Choice xmlns:v="urn:schemas-microsoft-com:vml" Requires="v">
                <p:oleObj spid="_x0000_s4116" name="Clip" r:id="rId3" imgW="8322840" imgH="6040080" progId="">
                  <p:embed/>
                </p:oleObj>
              </mc:Choice>
              <mc:Fallback>
                <p:oleObj name="Clip" r:id="rId3" imgW="8322840" imgH="6040080"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74960" y="173527"/>
                        <a:ext cx="8324850" cy="5945920"/>
                      </a:xfrm>
                      <a:prstGeom prst="rect">
                        <a:avLst/>
                      </a:prstGeom>
                      <a:solidFill>
                        <a:schemeClr val="tx1"/>
                      </a:solidFill>
                    </p:spPr>
                  </p:pic>
                </p:oleObj>
              </mc:Fallback>
            </mc:AlternateContent>
          </a:graphicData>
        </a:graphic>
      </p:graphicFrame>
      <p:sp>
        <p:nvSpPr>
          <p:cNvPr id="3" name="TextBox 2"/>
          <p:cNvSpPr txBox="1"/>
          <p:nvPr/>
        </p:nvSpPr>
        <p:spPr>
          <a:xfrm>
            <a:off x="2766646" y="1535723"/>
            <a:ext cx="7127631" cy="535531"/>
          </a:xfrm>
          <a:prstGeom prst="rect">
            <a:avLst/>
          </a:prstGeom>
          <a:solidFill>
            <a:schemeClr val="tx1"/>
          </a:solidFill>
          <a:ln>
            <a:solidFill>
              <a:schemeClr val="tx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nSpc>
                <a:spcPct val="90000"/>
              </a:lnSpc>
              <a:spcBef>
                <a:spcPct val="30000"/>
              </a:spcBef>
            </a:pPr>
            <a:r>
              <a:rPr lang="en-US" sz="3200" b="1" dirty="0">
                <a:solidFill>
                  <a:schemeClr val="bg1"/>
                </a:solidFill>
              </a:rPr>
              <a:t>Symbolic View</a:t>
            </a:r>
          </a:p>
        </p:txBody>
      </p:sp>
      <p:sp>
        <p:nvSpPr>
          <p:cNvPr id="4" name="TextBox 3"/>
          <p:cNvSpPr txBox="1"/>
          <p:nvPr/>
        </p:nvSpPr>
        <p:spPr>
          <a:xfrm>
            <a:off x="2766646" y="1960455"/>
            <a:ext cx="7127631" cy="3762568"/>
          </a:xfrm>
          <a:prstGeom prst="rect">
            <a:avLst/>
          </a:prstGeom>
          <a:ln>
            <a:solidFill>
              <a:schemeClr val="tx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800100" lvl="1" indent="-342900">
              <a:lnSpc>
                <a:spcPct val="90000"/>
              </a:lnSpc>
              <a:spcBef>
                <a:spcPct val="30000"/>
              </a:spcBef>
              <a:buFont typeface="Arial" panose="020B0604020202020204" pitchFamily="34" charset="0"/>
              <a:buChar char="•"/>
            </a:pPr>
            <a:r>
              <a:rPr lang="en-US" sz="2500" dirty="0"/>
              <a:t>Much of an organization’s success or failure is due to external forces outside of managers’ </a:t>
            </a:r>
            <a:r>
              <a:rPr lang="en-US" sz="2500" dirty="0" smtClean="0"/>
              <a:t>control.</a:t>
            </a:r>
            <a:endParaRPr lang="en-US" sz="2500" dirty="0"/>
          </a:p>
          <a:p>
            <a:pPr marL="800100" lvl="1" indent="-342900">
              <a:lnSpc>
                <a:spcPct val="90000"/>
              </a:lnSpc>
              <a:spcBef>
                <a:spcPct val="30000"/>
              </a:spcBef>
              <a:buFont typeface="Arial" panose="020B0604020202020204" pitchFamily="34" charset="0"/>
              <a:buChar char="•"/>
            </a:pPr>
            <a:r>
              <a:rPr lang="en-US" sz="2500" dirty="0"/>
              <a:t>The ability of managers to affect outcomes is influenced and constrained by external factors:</a:t>
            </a:r>
          </a:p>
          <a:p>
            <a:pPr marL="1257300" lvl="2" indent="-342900">
              <a:lnSpc>
                <a:spcPct val="90000"/>
              </a:lnSpc>
              <a:spcBef>
                <a:spcPct val="30000"/>
              </a:spcBef>
              <a:buFont typeface="Arial" panose="020B0604020202020204" pitchFamily="34" charset="0"/>
              <a:buChar char="•"/>
            </a:pPr>
            <a:r>
              <a:rPr lang="en-US" sz="2200" dirty="0"/>
              <a:t>The economy, customers, governmental policies, competitors, industry conditions</a:t>
            </a:r>
            <a:r>
              <a:rPr lang="en-US" sz="2200" dirty="0" smtClean="0"/>
              <a:t>, technology</a:t>
            </a:r>
            <a:r>
              <a:rPr lang="en-US" sz="2200" dirty="0"/>
              <a:t>, and the actions </a:t>
            </a:r>
            <a:r>
              <a:rPr lang="en-US" sz="2200" dirty="0" smtClean="0"/>
              <a:t>of previous </a:t>
            </a:r>
            <a:r>
              <a:rPr lang="en-US" sz="2200" dirty="0"/>
              <a:t>managers</a:t>
            </a:r>
          </a:p>
          <a:p>
            <a:pPr marL="800100" lvl="1" indent="-342900">
              <a:lnSpc>
                <a:spcPct val="90000"/>
              </a:lnSpc>
              <a:spcBef>
                <a:spcPct val="30000"/>
              </a:spcBef>
              <a:buFont typeface="Arial" panose="020B0604020202020204" pitchFamily="34" charset="0"/>
              <a:buChar char="•"/>
            </a:pPr>
            <a:r>
              <a:rPr lang="en-US" sz="2500" dirty="0"/>
              <a:t>Managers symbolize control </a:t>
            </a:r>
            <a:r>
              <a:rPr lang="en-US" sz="2500" dirty="0" smtClean="0"/>
              <a:t>and influence </a:t>
            </a:r>
            <a:r>
              <a:rPr lang="en-US" sz="2500" dirty="0"/>
              <a:t>through their </a:t>
            </a:r>
            <a:r>
              <a:rPr lang="en-US" sz="2500" dirty="0" smtClean="0"/>
              <a:t>action.</a:t>
            </a:r>
            <a:endParaRPr lang="en-US" sz="2500" dirty="0"/>
          </a:p>
        </p:txBody>
      </p:sp>
    </p:spTree>
    <p:extLst>
      <p:ext uri="{BB962C8B-B14F-4D97-AF65-F5344CB8AC3E}">
        <p14:creationId xmlns:p14="http://schemas.microsoft.com/office/powerpoint/2010/main" val="499658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1028"/>
          <p:cNvSpPr>
            <a:spLocks noGrp="1" noChangeArrowheads="1"/>
          </p:cNvSpPr>
          <p:nvPr>
            <p:ph type="title"/>
          </p:nvPr>
        </p:nvSpPr>
        <p:spPr>
          <a:xfrm>
            <a:off x="1781908" y="365125"/>
            <a:ext cx="9571891" cy="1325563"/>
          </a:xfrm>
          <a:solidFill>
            <a:schemeClr val="tx1"/>
          </a:solidFill>
          <a:ln>
            <a:solidFill>
              <a:schemeClr val="tx1"/>
            </a:solidFill>
          </a:ln>
        </p:spPr>
        <p:txBody>
          <a:bodyPr>
            <a:normAutofit/>
          </a:bodyPr>
          <a:lstStyle/>
          <a:p>
            <a:r>
              <a:rPr lang="en-US" sz="6000" b="1" dirty="0">
                <a:solidFill>
                  <a:schemeClr val="bg1"/>
                </a:solidFill>
              </a:rPr>
              <a:t>The Organization’s Culture</a:t>
            </a:r>
            <a:endParaRPr lang="en-US" sz="6000" b="1" dirty="0">
              <a:ln w="0"/>
              <a:solidFill>
                <a:schemeClr val="bg1"/>
              </a:solidFill>
              <a:effectLst>
                <a:outerShdw blurRad="38100" dist="19050" dir="2700000" algn="tl" rotWithShape="0">
                  <a:schemeClr val="dk1">
                    <a:alpha val="40000"/>
                  </a:schemeClr>
                </a:outerShdw>
              </a:effectLst>
              <a:latin typeface="Aharoni" panose="02010803020104030203" pitchFamily="2" charset="-79"/>
              <a:cs typeface="Aharoni" panose="02010803020104030203" pitchFamily="2" charset="-79"/>
            </a:endParaRPr>
          </a:p>
        </p:txBody>
      </p:sp>
      <p:sp>
        <p:nvSpPr>
          <p:cNvPr id="43013" name="Rectangle 1029"/>
          <p:cNvSpPr>
            <a:spLocks noGrp="1" noChangeArrowheads="1"/>
          </p:cNvSpPr>
          <p:nvPr>
            <p:ph idx="1"/>
          </p:nvPr>
        </p:nvSpPr>
        <p:spPr>
          <a:xfrm>
            <a:off x="1781908" y="1825625"/>
            <a:ext cx="9571892" cy="3906960"/>
          </a:xfrm>
          <a:ln>
            <a:solidFill>
              <a:schemeClr val="tx1"/>
            </a:solidFill>
          </a:ln>
        </p:spPr>
        <p:txBody>
          <a:bodyPr>
            <a:normAutofit fontScale="92500"/>
          </a:bodyPr>
          <a:lstStyle/>
          <a:p>
            <a:pPr>
              <a:spcBef>
                <a:spcPct val="30000"/>
              </a:spcBef>
            </a:pPr>
            <a:r>
              <a:rPr lang="en-US" dirty="0">
                <a:latin typeface="Aharoni" panose="02010803020104030203" pitchFamily="2" charset="-79"/>
                <a:cs typeface="Aharoni" panose="02010803020104030203" pitchFamily="2" charset="-79"/>
              </a:rPr>
              <a:t>What Is Organizational Culture?</a:t>
            </a:r>
          </a:p>
          <a:p>
            <a:pPr lvl="1">
              <a:spcBef>
                <a:spcPct val="30000"/>
              </a:spcBef>
            </a:pPr>
            <a:r>
              <a:rPr lang="en-US" sz="2500" dirty="0"/>
              <a:t>A system of shared meanings and common beliefs held by organizational members that determine, to a large degree, how they act toward each other</a:t>
            </a:r>
          </a:p>
          <a:p>
            <a:pPr lvl="1">
              <a:spcBef>
                <a:spcPct val="30000"/>
              </a:spcBef>
            </a:pPr>
            <a:r>
              <a:rPr lang="en-US" sz="2500" dirty="0"/>
              <a:t>“The way we do things around here”</a:t>
            </a:r>
          </a:p>
          <a:p>
            <a:pPr lvl="2">
              <a:spcBef>
                <a:spcPct val="30000"/>
              </a:spcBef>
            </a:pPr>
            <a:r>
              <a:rPr lang="en-US" sz="2200" dirty="0"/>
              <a:t>Values, symbols, rituals, myths, and practices</a:t>
            </a:r>
          </a:p>
          <a:p>
            <a:pPr lvl="1">
              <a:spcBef>
                <a:spcPct val="30000"/>
              </a:spcBef>
            </a:pPr>
            <a:r>
              <a:rPr lang="en-US" sz="2500" dirty="0"/>
              <a:t>Implications:</a:t>
            </a:r>
          </a:p>
          <a:p>
            <a:pPr lvl="2">
              <a:spcBef>
                <a:spcPct val="30000"/>
              </a:spcBef>
            </a:pPr>
            <a:r>
              <a:rPr lang="en-US" sz="2200" i="1" dirty="0"/>
              <a:t>Culture</a:t>
            </a:r>
            <a:r>
              <a:rPr lang="en-US" sz="2200" dirty="0"/>
              <a:t> is a perception</a:t>
            </a:r>
          </a:p>
          <a:p>
            <a:pPr lvl="2">
              <a:spcBef>
                <a:spcPct val="30000"/>
              </a:spcBef>
            </a:pPr>
            <a:r>
              <a:rPr lang="en-US" sz="2200" i="1" dirty="0"/>
              <a:t>Culture</a:t>
            </a:r>
            <a:r>
              <a:rPr lang="en-US" sz="2200" dirty="0"/>
              <a:t> is shared</a:t>
            </a:r>
          </a:p>
          <a:p>
            <a:pPr lvl="2">
              <a:spcBef>
                <a:spcPct val="30000"/>
              </a:spcBef>
            </a:pPr>
            <a:r>
              <a:rPr lang="en-US" sz="2200" i="1" dirty="0"/>
              <a:t>Culture</a:t>
            </a:r>
            <a:r>
              <a:rPr lang="en-US" sz="2200" dirty="0"/>
              <a:t> is a descriptive term</a:t>
            </a:r>
          </a:p>
          <a:p>
            <a:endParaRPr lang="en-US" b="1" dirty="0"/>
          </a:p>
        </p:txBody>
      </p:sp>
      <p:sp>
        <p:nvSpPr>
          <p:cNvPr id="5" name="Slide Number Placeholder 5"/>
          <p:cNvSpPr>
            <a:spLocks noGrp="1"/>
          </p:cNvSpPr>
          <p:nvPr>
            <p:ph type="sldNum" sz="quarter" idx="12"/>
          </p:nvPr>
        </p:nvSpPr>
        <p:spPr/>
        <p:txBody>
          <a:bodyPr/>
          <a:lstStyle/>
          <a:p>
            <a:fld id="{C1F0DF3E-37C9-4653-82A6-11C699B381E4}" type="slidenum">
              <a:rPr lang="en-US"/>
              <a:pPr/>
              <a:t>8</a:t>
            </a:fld>
            <a:endParaRPr lang="en-US"/>
          </a:p>
        </p:txBody>
      </p:sp>
    </p:spTree>
    <p:extLst>
      <p:ext uri="{BB962C8B-B14F-4D97-AF65-F5344CB8AC3E}">
        <p14:creationId xmlns:p14="http://schemas.microsoft.com/office/powerpoint/2010/main" val="467753778"/>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3013">
                                            <p:bg/>
                                          </p:spTgt>
                                        </p:tgtEl>
                                        <p:attrNameLst>
                                          <p:attrName>style.visibility</p:attrName>
                                        </p:attrNameLst>
                                      </p:cBhvr>
                                      <p:to>
                                        <p:strVal val="visible"/>
                                      </p:to>
                                    </p:set>
                                    <p:animEffect transition="in" filter="checkerboard(across)">
                                      <p:cBhvr>
                                        <p:cTn id="7" dur="500"/>
                                        <p:tgtEl>
                                          <p:spTgt spid="43013">
                                            <p:bg/>
                                          </p:spTgt>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43013">
                                            <p:txEl>
                                              <p:pRg st="0" end="0"/>
                                            </p:txEl>
                                          </p:spTgt>
                                        </p:tgtEl>
                                        <p:attrNameLst>
                                          <p:attrName>style.visibility</p:attrName>
                                        </p:attrNameLst>
                                      </p:cBhvr>
                                      <p:to>
                                        <p:strVal val="visible"/>
                                      </p:to>
                                    </p:set>
                                    <p:anim calcmode="lin" valueType="num">
                                      <p:cBhvr>
                                        <p:cTn id="12" dur="1000" fill="hold"/>
                                        <p:tgtEl>
                                          <p:spTgt spid="4301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43013">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43013">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43013">
                                            <p:txEl>
                                              <p:pRg st="0" end="0"/>
                                            </p:txEl>
                                          </p:spTgt>
                                        </p:tgtEl>
                                      </p:cBhvr>
                                    </p:animEffect>
                                  </p:childTnLst>
                                </p:cTn>
                              </p:par>
                              <p:par>
                                <p:cTn id="16" presetID="31" presetClass="entr" presetSubtype="0" fill="hold" grpId="0" nodeType="withEffect">
                                  <p:stCondLst>
                                    <p:cond delay="0"/>
                                  </p:stCondLst>
                                  <p:childTnLst>
                                    <p:set>
                                      <p:cBhvr>
                                        <p:cTn id="17" dur="1" fill="hold">
                                          <p:stCondLst>
                                            <p:cond delay="0"/>
                                          </p:stCondLst>
                                        </p:cTn>
                                        <p:tgtEl>
                                          <p:spTgt spid="43013">
                                            <p:txEl>
                                              <p:pRg st="1" end="1"/>
                                            </p:txEl>
                                          </p:spTgt>
                                        </p:tgtEl>
                                        <p:attrNameLst>
                                          <p:attrName>style.visibility</p:attrName>
                                        </p:attrNameLst>
                                      </p:cBhvr>
                                      <p:to>
                                        <p:strVal val="visible"/>
                                      </p:to>
                                    </p:set>
                                    <p:anim calcmode="lin" valueType="num">
                                      <p:cBhvr>
                                        <p:cTn id="18" dur="1000" fill="hold"/>
                                        <p:tgtEl>
                                          <p:spTgt spid="43013">
                                            <p:txEl>
                                              <p:pRg st="1" end="1"/>
                                            </p:txEl>
                                          </p:spTgt>
                                        </p:tgtEl>
                                        <p:attrNameLst>
                                          <p:attrName>ppt_w</p:attrName>
                                        </p:attrNameLst>
                                      </p:cBhvr>
                                      <p:tavLst>
                                        <p:tav tm="0">
                                          <p:val>
                                            <p:fltVal val="0"/>
                                          </p:val>
                                        </p:tav>
                                        <p:tav tm="100000">
                                          <p:val>
                                            <p:strVal val="#ppt_w"/>
                                          </p:val>
                                        </p:tav>
                                      </p:tavLst>
                                    </p:anim>
                                    <p:anim calcmode="lin" valueType="num">
                                      <p:cBhvr>
                                        <p:cTn id="19" dur="1000" fill="hold"/>
                                        <p:tgtEl>
                                          <p:spTgt spid="43013">
                                            <p:txEl>
                                              <p:pRg st="1" end="1"/>
                                            </p:txEl>
                                          </p:spTgt>
                                        </p:tgtEl>
                                        <p:attrNameLst>
                                          <p:attrName>ppt_h</p:attrName>
                                        </p:attrNameLst>
                                      </p:cBhvr>
                                      <p:tavLst>
                                        <p:tav tm="0">
                                          <p:val>
                                            <p:fltVal val="0"/>
                                          </p:val>
                                        </p:tav>
                                        <p:tav tm="100000">
                                          <p:val>
                                            <p:strVal val="#ppt_h"/>
                                          </p:val>
                                        </p:tav>
                                      </p:tavLst>
                                    </p:anim>
                                    <p:anim calcmode="lin" valueType="num">
                                      <p:cBhvr>
                                        <p:cTn id="20" dur="1000" fill="hold"/>
                                        <p:tgtEl>
                                          <p:spTgt spid="43013">
                                            <p:txEl>
                                              <p:pRg st="1" end="1"/>
                                            </p:txEl>
                                          </p:spTgt>
                                        </p:tgtEl>
                                        <p:attrNameLst>
                                          <p:attrName>style.rotation</p:attrName>
                                        </p:attrNameLst>
                                      </p:cBhvr>
                                      <p:tavLst>
                                        <p:tav tm="0">
                                          <p:val>
                                            <p:fltVal val="90"/>
                                          </p:val>
                                        </p:tav>
                                        <p:tav tm="100000">
                                          <p:val>
                                            <p:fltVal val="0"/>
                                          </p:val>
                                        </p:tav>
                                      </p:tavLst>
                                    </p:anim>
                                    <p:animEffect transition="in" filter="fade">
                                      <p:cBhvr>
                                        <p:cTn id="21" dur="1000"/>
                                        <p:tgtEl>
                                          <p:spTgt spid="43013">
                                            <p:txEl>
                                              <p:pRg st="1" end="1"/>
                                            </p:txEl>
                                          </p:spTgt>
                                        </p:tgtEl>
                                      </p:cBhvr>
                                    </p:animEffect>
                                  </p:childTnLst>
                                </p:cTn>
                              </p:par>
                              <p:par>
                                <p:cTn id="22" presetID="31" presetClass="entr" presetSubtype="0" fill="hold" grpId="0" nodeType="withEffect">
                                  <p:stCondLst>
                                    <p:cond delay="0"/>
                                  </p:stCondLst>
                                  <p:childTnLst>
                                    <p:set>
                                      <p:cBhvr>
                                        <p:cTn id="23" dur="1" fill="hold">
                                          <p:stCondLst>
                                            <p:cond delay="0"/>
                                          </p:stCondLst>
                                        </p:cTn>
                                        <p:tgtEl>
                                          <p:spTgt spid="43013">
                                            <p:txEl>
                                              <p:pRg st="2" end="2"/>
                                            </p:txEl>
                                          </p:spTgt>
                                        </p:tgtEl>
                                        <p:attrNameLst>
                                          <p:attrName>style.visibility</p:attrName>
                                        </p:attrNameLst>
                                      </p:cBhvr>
                                      <p:to>
                                        <p:strVal val="visible"/>
                                      </p:to>
                                    </p:set>
                                    <p:anim calcmode="lin" valueType="num">
                                      <p:cBhvr>
                                        <p:cTn id="24" dur="1000" fill="hold"/>
                                        <p:tgtEl>
                                          <p:spTgt spid="43013">
                                            <p:txEl>
                                              <p:pRg st="2" end="2"/>
                                            </p:txEl>
                                          </p:spTgt>
                                        </p:tgtEl>
                                        <p:attrNameLst>
                                          <p:attrName>ppt_w</p:attrName>
                                        </p:attrNameLst>
                                      </p:cBhvr>
                                      <p:tavLst>
                                        <p:tav tm="0">
                                          <p:val>
                                            <p:fltVal val="0"/>
                                          </p:val>
                                        </p:tav>
                                        <p:tav tm="100000">
                                          <p:val>
                                            <p:strVal val="#ppt_w"/>
                                          </p:val>
                                        </p:tav>
                                      </p:tavLst>
                                    </p:anim>
                                    <p:anim calcmode="lin" valueType="num">
                                      <p:cBhvr>
                                        <p:cTn id="25" dur="1000" fill="hold"/>
                                        <p:tgtEl>
                                          <p:spTgt spid="43013">
                                            <p:txEl>
                                              <p:pRg st="2" end="2"/>
                                            </p:txEl>
                                          </p:spTgt>
                                        </p:tgtEl>
                                        <p:attrNameLst>
                                          <p:attrName>ppt_h</p:attrName>
                                        </p:attrNameLst>
                                      </p:cBhvr>
                                      <p:tavLst>
                                        <p:tav tm="0">
                                          <p:val>
                                            <p:fltVal val="0"/>
                                          </p:val>
                                        </p:tav>
                                        <p:tav tm="100000">
                                          <p:val>
                                            <p:strVal val="#ppt_h"/>
                                          </p:val>
                                        </p:tav>
                                      </p:tavLst>
                                    </p:anim>
                                    <p:anim calcmode="lin" valueType="num">
                                      <p:cBhvr>
                                        <p:cTn id="26" dur="1000" fill="hold"/>
                                        <p:tgtEl>
                                          <p:spTgt spid="43013">
                                            <p:txEl>
                                              <p:pRg st="2" end="2"/>
                                            </p:txEl>
                                          </p:spTgt>
                                        </p:tgtEl>
                                        <p:attrNameLst>
                                          <p:attrName>style.rotation</p:attrName>
                                        </p:attrNameLst>
                                      </p:cBhvr>
                                      <p:tavLst>
                                        <p:tav tm="0">
                                          <p:val>
                                            <p:fltVal val="90"/>
                                          </p:val>
                                        </p:tav>
                                        <p:tav tm="100000">
                                          <p:val>
                                            <p:fltVal val="0"/>
                                          </p:val>
                                        </p:tav>
                                      </p:tavLst>
                                    </p:anim>
                                    <p:animEffect transition="in" filter="fade">
                                      <p:cBhvr>
                                        <p:cTn id="27" dur="1000"/>
                                        <p:tgtEl>
                                          <p:spTgt spid="43013">
                                            <p:txEl>
                                              <p:pRg st="2" end="2"/>
                                            </p:txEl>
                                          </p:spTgt>
                                        </p:tgtEl>
                                      </p:cBhvr>
                                    </p:animEffect>
                                  </p:childTnLst>
                                </p:cTn>
                              </p:par>
                              <p:par>
                                <p:cTn id="28" presetID="31" presetClass="entr" presetSubtype="0" fill="hold" grpId="0" nodeType="withEffect">
                                  <p:stCondLst>
                                    <p:cond delay="0"/>
                                  </p:stCondLst>
                                  <p:childTnLst>
                                    <p:set>
                                      <p:cBhvr>
                                        <p:cTn id="29" dur="1" fill="hold">
                                          <p:stCondLst>
                                            <p:cond delay="0"/>
                                          </p:stCondLst>
                                        </p:cTn>
                                        <p:tgtEl>
                                          <p:spTgt spid="43013">
                                            <p:txEl>
                                              <p:pRg st="3" end="3"/>
                                            </p:txEl>
                                          </p:spTgt>
                                        </p:tgtEl>
                                        <p:attrNameLst>
                                          <p:attrName>style.visibility</p:attrName>
                                        </p:attrNameLst>
                                      </p:cBhvr>
                                      <p:to>
                                        <p:strVal val="visible"/>
                                      </p:to>
                                    </p:set>
                                    <p:anim calcmode="lin" valueType="num">
                                      <p:cBhvr>
                                        <p:cTn id="30" dur="1000" fill="hold"/>
                                        <p:tgtEl>
                                          <p:spTgt spid="43013">
                                            <p:txEl>
                                              <p:pRg st="3" end="3"/>
                                            </p:txEl>
                                          </p:spTgt>
                                        </p:tgtEl>
                                        <p:attrNameLst>
                                          <p:attrName>ppt_w</p:attrName>
                                        </p:attrNameLst>
                                      </p:cBhvr>
                                      <p:tavLst>
                                        <p:tav tm="0">
                                          <p:val>
                                            <p:fltVal val="0"/>
                                          </p:val>
                                        </p:tav>
                                        <p:tav tm="100000">
                                          <p:val>
                                            <p:strVal val="#ppt_w"/>
                                          </p:val>
                                        </p:tav>
                                      </p:tavLst>
                                    </p:anim>
                                    <p:anim calcmode="lin" valueType="num">
                                      <p:cBhvr>
                                        <p:cTn id="31" dur="1000" fill="hold"/>
                                        <p:tgtEl>
                                          <p:spTgt spid="43013">
                                            <p:txEl>
                                              <p:pRg st="3" end="3"/>
                                            </p:txEl>
                                          </p:spTgt>
                                        </p:tgtEl>
                                        <p:attrNameLst>
                                          <p:attrName>ppt_h</p:attrName>
                                        </p:attrNameLst>
                                      </p:cBhvr>
                                      <p:tavLst>
                                        <p:tav tm="0">
                                          <p:val>
                                            <p:fltVal val="0"/>
                                          </p:val>
                                        </p:tav>
                                        <p:tav tm="100000">
                                          <p:val>
                                            <p:strVal val="#ppt_h"/>
                                          </p:val>
                                        </p:tav>
                                      </p:tavLst>
                                    </p:anim>
                                    <p:anim calcmode="lin" valueType="num">
                                      <p:cBhvr>
                                        <p:cTn id="32" dur="1000" fill="hold"/>
                                        <p:tgtEl>
                                          <p:spTgt spid="43013">
                                            <p:txEl>
                                              <p:pRg st="3" end="3"/>
                                            </p:txEl>
                                          </p:spTgt>
                                        </p:tgtEl>
                                        <p:attrNameLst>
                                          <p:attrName>style.rotation</p:attrName>
                                        </p:attrNameLst>
                                      </p:cBhvr>
                                      <p:tavLst>
                                        <p:tav tm="0">
                                          <p:val>
                                            <p:fltVal val="90"/>
                                          </p:val>
                                        </p:tav>
                                        <p:tav tm="100000">
                                          <p:val>
                                            <p:fltVal val="0"/>
                                          </p:val>
                                        </p:tav>
                                      </p:tavLst>
                                    </p:anim>
                                    <p:animEffect transition="in" filter="fade">
                                      <p:cBhvr>
                                        <p:cTn id="33" dur="1000"/>
                                        <p:tgtEl>
                                          <p:spTgt spid="43013">
                                            <p:txEl>
                                              <p:pRg st="3" end="3"/>
                                            </p:txEl>
                                          </p:spTgt>
                                        </p:tgtEl>
                                      </p:cBhvr>
                                    </p:animEffect>
                                  </p:childTnLst>
                                </p:cTn>
                              </p:par>
                              <p:par>
                                <p:cTn id="34" presetID="31" presetClass="entr" presetSubtype="0" fill="hold" grpId="0" nodeType="withEffect">
                                  <p:stCondLst>
                                    <p:cond delay="0"/>
                                  </p:stCondLst>
                                  <p:childTnLst>
                                    <p:set>
                                      <p:cBhvr>
                                        <p:cTn id="35" dur="1" fill="hold">
                                          <p:stCondLst>
                                            <p:cond delay="0"/>
                                          </p:stCondLst>
                                        </p:cTn>
                                        <p:tgtEl>
                                          <p:spTgt spid="43013">
                                            <p:txEl>
                                              <p:pRg st="4" end="4"/>
                                            </p:txEl>
                                          </p:spTgt>
                                        </p:tgtEl>
                                        <p:attrNameLst>
                                          <p:attrName>style.visibility</p:attrName>
                                        </p:attrNameLst>
                                      </p:cBhvr>
                                      <p:to>
                                        <p:strVal val="visible"/>
                                      </p:to>
                                    </p:set>
                                    <p:anim calcmode="lin" valueType="num">
                                      <p:cBhvr>
                                        <p:cTn id="36" dur="1000" fill="hold"/>
                                        <p:tgtEl>
                                          <p:spTgt spid="43013">
                                            <p:txEl>
                                              <p:pRg st="4" end="4"/>
                                            </p:txEl>
                                          </p:spTgt>
                                        </p:tgtEl>
                                        <p:attrNameLst>
                                          <p:attrName>ppt_w</p:attrName>
                                        </p:attrNameLst>
                                      </p:cBhvr>
                                      <p:tavLst>
                                        <p:tav tm="0">
                                          <p:val>
                                            <p:fltVal val="0"/>
                                          </p:val>
                                        </p:tav>
                                        <p:tav tm="100000">
                                          <p:val>
                                            <p:strVal val="#ppt_w"/>
                                          </p:val>
                                        </p:tav>
                                      </p:tavLst>
                                    </p:anim>
                                    <p:anim calcmode="lin" valueType="num">
                                      <p:cBhvr>
                                        <p:cTn id="37" dur="1000" fill="hold"/>
                                        <p:tgtEl>
                                          <p:spTgt spid="43013">
                                            <p:txEl>
                                              <p:pRg st="4" end="4"/>
                                            </p:txEl>
                                          </p:spTgt>
                                        </p:tgtEl>
                                        <p:attrNameLst>
                                          <p:attrName>ppt_h</p:attrName>
                                        </p:attrNameLst>
                                      </p:cBhvr>
                                      <p:tavLst>
                                        <p:tav tm="0">
                                          <p:val>
                                            <p:fltVal val="0"/>
                                          </p:val>
                                        </p:tav>
                                        <p:tav tm="100000">
                                          <p:val>
                                            <p:strVal val="#ppt_h"/>
                                          </p:val>
                                        </p:tav>
                                      </p:tavLst>
                                    </p:anim>
                                    <p:anim calcmode="lin" valueType="num">
                                      <p:cBhvr>
                                        <p:cTn id="38" dur="1000" fill="hold"/>
                                        <p:tgtEl>
                                          <p:spTgt spid="43013">
                                            <p:txEl>
                                              <p:pRg st="4" end="4"/>
                                            </p:txEl>
                                          </p:spTgt>
                                        </p:tgtEl>
                                        <p:attrNameLst>
                                          <p:attrName>style.rotation</p:attrName>
                                        </p:attrNameLst>
                                      </p:cBhvr>
                                      <p:tavLst>
                                        <p:tav tm="0">
                                          <p:val>
                                            <p:fltVal val="90"/>
                                          </p:val>
                                        </p:tav>
                                        <p:tav tm="100000">
                                          <p:val>
                                            <p:fltVal val="0"/>
                                          </p:val>
                                        </p:tav>
                                      </p:tavLst>
                                    </p:anim>
                                    <p:animEffect transition="in" filter="fade">
                                      <p:cBhvr>
                                        <p:cTn id="39" dur="1000"/>
                                        <p:tgtEl>
                                          <p:spTgt spid="43013">
                                            <p:txEl>
                                              <p:pRg st="4" end="4"/>
                                            </p:txEl>
                                          </p:spTgt>
                                        </p:tgtEl>
                                      </p:cBhvr>
                                    </p:animEffect>
                                  </p:childTnLst>
                                </p:cTn>
                              </p:par>
                              <p:par>
                                <p:cTn id="40" presetID="31" presetClass="entr" presetSubtype="0" fill="hold" grpId="0" nodeType="withEffect">
                                  <p:stCondLst>
                                    <p:cond delay="0"/>
                                  </p:stCondLst>
                                  <p:childTnLst>
                                    <p:set>
                                      <p:cBhvr>
                                        <p:cTn id="41" dur="1" fill="hold">
                                          <p:stCondLst>
                                            <p:cond delay="0"/>
                                          </p:stCondLst>
                                        </p:cTn>
                                        <p:tgtEl>
                                          <p:spTgt spid="43013">
                                            <p:txEl>
                                              <p:pRg st="5" end="5"/>
                                            </p:txEl>
                                          </p:spTgt>
                                        </p:tgtEl>
                                        <p:attrNameLst>
                                          <p:attrName>style.visibility</p:attrName>
                                        </p:attrNameLst>
                                      </p:cBhvr>
                                      <p:to>
                                        <p:strVal val="visible"/>
                                      </p:to>
                                    </p:set>
                                    <p:anim calcmode="lin" valueType="num">
                                      <p:cBhvr>
                                        <p:cTn id="42" dur="1000" fill="hold"/>
                                        <p:tgtEl>
                                          <p:spTgt spid="43013">
                                            <p:txEl>
                                              <p:pRg st="5" end="5"/>
                                            </p:txEl>
                                          </p:spTgt>
                                        </p:tgtEl>
                                        <p:attrNameLst>
                                          <p:attrName>ppt_w</p:attrName>
                                        </p:attrNameLst>
                                      </p:cBhvr>
                                      <p:tavLst>
                                        <p:tav tm="0">
                                          <p:val>
                                            <p:fltVal val="0"/>
                                          </p:val>
                                        </p:tav>
                                        <p:tav tm="100000">
                                          <p:val>
                                            <p:strVal val="#ppt_w"/>
                                          </p:val>
                                        </p:tav>
                                      </p:tavLst>
                                    </p:anim>
                                    <p:anim calcmode="lin" valueType="num">
                                      <p:cBhvr>
                                        <p:cTn id="43" dur="1000" fill="hold"/>
                                        <p:tgtEl>
                                          <p:spTgt spid="43013">
                                            <p:txEl>
                                              <p:pRg st="5" end="5"/>
                                            </p:txEl>
                                          </p:spTgt>
                                        </p:tgtEl>
                                        <p:attrNameLst>
                                          <p:attrName>ppt_h</p:attrName>
                                        </p:attrNameLst>
                                      </p:cBhvr>
                                      <p:tavLst>
                                        <p:tav tm="0">
                                          <p:val>
                                            <p:fltVal val="0"/>
                                          </p:val>
                                        </p:tav>
                                        <p:tav tm="100000">
                                          <p:val>
                                            <p:strVal val="#ppt_h"/>
                                          </p:val>
                                        </p:tav>
                                      </p:tavLst>
                                    </p:anim>
                                    <p:anim calcmode="lin" valueType="num">
                                      <p:cBhvr>
                                        <p:cTn id="44" dur="1000" fill="hold"/>
                                        <p:tgtEl>
                                          <p:spTgt spid="43013">
                                            <p:txEl>
                                              <p:pRg st="5" end="5"/>
                                            </p:txEl>
                                          </p:spTgt>
                                        </p:tgtEl>
                                        <p:attrNameLst>
                                          <p:attrName>style.rotation</p:attrName>
                                        </p:attrNameLst>
                                      </p:cBhvr>
                                      <p:tavLst>
                                        <p:tav tm="0">
                                          <p:val>
                                            <p:fltVal val="90"/>
                                          </p:val>
                                        </p:tav>
                                        <p:tav tm="100000">
                                          <p:val>
                                            <p:fltVal val="0"/>
                                          </p:val>
                                        </p:tav>
                                      </p:tavLst>
                                    </p:anim>
                                    <p:animEffect transition="in" filter="fade">
                                      <p:cBhvr>
                                        <p:cTn id="45" dur="1000"/>
                                        <p:tgtEl>
                                          <p:spTgt spid="43013">
                                            <p:txEl>
                                              <p:pRg st="5" end="5"/>
                                            </p:txEl>
                                          </p:spTgt>
                                        </p:tgtEl>
                                      </p:cBhvr>
                                    </p:animEffect>
                                  </p:childTnLst>
                                </p:cTn>
                              </p:par>
                              <p:par>
                                <p:cTn id="46" presetID="31" presetClass="entr" presetSubtype="0" fill="hold" grpId="0" nodeType="withEffect">
                                  <p:stCondLst>
                                    <p:cond delay="0"/>
                                  </p:stCondLst>
                                  <p:childTnLst>
                                    <p:set>
                                      <p:cBhvr>
                                        <p:cTn id="47" dur="1" fill="hold">
                                          <p:stCondLst>
                                            <p:cond delay="0"/>
                                          </p:stCondLst>
                                        </p:cTn>
                                        <p:tgtEl>
                                          <p:spTgt spid="43013">
                                            <p:txEl>
                                              <p:pRg st="6" end="6"/>
                                            </p:txEl>
                                          </p:spTgt>
                                        </p:tgtEl>
                                        <p:attrNameLst>
                                          <p:attrName>style.visibility</p:attrName>
                                        </p:attrNameLst>
                                      </p:cBhvr>
                                      <p:to>
                                        <p:strVal val="visible"/>
                                      </p:to>
                                    </p:set>
                                    <p:anim calcmode="lin" valueType="num">
                                      <p:cBhvr>
                                        <p:cTn id="48" dur="1000" fill="hold"/>
                                        <p:tgtEl>
                                          <p:spTgt spid="43013">
                                            <p:txEl>
                                              <p:pRg st="6" end="6"/>
                                            </p:txEl>
                                          </p:spTgt>
                                        </p:tgtEl>
                                        <p:attrNameLst>
                                          <p:attrName>ppt_w</p:attrName>
                                        </p:attrNameLst>
                                      </p:cBhvr>
                                      <p:tavLst>
                                        <p:tav tm="0">
                                          <p:val>
                                            <p:fltVal val="0"/>
                                          </p:val>
                                        </p:tav>
                                        <p:tav tm="100000">
                                          <p:val>
                                            <p:strVal val="#ppt_w"/>
                                          </p:val>
                                        </p:tav>
                                      </p:tavLst>
                                    </p:anim>
                                    <p:anim calcmode="lin" valueType="num">
                                      <p:cBhvr>
                                        <p:cTn id="49" dur="1000" fill="hold"/>
                                        <p:tgtEl>
                                          <p:spTgt spid="43013">
                                            <p:txEl>
                                              <p:pRg st="6" end="6"/>
                                            </p:txEl>
                                          </p:spTgt>
                                        </p:tgtEl>
                                        <p:attrNameLst>
                                          <p:attrName>ppt_h</p:attrName>
                                        </p:attrNameLst>
                                      </p:cBhvr>
                                      <p:tavLst>
                                        <p:tav tm="0">
                                          <p:val>
                                            <p:fltVal val="0"/>
                                          </p:val>
                                        </p:tav>
                                        <p:tav tm="100000">
                                          <p:val>
                                            <p:strVal val="#ppt_h"/>
                                          </p:val>
                                        </p:tav>
                                      </p:tavLst>
                                    </p:anim>
                                    <p:anim calcmode="lin" valueType="num">
                                      <p:cBhvr>
                                        <p:cTn id="50" dur="1000" fill="hold"/>
                                        <p:tgtEl>
                                          <p:spTgt spid="43013">
                                            <p:txEl>
                                              <p:pRg st="6" end="6"/>
                                            </p:txEl>
                                          </p:spTgt>
                                        </p:tgtEl>
                                        <p:attrNameLst>
                                          <p:attrName>style.rotation</p:attrName>
                                        </p:attrNameLst>
                                      </p:cBhvr>
                                      <p:tavLst>
                                        <p:tav tm="0">
                                          <p:val>
                                            <p:fltVal val="90"/>
                                          </p:val>
                                        </p:tav>
                                        <p:tav tm="100000">
                                          <p:val>
                                            <p:fltVal val="0"/>
                                          </p:val>
                                        </p:tav>
                                      </p:tavLst>
                                    </p:anim>
                                    <p:animEffect transition="in" filter="fade">
                                      <p:cBhvr>
                                        <p:cTn id="51" dur="1000"/>
                                        <p:tgtEl>
                                          <p:spTgt spid="43013">
                                            <p:txEl>
                                              <p:pRg st="6" end="6"/>
                                            </p:txEl>
                                          </p:spTgt>
                                        </p:tgtEl>
                                      </p:cBhvr>
                                    </p:animEffect>
                                  </p:childTnLst>
                                </p:cTn>
                              </p:par>
                              <p:par>
                                <p:cTn id="52" presetID="31" presetClass="entr" presetSubtype="0" fill="hold" grpId="0" nodeType="withEffect">
                                  <p:stCondLst>
                                    <p:cond delay="0"/>
                                  </p:stCondLst>
                                  <p:childTnLst>
                                    <p:set>
                                      <p:cBhvr>
                                        <p:cTn id="53" dur="1" fill="hold">
                                          <p:stCondLst>
                                            <p:cond delay="0"/>
                                          </p:stCondLst>
                                        </p:cTn>
                                        <p:tgtEl>
                                          <p:spTgt spid="43013">
                                            <p:txEl>
                                              <p:pRg st="7" end="7"/>
                                            </p:txEl>
                                          </p:spTgt>
                                        </p:tgtEl>
                                        <p:attrNameLst>
                                          <p:attrName>style.visibility</p:attrName>
                                        </p:attrNameLst>
                                      </p:cBhvr>
                                      <p:to>
                                        <p:strVal val="visible"/>
                                      </p:to>
                                    </p:set>
                                    <p:anim calcmode="lin" valueType="num">
                                      <p:cBhvr>
                                        <p:cTn id="54" dur="1000" fill="hold"/>
                                        <p:tgtEl>
                                          <p:spTgt spid="43013">
                                            <p:txEl>
                                              <p:pRg st="7" end="7"/>
                                            </p:txEl>
                                          </p:spTgt>
                                        </p:tgtEl>
                                        <p:attrNameLst>
                                          <p:attrName>ppt_w</p:attrName>
                                        </p:attrNameLst>
                                      </p:cBhvr>
                                      <p:tavLst>
                                        <p:tav tm="0">
                                          <p:val>
                                            <p:fltVal val="0"/>
                                          </p:val>
                                        </p:tav>
                                        <p:tav tm="100000">
                                          <p:val>
                                            <p:strVal val="#ppt_w"/>
                                          </p:val>
                                        </p:tav>
                                      </p:tavLst>
                                    </p:anim>
                                    <p:anim calcmode="lin" valueType="num">
                                      <p:cBhvr>
                                        <p:cTn id="55" dur="1000" fill="hold"/>
                                        <p:tgtEl>
                                          <p:spTgt spid="43013">
                                            <p:txEl>
                                              <p:pRg st="7" end="7"/>
                                            </p:txEl>
                                          </p:spTgt>
                                        </p:tgtEl>
                                        <p:attrNameLst>
                                          <p:attrName>ppt_h</p:attrName>
                                        </p:attrNameLst>
                                      </p:cBhvr>
                                      <p:tavLst>
                                        <p:tav tm="0">
                                          <p:val>
                                            <p:fltVal val="0"/>
                                          </p:val>
                                        </p:tav>
                                        <p:tav tm="100000">
                                          <p:val>
                                            <p:strVal val="#ppt_h"/>
                                          </p:val>
                                        </p:tav>
                                      </p:tavLst>
                                    </p:anim>
                                    <p:anim calcmode="lin" valueType="num">
                                      <p:cBhvr>
                                        <p:cTn id="56" dur="1000" fill="hold"/>
                                        <p:tgtEl>
                                          <p:spTgt spid="43013">
                                            <p:txEl>
                                              <p:pRg st="7" end="7"/>
                                            </p:txEl>
                                          </p:spTgt>
                                        </p:tgtEl>
                                        <p:attrNameLst>
                                          <p:attrName>style.rotation</p:attrName>
                                        </p:attrNameLst>
                                      </p:cBhvr>
                                      <p:tavLst>
                                        <p:tav tm="0">
                                          <p:val>
                                            <p:fltVal val="90"/>
                                          </p:val>
                                        </p:tav>
                                        <p:tav tm="100000">
                                          <p:val>
                                            <p:fltVal val="0"/>
                                          </p:val>
                                        </p:tav>
                                      </p:tavLst>
                                    </p:anim>
                                    <p:animEffect transition="in" filter="fade">
                                      <p:cBhvr>
                                        <p:cTn id="57" dur="1000"/>
                                        <p:tgtEl>
                                          <p:spTgt spid="43013">
                                            <p:txEl>
                                              <p:pRg st="7" end="7"/>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1" presetClass="entr" presetSubtype="0" fill="hold" grpId="0" nodeType="clickEffect">
                                  <p:stCondLst>
                                    <p:cond delay="0"/>
                                  </p:stCondLst>
                                  <p:childTnLst>
                                    <p:set>
                                      <p:cBhvr>
                                        <p:cTn id="61" dur="1" fill="hold">
                                          <p:stCondLst>
                                            <p:cond delay="0"/>
                                          </p:stCondLst>
                                        </p:cTn>
                                        <p:tgtEl>
                                          <p:spTgt spid="43012"/>
                                        </p:tgtEl>
                                        <p:attrNameLst>
                                          <p:attrName>style.visibility</p:attrName>
                                        </p:attrNameLst>
                                      </p:cBhvr>
                                      <p:to>
                                        <p:strVal val="visible"/>
                                      </p:to>
                                    </p:set>
                                    <p:anim calcmode="lin" valueType="num">
                                      <p:cBhvr>
                                        <p:cTn id="62" dur="1000" fill="hold"/>
                                        <p:tgtEl>
                                          <p:spTgt spid="43012"/>
                                        </p:tgtEl>
                                        <p:attrNameLst>
                                          <p:attrName>ppt_w</p:attrName>
                                        </p:attrNameLst>
                                      </p:cBhvr>
                                      <p:tavLst>
                                        <p:tav tm="0">
                                          <p:val>
                                            <p:fltVal val="0"/>
                                          </p:val>
                                        </p:tav>
                                        <p:tav tm="100000">
                                          <p:val>
                                            <p:strVal val="#ppt_w"/>
                                          </p:val>
                                        </p:tav>
                                      </p:tavLst>
                                    </p:anim>
                                    <p:anim calcmode="lin" valueType="num">
                                      <p:cBhvr>
                                        <p:cTn id="63" dur="1000" fill="hold"/>
                                        <p:tgtEl>
                                          <p:spTgt spid="43012"/>
                                        </p:tgtEl>
                                        <p:attrNameLst>
                                          <p:attrName>ppt_h</p:attrName>
                                        </p:attrNameLst>
                                      </p:cBhvr>
                                      <p:tavLst>
                                        <p:tav tm="0">
                                          <p:val>
                                            <p:fltVal val="0"/>
                                          </p:val>
                                        </p:tav>
                                        <p:tav tm="100000">
                                          <p:val>
                                            <p:strVal val="#ppt_h"/>
                                          </p:val>
                                        </p:tav>
                                      </p:tavLst>
                                    </p:anim>
                                    <p:anim calcmode="lin" valueType="num">
                                      <p:cBhvr>
                                        <p:cTn id="64" dur="1000" fill="hold"/>
                                        <p:tgtEl>
                                          <p:spTgt spid="43012"/>
                                        </p:tgtEl>
                                        <p:attrNameLst>
                                          <p:attrName>style.rotation</p:attrName>
                                        </p:attrNameLst>
                                      </p:cBhvr>
                                      <p:tavLst>
                                        <p:tav tm="0">
                                          <p:val>
                                            <p:fltVal val="90"/>
                                          </p:val>
                                        </p:tav>
                                        <p:tav tm="100000">
                                          <p:val>
                                            <p:fltVal val="0"/>
                                          </p:val>
                                        </p:tav>
                                      </p:tavLst>
                                    </p:anim>
                                    <p:animEffect transition="in" filter="fade">
                                      <p:cBhvr>
                                        <p:cTn id="65" dur="1000"/>
                                        <p:tgtEl>
                                          <p:spTgt spid="430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2" grpId="0" animBg="1"/>
      <p:bldP spid="4301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2" name="Rectangle 2"/>
          <p:cNvSpPr>
            <a:spLocks noGrp="1" noChangeArrowheads="1"/>
          </p:cNvSpPr>
          <p:nvPr>
            <p:ph type="title"/>
          </p:nvPr>
        </p:nvSpPr>
        <p:spPr>
          <a:xfrm>
            <a:off x="1761393" y="365125"/>
            <a:ext cx="9592407" cy="1325563"/>
          </a:xfrm>
          <a:solidFill>
            <a:schemeClr val="tx1"/>
          </a:solidFill>
          <a:ln>
            <a:solidFill>
              <a:schemeClr val="tx1"/>
            </a:solidFill>
          </a:ln>
        </p:spPr>
        <p:txBody>
          <a:bodyPr/>
          <a:lstStyle/>
          <a:p>
            <a:r>
              <a:rPr lang="en-US" sz="4000" b="1" dirty="0" smtClean="0">
                <a:solidFill>
                  <a:schemeClr val="bg1"/>
                </a:solidFill>
                <a:latin typeface="Aharoni" panose="02010803020104030203" pitchFamily="2" charset="-79"/>
                <a:cs typeface="Aharoni" panose="02010803020104030203" pitchFamily="2" charset="-79"/>
              </a:rPr>
              <a:t>Contrasting </a:t>
            </a:r>
            <a:r>
              <a:rPr lang="en-US" sz="4000" b="1" dirty="0">
                <a:solidFill>
                  <a:schemeClr val="bg1"/>
                </a:solidFill>
                <a:latin typeface="Aharoni" panose="02010803020104030203" pitchFamily="2" charset="-79"/>
                <a:cs typeface="Aharoni" panose="02010803020104030203" pitchFamily="2" charset="-79"/>
              </a:rPr>
              <a:t>Organizational Cultures</a:t>
            </a:r>
          </a:p>
        </p:txBody>
      </p:sp>
      <p:sp>
        <p:nvSpPr>
          <p:cNvPr id="36" name="Slide Number Placeholder 4"/>
          <p:cNvSpPr>
            <a:spLocks noGrp="1"/>
          </p:cNvSpPr>
          <p:nvPr>
            <p:ph type="sldNum" sz="quarter" idx="12"/>
          </p:nvPr>
        </p:nvSpPr>
        <p:spPr/>
        <p:txBody>
          <a:bodyPr/>
          <a:lstStyle/>
          <a:p>
            <a:fld id="{BB75D3C6-CEF2-41DA-A6B0-554ACE91699F}" type="slidenum">
              <a:rPr lang="en-US"/>
              <a:pPr/>
              <a:t>9</a:t>
            </a:fld>
            <a:endParaRPr lang="en-US"/>
          </a:p>
        </p:txBody>
      </p:sp>
      <p:sp>
        <p:nvSpPr>
          <p:cNvPr id="322563" name="AutoShape 3"/>
          <p:cNvSpPr>
            <a:spLocks noChangeAspect="1" noChangeArrowheads="1" noTextEdit="1"/>
          </p:cNvSpPr>
          <p:nvPr/>
        </p:nvSpPr>
        <p:spPr bwMode="auto">
          <a:xfrm>
            <a:off x="2514600" y="2470150"/>
            <a:ext cx="7196138"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22564" name="Rectangle 4"/>
          <p:cNvSpPr>
            <a:spLocks noChangeArrowheads="1"/>
          </p:cNvSpPr>
          <p:nvPr/>
        </p:nvSpPr>
        <p:spPr bwMode="auto">
          <a:xfrm>
            <a:off x="1395046" y="1912422"/>
            <a:ext cx="4510455" cy="773628"/>
          </a:xfrm>
          <a:prstGeom prst="rect">
            <a:avLst/>
          </a:prstGeom>
          <a:solidFill>
            <a:srgbClr val="33A44D"/>
          </a:solidFill>
          <a:ln>
            <a:noFill/>
          </a:ln>
          <a:effectLst>
            <a:outerShdw dist="107763" dir="2700000" algn="ctr" rotWithShape="0">
              <a:srgbClr val="808080">
                <a:alpha val="50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800" b="1" dirty="0"/>
          </a:p>
        </p:txBody>
      </p:sp>
      <p:sp>
        <p:nvSpPr>
          <p:cNvPr id="322565" name="Rectangle 5"/>
          <p:cNvSpPr>
            <a:spLocks noChangeArrowheads="1"/>
          </p:cNvSpPr>
          <p:nvPr/>
        </p:nvSpPr>
        <p:spPr bwMode="auto">
          <a:xfrm>
            <a:off x="1395046" y="2686050"/>
            <a:ext cx="4510455" cy="3327888"/>
          </a:xfrm>
          <a:prstGeom prst="rect">
            <a:avLst/>
          </a:prstGeom>
          <a:solidFill>
            <a:srgbClr val="C2E7BB"/>
          </a:solidFill>
          <a:ln>
            <a:noFill/>
          </a:ln>
          <a:effectLst>
            <a:outerShdw dist="107763" dir="2700000" algn="ctr" rotWithShape="0">
              <a:srgbClr val="808080">
                <a:alpha val="50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22566" name="Rectangle 6"/>
          <p:cNvSpPr>
            <a:spLocks noChangeArrowheads="1"/>
          </p:cNvSpPr>
          <p:nvPr/>
        </p:nvSpPr>
        <p:spPr bwMode="auto">
          <a:xfrm>
            <a:off x="1761393" y="2164706"/>
            <a:ext cx="188741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sz="2400" b="1" u="sng" dirty="0">
                <a:solidFill>
                  <a:srgbClr val="FFFFFF"/>
                </a:solidFill>
              </a:rPr>
              <a:t>Organization A</a:t>
            </a:r>
            <a:endParaRPr lang="en-US" sz="2400" u="sng" dirty="0">
              <a:latin typeface="Times" panose="02020603050405020304" pitchFamily="18" charset="0"/>
            </a:endParaRPr>
          </a:p>
        </p:txBody>
      </p:sp>
      <p:sp>
        <p:nvSpPr>
          <p:cNvPr id="322570" name="Rectangle 10"/>
          <p:cNvSpPr>
            <a:spLocks noChangeArrowheads="1"/>
          </p:cNvSpPr>
          <p:nvPr/>
        </p:nvSpPr>
        <p:spPr bwMode="auto">
          <a:xfrm>
            <a:off x="2654300" y="2794000"/>
            <a:ext cx="7694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1">
                <a:solidFill>
                  <a:srgbClr val="000000"/>
                </a:solidFill>
              </a:rPr>
              <a:t>•</a:t>
            </a:r>
            <a:endParaRPr lang="en-US" sz="1200">
              <a:latin typeface="Times" panose="02020603050405020304" pitchFamily="18" charset="0"/>
            </a:endParaRPr>
          </a:p>
        </p:txBody>
      </p:sp>
      <p:sp>
        <p:nvSpPr>
          <p:cNvPr id="322571" name="Rectangle 11"/>
          <p:cNvSpPr>
            <a:spLocks noChangeArrowheads="1"/>
          </p:cNvSpPr>
          <p:nvPr/>
        </p:nvSpPr>
        <p:spPr bwMode="auto">
          <a:xfrm>
            <a:off x="1582616" y="2784952"/>
            <a:ext cx="413238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285750" indent="-285750">
              <a:buFont typeface="Arial" panose="020B0604020202020204" pitchFamily="34" charset="0"/>
              <a:buChar char="•"/>
            </a:pPr>
            <a:r>
              <a:rPr lang="en-US" sz="1600" b="1" dirty="0">
                <a:solidFill>
                  <a:srgbClr val="000000"/>
                </a:solidFill>
              </a:rPr>
              <a:t>  Managers must fully document all decisions </a:t>
            </a:r>
            <a:endParaRPr lang="en-US" sz="1600" dirty="0">
              <a:latin typeface="Times" panose="02020603050405020304" pitchFamily="18" charset="0"/>
            </a:endParaRPr>
          </a:p>
        </p:txBody>
      </p:sp>
      <p:sp>
        <p:nvSpPr>
          <p:cNvPr id="322573" name="Rectangle 13"/>
          <p:cNvSpPr>
            <a:spLocks noChangeArrowheads="1"/>
          </p:cNvSpPr>
          <p:nvPr/>
        </p:nvSpPr>
        <p:spPr bwMode="auto">
          <a:xfrm>
            <a:off x="2654300" y="3200400"/>
            <a:ext cx="7694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1" dirty="0">
                <a:solidFill>
                  <a:srgbClr val="000000"/>
                </a:solidFill>
              </a:rPr>
              <a:t>•</a:t>
            </a:r>
            <a:endParaRPr lang="en-US" sz="1200" dirty="0">
              <a:latin typeface="Times" panose="02020603050405020304" pitchFamily="18" charset="0"/>
            </a:endParaRPr>
          </a:p>
        </p:txBody>
      </p:sp>
      <p:sp>
        <p:nvSpPr>
          <p:cNvPr id="322574" name="Rectangle 14"/>
          <p:cNvSpPr>
            <a:spLocks noChangeArrowheads="1"/>
          </p:cNvSpPr>
          <p:nvPr/>
        </p:nvSpPr>
        <p:spPr bwMode="auto">
          <a:xfrm>
            <a:off x="1582616" y="3216275"/>
            <a:ext cx="4132385"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171450" indent="-171450">
              <a:buFont typeface="Arial" panose="020B0604020202020204" pitchFamily="34" charset="0"/>
              <a:buChar char="•"/>
            </a:pPr>
            <a:r>
              <a:rPr lang="en-US" sz="1200" b="1" dirty="0">
                <a:solidFill>
                  <a:srgbClr val="000000"/>
                </a:solidFill>
              </a:rPr>
              <a:t>  </a:t>
            </a:r>
            <a:r>
              <a:rPr lang="en-US" sz="1600" b="1" dirty="0">
                <a:solidFill>
                  <a:srgbClr val="000000"/>
                </a:solidFill>
              </a:rPr>
              <a:t>Creative </a:t>
            </a:r>
            <a:r>
              <a:rPr lang="en-US" sz="1600" b="1" dirty="0" smtClean="0">
                <a:solidFill>
                  <a:srgbClr val="000000"/>
                </a:solidFill>
              </a:rPr>
              <a:t>decisions</a:t>
            </a:r>
            <a:r>
              <a:rPr lang="en-US" sz="1600" b="1" dirty="0">
                <a:solidFill>
                  <a:srgbClr val="000000"/>
                </a:solidFill>
              </a:rPr>
              <a:t>, change, and risks are not encouraged.</a:t>
            </a:r>
          </a:p>
        </p:txBody>
      </p:sp>
      <p:sp>
        <p:nvSpPr>
          <p:cNvPr id="322577" name="Rectangle 17"/>
          <p:cNvSpPr>
            <a:spLocks noChangeArrowheads="1"/>
          </p:cNvSpPr>
          <p:nvPr/>
        </p:nvSpPr>
        <p:spPr bwMode="auto">
          <a:xfrm>
            <a:off x="2654300" y="3810000"/>
            <a:ext cx="7694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1">
                <a:solidFill>
                  <a:srgbClr val="000000"/>
                </a:solidFill>
              </a:rPr>
              <a:t>•</a:t>
            </a:r>
            <a:endParaRPr lang="en-US" sz="1200">
              <a:latin typeface="Times" panose="02020603050405020304" pitchFamily="18" charset="0"/>
            </a:endParaRPr>
          </a:p>
        </p:txBody>
      </p:sp>
      <p:sp>
        <p:nvSpPr>
          <p:cNvPr id="322578" name="Rectangle 18"/>
          <p:cNvSpPr>
            <a:spLocks noChangeArrowheads="1"/>
          </p:cNvSpPr>
          <p:nvPr/>
        </p:nvSpPr>
        <p:spPr bwMode="auto">
          <a:xfrm>
            <a:off x="1582616" y="3825875"/>
            <a:ext cx="4132385"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sz="1200" b="1" dirty="0">
                <a:solidFill>
                  <a:srgbClr val="000000"/>
                </a:solidFill>
              </a:rPr>
              <a:t>  </a:t>
            </a:r>
            <a:r>
              <a:rPr lang="en-US" sz="1600" b="1" dirty="0">
                <a:solidFill>
                  <a:srgbClr val="000000"/>
                </a:solidFill>
              </a:rPr>
              <a:t>Extensive rules and regulations exist for all employees.</a:t>
            </a:r>
          </a:p>
        </p:txBody>
      </p:sp>
      <p:sp>
        <p:nvSpPr>
          <p:cNvPr id="322580" name="Rectangle 20"/>
          <p:cNvSpPr>
            <a:spLocks noChangeArrowheads="1"/>
          </p:cNvSpPr>
          <p:nvPr/>
        </p:nvSpPr>
        <p:spPr bwMode="auto">
          <a:xfrm>
            <a:off x="2654300" y="4343400"/>
            <a:ext cx="7694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1">
                <a:solidFill>
                  <a:srgbClr val="000000"/>
                </a:solidFill>
              </a:rPr>
              <a:t>•</a:t>
            </a:r>
            <a:endParaRPr lang="en-US" sz="1200">
              <a:latin typeface="Times" panose="02020603050405020304" pitchFamily="18" charset="0"/>
            </a:endParaRPr>
          </a:p>
        </p:txBody>
      </p:sp>
      <p:sp>
        <p:nvSpPr>
          <p:cNvPr id="322581" name="Rectangle 21"/>
          <p:cNvSpPr>
            <a:spLocks noChangeArrowheads="1"/>
          </p:cNvSpPr>
          <p:nvPr/>
        </p:nvSpPr>
        <p:spPr bwMode="auto">
          <a:xfrm>
            <a:off x="1582616" y="4359275"/>
            <a:ext cx="420858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sz="1200" b="1" dirty="0">
                <a:solidFill>
                  <a:srgbClr val="000000"/>
                </a:solidFill>
              </a:rPr>
              <a:t>  </a:t>
            </a:r>
            <a:r>
              <a:rPr lang="en-US" sz="1600" b="1" dirty="0">
                <a:solidFill>
                  <a:srgbClr val="000000"/>
                </a:solidFill>
              </a:rPr>
              <a:t>Productivity is valued over employee morale. </a:t>
            </a:r>
          </a:p>
        </p:txBody>
      </p:sp>
      <p:sp>
        <p:nvSpPr>
          <p:cNvPr id="322583" name="Rectangle 23"/>
          <p:cNvSpPr>
            <a:spLocks noChangeArrowheads="1"/>
          </p:cNvSpPr>
          <p:nvPr/>
        </p:nvSpPr>
        <p:spPr bwMode="auto">
          <a:xfrm>
            <a:off x="2654300" y="4800600"/>
            <a:ext cx="7694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1" dirty="0">
                <a:solidFill>
                  <a:srgbClr val="000000"/>
                </a:solidFill>
              </a:rPr>
              <a:t>•</a:t>
            </a:r>
            <a:endParaRPr lang="en-US" sz="1200" dirty="0">
              <a:latin typeface="Times" panose="02020603050405020304" pitchFamily="18" charset="0"/>
            </a:endParaRPr>
          </a:p>
        </p:txBody>
      </p:sp>
      <p:sp>
        <p:nvSpPr>
          <p:cNvPr id="322584" name="Rectangle 24"/>
          <p:cNvSpPr>
            <a:spLocks noChangeArrowheads="1"/>
          </p:cNvSpPr>
          <p:nvPr/>
        </p:nvSpPr>
        <p:spPr bwMode="auto">
          <a:xfrm>
            <a:off x="1582616" y="4816475"/>
            <a:ext cx="4208585"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sz="1600" b="1" dirty="0">
                <a:solidFill>
                  <a:srgbClr val="000000"/>
                </a:solidFill>
              </a:rPr>
              <a:t>  Employees are encouraged to stay within their own department. </a:t>
            </a:r>
          </a:p>
        </p:txBody>
      </p:sp>
      <p:sp>
        <p:nvSpPr>
          <p:cNvPr id="322586" name="Rectangle 26"/>
          <p:cNvSpPr>
            <a:spLocks noChangeArrowheads="1"/>
          </p:cNvSpPr>
          <p:nvPr/>
        </p:nvSpPr>
        <p:spPr bwMode="auto">
          <a:xfrm>
            <a:off x="2654300" y="5303838"/>
            <a:ext cx="7694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1">
                <a:solidFill>
                  <a:srgbClr val="000000"/>
                </a:solidFill>
              </a:rPr>
              <a:t>•</a:t>
            </a:r>
            <a:endParaRPr lang="en-US" sz="1200">
              <a:latin typeface="Times" panose="02020603050405020304" pitchFamily="18" charset="0"/>
            </a:endParaRPr>
          </a:p>
        </p:txBody>
      </p:sp>
      <p:sp>
        <p:nvSpPr>
          <p:cNvPr id="322587" name="Rectangle 27"/>
          <p:cNvSpPr>
            <a:spLocks noChangeArrowheads="1"/>
          </p:cNvSpPr>
          <p:nvPr/>
        </p:nvSpPr>
        <p:spPr bwMode="auto">
          <a:xfrm>
            <a:off x="1494970" y="5479782"/>
            <a:ext cx="319064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sz="1600" b="1" dirty="0">
                <a:solidFill>
                  <a:srgbClr val="000000"/>
                </a:solidFill>
              </a:rPr>
              <a:t>  Individual effort is encouraged.</a:t>
            </a:r>
            <a:endParaRPr lang="en-US" sz="1600" dirty="0">
              <a:latin typeface="Times" panose="02020603050405020304" pitchFamily="18" charset="0"/>
            </a:endParaRPr>
          </a:p>
        </p:txBody>
      </p:sp>
      <p:sp>
        <p:nvSpPr>
          <p:cNvPr id="322567" name="Rectangle 7"/>
          <p:cNvSpPr>
            <a:spLocks noChangeArrowheads="1"/>
          </p:cNvSpPr>
          <p:nvPr/>
        </p:nvSpPr>
        <p:spPr bwMode="auto">
          <a:xfrm>
            <a:off x="6172201" y="1961118"/>
            <a:ext cx="5181599" cy="724932"/>
          </a:xfrm>
          <a:prstGeom prst="rect">
            <a:avLst/>
          </a:prstGeom>
          <a:solidFill>
            <a:srgbClr val="0A50A1"/>
          </a:solidFill>
          <a:ln>
            <a:noFill/>
          </a:ln>
          <a:effectLst>
            <a:outerShdw dist="107763" dir="2700000" algn="ctr" rotWithShape="0">
              <a:srgbClr val="808080">
                <a:alpha val="50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22617" name="Rectangle 57"/>
          <p:cNvSpPr>
            <a:spLocks noChangeArrowheads="1"/>
          </p:cNvSpPr>
          <p:nvPr/>
        </p:nvSpPr>
        <p:spPr bwMode="auto">
          <a:xfrm>
            <a:off x="6172200" y="2686050"/>
            <a:ext cx="5181600" cy="3327888"/>
          </a:xfrm>
          <a:prstGeom prst="rect">
            <a:avLst/>
          </a:prstGeom>
          <a:solidFill>
            <a:srgbClr val="CBD5E8"/>
          </a:solidFill>
          <a:ln>
            <a:noFill/>
          </a:ln>
          <a:effectLst>
            <a:outerShdw dist="107763" dir="2700000" algn="ctr" rotWithShape="0">
              <a:srgbClr val="808080">
                <a:alpha val="50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22569" name="Rectangle 9"/>
          <p:cNvSpPr>
            <a:spLocks noChangeArrowheads="1"/>
          </p:cNvSpPr>
          <p:nvPr/>
        </p:nvSpPr>
        <p:spPr bwMode="auto">
          <a:xfrm>
            <a:off x="6674594" y="2199720"/>
            <a:ext cx="1936006" cy="369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spAutoFit/>
          </a:bodyPr>
          <a:lstStyle/>
          <a:p>
            <a:r>
              <a:rPr lang="en-US" sz="2400" b="1" u="sng" dirty="0">
                <a:solidFill>
                  <a:srgbClr val="FFFFFF"/>
                </a:solidFill>
              </a:rPr>
              <a:t>Organization B</a:t>
            </a:r>
          </a:p>
        </p:txBody>
      </p:sp>
      <p:sp>
        <p:nvSpPr>
          <p:cNvPr id="322588" name="Rectangle 28"/>
          <p:cNvSpPr>
            <a:spLocks noChangeArrowheads="1"/>
          </p:cNvSpPr>
          <p:nvPr/>
        </p:nvSpPr>
        <p:spPr bwMode="auto">
          <a:xfrm>
            <a:off x="6330950" y="2794000"/>
            <a:ext cx="76944"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p>
            <a:r>
              <a:rPr lang="en-US" sz="1200" b="1">
                <a:solidFill>
                  <a:srgbClr val="000000"/>
                </a:solidFill>
              </a:rPr>
              <a:t>•</a:t>
            </a:r>
            <a:endParaRPr lang="en-US" sz="1200">
              <a:latin typeface="Times" panose="02020603050405020304" pitchFamily="18" charset="0"/>
            </a:endParaRPr>
          </a:p>
        </p:txBody>
      </p:sp>
      <p:sp>
        <p:nvSpPr>
          <p:cNvPr id="322589" name="Rectangle 29"/>
          <p:cNvSpPr>
            <a:spLocks noChangeArrowheads="1"/>
          </p:cNvSpPr>
          <p:nvPr/>
        </p:nvSpPr>
        <p:spPr bwMode="auto">
          <a:xfrm>
            <a:off x="6384926" y="2794001"/>
            <a:ext cx="4880951" cy="4924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spAutoFit/>
          </a:bodyPr>
          <a:lstStyle/>
          <a:p>
            <a:r>
              <a:rPr lang="en-US" sz="1600" b="1" dirty="0">
                <a:solidFill>
                  <a:srgbClr val="000000"/>
                </a:solidFill>
              </a:rPr>
              <a:t>  Management encourages and rewards risk-taking and change.</a:t>
            </a:r>
          </a:p>
        </p:txBody>
      </p:sp>
      <p:sp>
        <p:nvSpPr>
          <p:cNvPr id="322592" name="Rectangle 32"/>
          <p:cNvSpPr>
            <a:spLocks noChangeArrowheads="1"/>
          </p:cNvSpPr>
          <p:nvPr/>
        </p:nvSpPr>
        <p:spPr bwMode="auto">
          <a:xfrm>
            <a:off x="6369422" y="3362345"/>
            <a:ext cx="4587874" cy="430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spAutoFit/>
          </a:bodyPr>
          <a:lstStyle/>
          <a:p>
            <a:r>
              <a:rPr lang="en-US" sz="1400" b="1" dirty="0">
                <a:solidFill>
                  <a:srgbClr val="000000"/>
                </a:solidFill>
              </a:rPr>
              <a:t>  Employees are encouraged to “run with” ideas, and failures are treated as “learning experiences.”</a:t>
            </a:r>
            <a:endParaRPr lang="en-US" sz="1400" dirty="0"/>
          </a:p>
        </p:txBody>
      </p:sp>
      <p:sp>
        <p:nvSpPr>
          <p:cNvPr id="322596" name="Rectangle 36"/>
          <p:cNvSpPr>
            <a:spLocks noChangeArrowheads="1"/>
          </p:cNvSpPr>
          <p:nvPr/>
        </p:nvSpPr>
        <p:spPr bwMode="auto">
          <a:xfrm>
            <a:off x="9663113" y="3035300"/>
            <a:ext cx="35266"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p>
            <a:r>
              <a:rPr lang="en-US" sz="1200" b="1">
                <a:solidFill>
                  <a:srgbClr val="000000"/>
                </a:solidFill>
              </a:rPr>
              <a:t> </a:t>
            </a:r>
            <a:endParaRPr lang="en-US" sz="1200">
              <a:latin typeface="Times" panose="02020603050405020304" pitchFamily="18" charset="0"/>
            </a:endParaRPr>
          </a:p>
        </p:txBody>
      </p:sp>
      <p:sp>
        <p:nvSpPr>
          <p:cNvPr id="322603" name="Rectangle 43"/>
          <p:cNvSpPr>
            <a:spLocks noChangeArrowheads="1"/>
          </p:cNvSpPr>
          <p:nvPr/>
        </p:nvSpPr>
        <p:spPr bwMode="auto">
          <a:xfrm>
            <a:off x="6388575" y="3954560"/>
            <a:ext cx="4584224"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spAutoFit/>
          </a:bodyPr>
          <a:lstStyle/>
          <a:p>
            <a:r>
              <a:rPr lang="en-US" sz="1400" b="1" dirty="0">
                <a:solidFill>
                  <a:srgbClr val="000000"/>
                </a:solidFill>
              </a:rPr>
              <a:t>  Employees have few rules and regulations to follow.</a:t>
            </a:r>
          </a:p>
        </p:txBody>
      </p:sp>
      <p:sp>
        <p:nvSpPr>
          <p:cNvPr id="322606" name="Rectangle 46"/>
          <p:cNvSpPr>
            <a:spLocks noChangeArrowheads="1"/>
          </p:cNvSpPr>
          <p:nvPr/>
        </p:nvSpPr>
        <p:spPr bwMode="auto">
          <a:xfrm>
            <a:off x="6384926" y="4359275"/>
            <a:ext cx="4445366"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spAutoFit/>
          </a:bodyPr>
          <a:lstStyle/>
          <a:p>
            <a:r>
              <a:rPr lang="en-US" sz="1400" b="1" dirty="0">
                <a:solidFill>
                  <a:srgbClr val="000000"/>
                </a:solidFill>
              </a:rPr>
              <a:t>  Productivity is balanced with treating its people right.</a:t>
            </a:r>
          </a:p>
        </p:txBody>
      </p:sp>
      <p:sp>
        <p:nvSpPr>
          <p:cNvPr id="322609" name="Rectangle 49"/>
          <p:cNvSpPr>
            <a:spLocks noChangeArrowheads="1"/>
          </p:cNvSpPr>
          <p:nvPr/>
        </p:nvSpPr>
        <p:spPr bwMode="auto">
          <a:xfrm>
            <a:off x="6384926" y="4816475"/>
            <a:ext cx="4587874" cy="430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spAutoFit/>
          </a:bodyPr>
          <a:lstStyle/>
          <a:p>
            <a:r>
              <a:rPr lang="en-US" sz="1400" b="1" dirty="0">
                <a:solidFill>
                  <a:srgbClr val="000000"/>
                </a:solidFill>
              </a:rPr>
              <a:t>  Team members are encouraged to interact with people at all levels and functions.</a:t>
            </a:r>
          </a:p>
        </p:txBody>
      </p:sp>
      <p:sp>
        <p:nvSpPr>
          <p:cNvPr id="322611" name="Rectangle 51"/>
          <p:cNvSpPr>
            <a:spLocks noChangeArrowheads="1"/>
          </p:cNvSpPr>
          <p:nvPr/>
        </p:nvSpPr>
        <p:spPr bwMode="auto">
          <a:xfrm>
            <a:off x="6330950" y="5303838"/>
            <a:ext cx="35266"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p>
            <a:r>
              <a:rPr lang="en-US" sz="1200" b="1" dirty="0">
                <a:solidFill>
                  <a:srgbClr val="000000"/>
                </a:solidFill>
              </a:rPr>
              <a:t> </a:t>
            </a:r>
            <a:endParaRPr lang="en-US" sz="1200" dirty="0">
              <a:latin typeface="Times" panose="02020603050405020304" pitchFamily="18" charset="0"/>
            </a:endParaRPr>
          </a:p>
        </p:txBody>
      </p:sp>
      <p:sp>
        <p:nvSpPr>
          <p:cNvPr id="322612" name="Rectangle 52"/>
          <p:cNvSpPr>
            <a:spLocks noChangeArrowheads="1"/>
          </p:cNvSpPr>
          <p:nvPr/>
        </p:nvSpPr>
        <p:spPr bwMode="auto">
          <a:xfrm>
            <a:off x="6430962" y="5445984"/>
            <a:ext cx="4541837"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spAutoFit/>
          </a:bodyPr>
          <a:lstStyle/>
          <a:p>
            <a:r>
              <a:rPr lang="en-US" sz="1200" b="1" dirty="0">
                <a:solidFill>
                  <a:srgbClr val="000000"/>
                </a:solidFill>
              </a:rPr>
              <a:t> Many rewards are team based.</a:t>
            </a:r>
            <a:endParaRPr lang="en-US" sz="1200" dirty="0">
              <a:latin typeface="Times" panose="02020603050405020304" pitchFamily="18" charset="0"/>
            </a:endParaRPr>
          </a:p>
        </p:txBody>
      </p:sp>
    </p:spTree>
    <p:extLst>
      <p:ext uri="{BB962C8B-B14F-4D97-AF65-F5344CB8AC3E}">
        <p14:creationId xmlns:p14="http://schemas.microsoft.com/office/powerpoint/2010/main" val="3160300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22562"/>
                                        </p:tgtEl>
                                        <p:attrNameLst>
                                          <p:attrName>style.visibility</p:attrName>
                                        </p:attrNameLst>
                                      </p:cBhvr>
                                      <p:to>
                                        <p:strVal val="visible"/>
                                      </p:to>
                                    </p:set>
                                    <p:animEffect transition="in" filter="fade">
                                      <p:cBhvr>
                                        <p:cTn id="7" dur="500"/>
                                        <p:tgtEl>
                                          <p:spTgt spid="32256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22564"/>
                                        </p:tgtEl>
                                        <p:attrNameLst>
                                          <p:attrName>style.visibility</p:attrName>
                                        </p:attrNameLst>
                                      </p:cBhvr>
                                      <p:to>
                                        <p:strVal val="visible"/>
                                      </p:to>
                                    </p:set>
                                    <p:anim calcmode="lin" valueType="num">
                                      <p:cBhvr additive="base">
                                        <p:cTn id="12" dur="500" fill="hold"/>
                                        <p:tgtEl>
                                          <p:spTgt spid="322564"/>
                                        </p:tgtEl>
                                        <p:attrNameLst>
                                          <p:attrName>ppt_x</p:attrName>
                                        </p:attrNameLst>
                                      </p:cBhvr>
                                      <p:tavLst>
                                        <p:tav tm="0">
                                          <p:val>
                                            <p:strVal val="#ppt_x"/>
                                          </p:val>
                                        </p:tav>
                                        <p:tav tm="100000">
                                          <p:val>
                                            <p:strVal val="#ppt_x"/>
                                          </p:val>
                                        </p:tav>
                                      </p:tavLst>
                                    </p:anim>
                                    <p:anim calcmode="lin" valueType="num">
                                      <p:cBhvr additive="base">
                                        <p:cTn id="13" dur="500" fill="hold"/>
                                        <p:tgtEl>
                                          <p:spTgt spid="32256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22565"/>
                                        </p:tgtEl>
                                        <p:attrNameLst>
                                          <p:attrName>style.visibility</p:attrName>
                                        </p:attrNameLst>
                                      </p:cBhvr>
                                      <p:to>
                                        <p:strVal val="visible"/>
                                      </p:to>
                                    </p:set>
                                    <p:anim calcmode="lin" valueType="num">
                                      <p:cBhvr additive="base">
                                        <p:cTn id="18" dur="500" fill="hold"/>
                                        <p:tgtEl>
                                          <p:spTgt spid="322565"/>
                                        </p:tgtEl>
                                        <p:attrNameLst>
                                          <p:attrName>ppt_x</p:attrName>
                                        </p:attrNameLst>
                                      </p:cBhvr>
                                      <p:tavLst>
                                        <p:tav tm="0">
                                          <p:val>
                                            <p:strVal val="#ppt_x"/>
                                          </p:val>
                                        </p:tav>
                                        <p:tav tm="100000">
                                          <p:val>
                                            <p:strVal val="#ppt_x"/>
                                          </p:val>
                                        </p:tav>
                                      </p:tavLst>
                                    </p:anim>
                                    <p:anim calcmode="lin" valueType="num">
                                      <p:cBhvr additive="base">
                                        <p:cTn id="19" dur="500" fill="hold"/>
                                        <p:tgtEl>
                                          <p:spTgt spid="322565"/>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22567"/>
                                        </p:tgtEl>
                                        <p:attrNameLst>
                                          <p:attrName>style.visibility</p:attrName>
                                        </p:attrNameLst>
                                      </p:cBhvr>
                                      <p:to>
                                        <p:strVal val="visible"/>
                                      </p:to>
                                    </p:set>
                                    <p:animEffect transition="in" filter="fade">
                                      <p:cBhvr>
                                        <p:cTn id="24" dur="1000"/>
                                        <p:tgtEl>
                                          <p:spTgt spid="322567"/>
                                        </p:tgtEl>
                                      </p:cBhvr>
                                    </p:animEffect>
                                    <p:anim calcmode="lin" valueType="num">
                                      <p:cBhvr>
                                        <p:cTn id="25" dur="1000" fill="hold"/>
                                        <p:tgtEl>
                                          <p:spTgt spid="322567"/>
                                        </p:tgtEl>
                                        <p:attrNameLst>
                                          <p:attrName>ppt_x</p:attrName>
                                        </p:attrNameLst>
                                      </p:cBhvr>
                                      <p:tavLst>
                                        <p:tav tm="0">
                                          <p:val>
                                            <p:strVal val="#ppt_x"/>
                                          </p:val>
                                        </p:tav>
                                        <p:tav tm="100000">
                                          <p:val>
                                            <p:strVal val="#ppt_x"/>
                                          </p:val>
                                        </p:tav>
                                      </p:tavLst>
                                    </p:anim>
                                    <p:anim calcmode="lin" valueType="num">
                                      <p:cBhvr>
                                        <p:cTn id="26" dur="1000" fill="hold"/>
                                        <p:tgtEl>
                                          <p:spTgt spid="322567"/>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22617"/>
                                        </p:tgtEl>
                                        <p:attrNameLst>
                                          <p:attrName>style.visibility</p:attrName>
                                        </p:attrNameLst>
                                      </p:cBhvr>
                                      <p:to>
                                        <p:strVal val="visible"/>
                                      </p:to>
                                    </p:set>
                                    <p:animEffect transition="in" filter="fade">
                                      <p:cBhvr>
                                        <p:cTn id="31" dur="1000"/>
                                        <p:tgtEl>
                                          <p:spTgt spid="322617"/>
                                        </p:tgtEl>
                                      </p:cBhvr>
                                    </p:animEffect>
                                    <p:anim calcmode="lin" valueType="num">
                                      <p:cBhvr>
                                        <p:cTn id="32" dur="1000" fill="hold"/>
                                        <p:tgtEl>
                                          <p:spTgt spid="322617"/>
                                        </p:tgtEl>
                                        <p:attrNameLst>
                                          <p:attrName>ppt_x</p:attrName>
                                        </p:attrNameLst>
                                      </p:cBhvr>
                                      <p:tavLst>
                                        <p:tav tm="0">
                                          <p:val>
                                            <p:strVal val="#ppt_x"/>
                                          </p:val>
                                        </p:tav>
                                        <p:tav tm="100000">
                                          <p:val>
                                            <p:strVal val="#ppt_x"/>
                                          </p:val>
                                        </p:tav>
                                      </p:tavLst>
                                    </p:anim>
                                    <p:anim calcmode="lin" valueType="num">
                                      <p:cBhvr>
                                        <p:cTn id="33" dur="1000" fill="hold"/>
                                        <p:tgtEl>
                                          <p:spTgt spid="3226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2562" grpId="0" animBg="1"/>
      <p:bldP spid="322564" grpId="0" animBg="1"/>
      <p:bldP spid="322565" grpId="0" animBg="1"/>
      <p:bldP spid="322567" grpId="0" animBg="1"/>
      <p:bldP spid="322617" grpId="0" animBg="1"/>
    </p:bld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625</TotalTime>
  <Words>2494</Words>
  <Application>Microsoft Office PowerPoint</Application>
  <PresentationFormat>Widescreen</PresentationFormat>
  <Paragraphs>257</Paragraphs>
  <Slides>24</Slides>
  <Notes>16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2" baseType="lpstr">
      <vt:lpstr>Aharoni</vt:lpstr>
      <vt:lpstr>Arial</vt:lpstr>
      <vt:lpstr>Calibri</vt:lpstr>
      <vt:lpstr>Calibri Light</vt:lpstr>
      <vt:lpstr>Century Gothic</vt:lpstr>
      <vt:lpstr>Times</vt:lpstr>
      <vt:lpstr>Retrospect</vt:lpstr>
      <vt:lpstr>Clip</vt:lpstr>
      <vt:lpstr>PowerPoint Presentation</vt:lpstr>
      <vt:lpstr>PowerPoint Presentation</vt:lpstr>
      <vt:lpstr>Organization Culture &amp; Environment </vt:lpstr>
      <vt:lpstr>Objectives </vt:lpstr>
      <vt:lpstr>Objectives </vt:lpstr>
      <vt:lpstr>PowerPoint Presentation</vt:lpstr>
      <vt:lpstr>PowerPoint Presentation</vt:lpstr>
      <vt:lpstr>The Organization’s Culture</vt:lpstr>
      <vt:lpstr>Contrasting Organizational Cultures</vt:lpstr>
      <vt:lpstr>Strong Vs. Weak Cultures</vt:lpstr>
      <vt:lpstr>Lecture # 4</vt:lpstr>
      <vt:lpstr>Benefits of a Strong Culture</vt:lpstr>
      <vt:lpstr>How Employees Learn Culture</vt:lpstr>
      <vt:lpstr>Organizational Culture  </vt:lpstr>
      <vt:lpstr>Current Organizational Culture Issues</vt:lpstr>
      <vt:lpstr>Defining the External Environment</vt:lpstr>
      <vt:lpstr>The External Environment</vt:lpstr>
      <vt:lpstr>The General Environment</vt:lpstr>
      <vt:lpstr>The General Environment (cont’d)</vt:lpstr>
      <vt:lpstr>How the Environment Affects Managers</vt:lpstr>
      <vt:lpstr>Environmental Uncertainty Matrix</vt:lpstr>
      <vt:lpstr>Stakeholder Relationships</vt:lpstr>
      <vt:lpstr>Managing Stakeholder Relationships</vt:lpstr>
      <vt:lpstr>Organizational Stakeholders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Syed ZUH</dc:creator>
  <cp:lastModifiedBy>Reader</cp:lastModifiedBy>
  <cp:revision>39</cp:revision>
  <dcterms:created xsi:type="dcterms:W3CDTF">2020-03-27T18:34:14Z</dcterms:created>
  <dcterms:modified xsi:type="dcterms:W3CDTF">2020-10-30T10:27:36Z</dcterms:modified>
</cp:coreProperties>
</file>