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  <p:sldId id="262" r:id="rId9"/>
    <p:sldId id="263" r:id="rId10"/>
    <p:sldId id="285" r:id="rId11"/>
    <p:sldId id="264" r:id="rId12"/>
    <p:sldId id="265" r:id="rId13"/>
    <p:sldId id="286" r:id="rId14"/>
    <p:sldId id="266" r:id="rId15"/>
    <p:sldId id="268" r:id="rId16"/>
    <p:sldId id="267" r:id="rId17"/>
    <p:sldId id="287" r:id="rId18"/>
    <p:sldId id="269" r:id="rId19"/>
    <p:sldId id="270" r:id="rId20"/>
    <p:sldId id="271" r:id="rId21"/>
    <p:sldId id="288" r:id="rId22"/>
    <p:sldId id="272" r:id="rId23"/>
    <p:sldId id="273" r:id="rId24"/>
    <p:sldId id="274" r:id="rId25"/>
    <p:sldId id="289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8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3A6D67-7312-451D-AB00-BD53EB6806F3}" type="datetimeFigureOut">
              <a:rPr lang="en-US" smtClean="0"/>
              <a:pPr/>
              <a:t>11/30/2020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849811-264D-414B-91D0-60880E6C3CB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grammar.net/english-grammar/nou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grammar.net/english-grammar/pronou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grammar.net/english-grammar/pronou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grammar.net/english-grammar/pronoun" TargetMode="External"/><Relationship Id="rId2" Type="http://schemas.openxmlformats.org/officeDocument/2006/relationships/hyperlink" Target="https://www.learngrammar.net/english-grammar/nou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grammar.net/english-grammar/adjectiv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Adjectives 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272298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By </a:t>
            </a:r>
          </a:p>
          <a:p>
            <a:pPr algn="ctr"/>
            <a:r>
              <a:rPr lang="en-GB" dirty="0" err="1" smtClean="0"/>
              <a:t>Tanveer</a:t>
            </a:r>
            <a:r>
              <a:rPr lang="en-GB" dirty="0" smtClean="0"/>
              <a:t> </a:t>
            </a:r>
            <a:r>
              <a:rPr lang="en-GB" dirty="0" err="1" smtClean="0"/>
              <a:t>Gul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892"/>
            <a:ext cx="8229600" cy="1143000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Examples of Quantitative Adjective in Sentences: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715436" cy="5395930"/>
          </a:xfrm>
        </p:spPr>
        <p:txBody>
          <a:bodyPr numCol="2">
            <a:normAutofit fontScale="85000" lnSpcReduction="20000"/>
          </a:bodyPr>
          <a:lstStyle/>
          <a:p>
            <a:pPr fontAlgn="base"/>
            <a:r>
              <a:rPr lang="en-GB" dirty="0" smtClean="0"/>
              <a:t>He has </a:t>
            </a:r>
            <a:r>
              <a:rPr lang="en-GB" b="1" dirty="0" smtClean="0"/>
              <a:t>40</a:t>
            </a:r>
            <a:r>
              <a:rPr lang="en-GB" dirty="0" smtClean="0"/>
              <a:t> horses.</a:t>
            </a:r>
          </a:p>
          <a:p>
            <a:pPr fontAlgn="base"/>
            <a:r>
              <a:rPr lang="en-GB" dirty="0" smtClean="0"/>
              <a:t>I have been standing here for </a:t>
            </a:r>
            <a:r>
              <a:rPr lang="en-GB" b="1" dirty="0" smtClean="0"/>
              <a:t>three</a:t>
            </a:r>
            <a:r>
              <a:rPr lang="en-GB" dirty="0" smtClean="0"/>
              <a:t> hours.</a:t>
            </a:r>
          </a:p>
          <a:p>
            <a:pPr fontAlgn="base"/>
            <a:r>
              <a:rPr lang="en-GB" b="1" dirty="0" smtClean="0"/>
              <a:t>Four</a:t>
            </a:r>
            <a:r>
              <a:rPr lang="en-GB" dirty="0" smtClean="0"/>
              <a:t> girls were expelled from the school.</a:t>
            </a:r>
          </a:p>
          <a:p>
            <a:pPr fontAlgn="base"/>
            <a:r>
              <a:rPr lang="en-GB" dirty="0" smtClean="0"/>
              <a:t>The </a:t>
            </a:r>
            <a:r>
              <a:rPr lang="en-GB" b="1" dirty="0" smtClean="0"/>
              <a:t>first</a:t>
            </a:r>
            <a:r>
              <a:rPr lang="en-GB" dirty="0" smtClean="0"/>
              <a:t> boy failed in the last exam.</a:t>
            </a:r>
          </a:p>
          <a:p>
            <a:pPr fontAlgn="base"/>
            <a:r>
              <a:rPr lang="en-GB" dirty="0" smtClean="0"/>
              <a:t>Not a </a:t>
            </a:r>
            <a:r>
              <a:rPr lang="en-GB" b="1" dirty="0" smtClean="0"/>
              <a:t>single</a:t>
            </a:r>
            <a:r>
              <a:rPr lang="en-GB" dirty="0" smtClean="0"/>
              <a:t> boy is in the classroom.</a:t>
            </a:r>
          </a:p>
          <a:p>
            <a:pPr fontAlgn="base"/>
            <a:r>
              <a:rPr lang="en-GB" dirty="0" smtClean="0"/>
              <a:t>The </a:t>
            </a:r>
            <a:r>
              <a:rPr lang="en-GB" b="1" dirty="0" smtClean="0"/>
              <a:t>Second</a:t>
            </a:r>
            <a:r>
              <a:rPr lang="en-GB" dirty="0" smtClean="0"/>
              <a:t> World War still haunts some people.</a:t>
            </a:r>
          </a:p>
          <a:p>
            <a:pPr fontAlgn="base"/>
            <a:r>
              <a:rPr lang="en-GB" dirty="0" smtClean="0"/>
              <a:t>There are </a:t>
            </a:r>
            <a:r>
              <a:rPr lang="en-GB" b="1" dirty="0" smtClean="0"/>
              <a:t>50</a:t>
            </a:r>
            <a:r>
              <a:rPr lang="en-GB" dirty="0" smtClean="0"/>
              <a:t> boys and </a:t>
            </a:r>
            <a:r>
              <a:rPr lang="en-GB" b="1" dirty="0" smtClean="0"/>
              <a:t>26</a:t>
            </a:r>
            <a:r>
              <a:rPr lang="en-GB" dirty="0" smtClean="0"/>
              <a:t> girls on this tour.</a:t>
            </a:r>
          </a:p>
          <a:p>
            <a:pPr fontAlgn="base"/>
            <a:r>
              <a:rPr lang="en-GB" dirty="0" smtClean="0"/>
              <a:t>The forest has </a:t>
            </a:r>
            <a:r>
              <a:rPr lang="en-GB" b="1" dirty="0" smtClean="0"/>
              <a:t>2120</a:t>
            </a:r>
            <a:r>
              <a:rPr lang="en-GB" dirty="0" smtClean="0"/>
              <a:t> animals.</a:t>
            </a:r>
          </a:p>
          <a:p>
            <a:pPr fontAlgn="base"/>
            <a:r>
              <a:rPr lang="en-GB" dirty="0" smtClean="0"/>
              <a:t>The </a:t>
            </a:r>
            <a:r>
              <a:rPr lang="en-GB" b="1" dirty="0" smtClean="0"/>
              <a:t>fourth</a:t>
            </a:r>
            <a:r>
              <a:rPr lang="en-GB" dirty="0" smtClean="0"/>
              <a:t> boy became first in the final exam.</a:t>
            </a:r>
          </a:p>
          <a:p>
            <a:pPr fontAlgn="base"/>
            <a:r>
              <a:rPr lang="en-GB" dirty="0" smtClean="0"/>
              <a:t>He is doing it for </a:t>
            </a:r>
            <a:r>
              <a:rPr lang="en-GB" b="1" dirty="0" smtClean="0"/>
              <a:t>66</a:t>
            </a:r>
            <a:r>
              <a:rPr lang="en-GB" b="1" baseline="30000" dirty="0" smtClean="0"/>
              <a:t>th</a:t>
            </a:r>
            <a:r>
              <a:rPr lang="en-GB" dirty="0" smtClean="0"/>
              <a:t> times now.</a:t>
            </a:r>
          </a:p>
          <a:p>
            <a:pPr fontAlgn="base"/>
            <a:r>
              <a:rPr lang="en-GB" dirty="0" smtClean="0"/>
              <a:t>He ate </a:t>
            </a:r>
            <a:r>
              <a:rPr lang="en-GB" b="1" dirty="0" smtClean="0"/>
              <a:t>half</a:t>
            </a:r>
            <a:r>
              <a:rPr lang="en-GB" dirty="0" smtClean="0"/>
              <a:t> of my burger.</a:t>
            </a:r>
          </a:p>
          <a:p>
            <a:pPr fontAlgn="base"/>
            <a:r>
              <a:rPr lang="en-GB" dirty="0" smtClean="0"/>
              <a:t>Ron has </a:t>
            </a:r>
            <a:r>
              <a:rPr lang="en-GB" b="1" dirty="0" smtClean="0"/>
              <a:t>many </a:t>
            </a:r>
            <a:r>
              <a:rPr lang="en-GB" dirty="0" smtClean="0"/>
              <a:t>pens in his large bag.</a:t>
            </a:r>
          </a:p>
          <a:p>
            <a:pPr fontAlgn="base"/>
            <a:r>
              <a:rPr lang="en-GB" dirty="0" smtClean="0"/>
              <a:t>John completed the </a:t>
            </a:r>
            <a:r>
              <a:rPr lang="en-GB" b="1" dirty="0" smtClean="0"/>
              <a:t>whole</a:t>
            </a:r>
            <a:r>
              <a:rPr lang="en-GB" dirty="0" smtClean="0"/>
              <a:t> task.</a:t>
            </a:r>
          </a:p>
          <a:p>
            <a:pPr fontAlgn="base"/>
            <a:r>
              <a:rPr lang="en-GB" dirty="0" smtClean="0"/>
              <a:t>There is </a:t>
            </a:r>
            <a:r>
              <a:rPr lang="en-GB" b="1" dirty="0" smtClean="0"/>
              <a:t>enough</a:t>
            </a:r>
            <a:r>
              <a:rPr lang="en-GB" dirty="0" smtClean="0"/>
              <a:t> juice for my breakfast.</a:t>
            </a:r>
          </a:p>
          <a:p>
            <a:pPr fontAlgn="base"/>
            <a:r>
              <a:rPr lang="en-GB" b="1" dirty="0" smtClean="0"/>
              <a:t>Little</a:t>
            </a:r>
            <a:r>
              <a:rPr lang="en-GB" dirty="0" smtClean="0"/>
              <a:t> water is needed to make that pastry.</a:t>
            </a:r>
          </a:p>
          <a:p>
            <a:pPr fontAlgn="base"/>
            <a:r>
              <a:rPr lang="en-GB" dirty="0" smtClean="0"/>
              <a:t>I do not have </a:t>
            </a:r>
            <a:r>
              <a:rPr lang="en-GB" b="1" dirty="0" smtClean="0"/>
              <a:t>any</a:t>
            </a:r>
            <a:r>
              <a:rPr lang="en-GB" dirty="0" smtClean="0"/>
              <a:t> chocolates in my bag.</a:t>
            </a:r>
          </a:p>
          <a:p>
            <a:pPr fontAlgn="base"/>
            <a:r>
              <a:rPr lang="en-GB" dirty="0" smtClean="0"/>
              <a:t>I have </a:t>
            </a:r>
            <a:r>
              <a:rPr lang="en-GB" b="1" dirty="0" smtClean="0"/>
              <a:t>sufficient</a:t>
            </a:r>
            <a:r>
              <a:rPr lang="en-GB" dirty="0" smtClean="0"/>
              <a:t> money for shopping.</a:t>
            </a:r>
          </a:p>
          <a:p>
            <a:pPr fontAlgn="base"/>
            <a:r>
              <a:rPr lang="en-GB" b="1" dirty="0" smtClean="0"/>
              <a:t>Most </a:t>
            </a:r>
            <a:r>
              <a:rPr lang="en-GB" dirty="0" smtClean="0"/>
              <a:t>people are poor in this world.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Proper Adjectives:</a:t>
            </a:r>
            <a:b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72560" cy="5286412"/>
          </a:xfrm>
        </p:spPr>
        <p:txBody>
          <a:bodyPr>
            <a:noAutofit/>
          </a:bodyPr>
          <a:lstStyle/>
          <a:p>
            <a:pPr fontAlgn="base"/>
            <a:r>
              <a:rPr lang="en-GB" sz="2400" b="1" dirty="0" smtClean="0"/>
              <a:t>Proper adjectives</a:t>
            </a:r>
            <a:r>
              <a:rPr lang="en-GB" sz="2400" dirty="0" smtClean="0"/>
              <a:t> are the adjective form of </a:t>
            </a:r>
            <a:r>
              <a:rPr lang="en-GB" sz="2400" u="sng" dirty="0" smtClean="0">
                <a:hlinkClick r:id="rId2" tooltip="Proper nouns"/>
              </a:rPr>
              <a:t>proper nouns</a:t>
            </a:r>
            <a:r>
              <a:rPr lang="en-GB" sz="2400" dirty="0" smtClean="0"/>
              <a:t>. </a:t>
            </a:r>
          </a:p>
          <a:p>
            <a:pPr fontAlgn="base"/>
            <a:endParaRPr lang="en-GB" sz="2400" dirty="0" smtClean="0"/>
          </a:p>
          <a:p>
            <a:pPr fontAlgn="base"/>
            <a:r>
              <a:rPr lang="en-GB" sz="2400" dirty="0" smtClean="0"/>
              <a:t>When proper nouns modify or describe other nouns/pronouns, they become proper adjectives. </a:t>
            </a:r>
          </a:p>
          <a:p>
            <a:pPr fontAlgn="base"/>
            <a:endParaRPr lang="en-GB" sz="2400" dirty="0" smtClean="0"/>
          </a:p>
          <a:p>
            <a:pPr fontAlgn="base"/>
            <a:r>
              <a:rPr lang="en-GB" sz="2400" dirty="0" smtClean="0"/>
              <a:t>‘Proper’ means ‘specific’ rather than ‘formal’ or ‘polite.’</a:t>
            </a:r>
          </a:p>
          <a:p>
            <a:pPr fontAlgn="base"/>
            <a:endParaRPr lang="en-GB" sz="2400" dirty="0" smtClean="0"/>
          </a:p>
          <a:p>
            <a:pPr fontAlgn="base"/>
            <a:r>
              <a:rPr lang="en-GB" sz="2400" dirty="0" smtClean="0"/>
              <a:t>A proper adjective allows us to summarize a concept in just one word. </a:t>
            </a:r>
          </a:p>
          <a:p>
            <a:pPr fontAlgn="base"/>
            <a:endParaRPr lang="en-GB" sz="2400" dirty="0" smtClean="0"/>
          </a:p>
          <a:p>
            <a:pPr fontAlgn="base"/>
            <a:r>
              <a:rPr lang="en-GB" sz="2400" dirty="0" smtClean="0"/>
              <a:t>Instead of writing/saying ‘a food cooked in Chinese recipe’ you can write/say ‘Chinese food’.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Example: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824426"/>
          </a:xfrm>
        </p:spPr>
        <p:txBody>
          <a:bodyPr/>
          <a:lstStyle/>
          <a:p>
            <a:pPr lvl="0" fontAlgn="base"/>
            <a:r>
              <a:rPr lang="en-GB" dirty="0" smtClean="0"/>
              <a:t>American cars are very strong.</a:t>
            </a:r>
          </a:p>
          <a:p>
            <a:pPr lvl="0" fontAlgn="base"/>
            <a:r>
              <a:rPr lang="en-GB" dirty="0" smtClean="0"/>
              <a:t>Chinese people are hard workers.</a:t>
            </a:r>
          </a:p>
          <a:p>
            <a:pPr lvl="0" fontAlgn="base"/>
            <a:r>
              <a:rPr lang="en-GB" dirty="0" smtClean="0"/>
              <a:t>I love KFC burgers.</a:t>
            </a:r>
          </a:p>
          <a:p>
            <a:pPr lvl="0" fontAlgn="base"/>
            <a:r>
              <a:rPr lang="en-GB" dirty="0" smtClean="0"/>
              <a:t>Marxist philosophers despise capitalism.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u="sng" dirty="0" smtClean="0"/>
              <a:t>Proper adjectives are usually capitalized as proper nouns are.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Examples of Proper Adjectives: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5214974"/>
          </a:xfrm>
        </p:spPr>
        <p:txBody>
          <a:bodyPr numCol="2">
            <a:normAutofit/>
          </a:bodyPr>
          <a:lstStyle/>
          <a:p>
            <a:pPr fontAlgn="base"/>
            <a:r>
              <a:rPr lang="en-GB" dirty="0" smtClean="0"/>
              <a:t>Alex is an </a:t>
            </a:r>
            <a:r>
              <a:rPr lang="en-GB" b="1" dirty="0" smtClean="0"/>
              <a:t>Australian </a:t>
            </a:r>
            <a:r>
              <a:rPr lang="en-GB" dirty="0" smtClean="0"/>
              <a:t>player.</a:t>
            </a:r>
            <a:r>
              <a:rPr lang="en-GB" dirty="0" smtClean="0"/>
              <a:t> </a:t>
            </a:r>
          </a:p>
          <a:p>
            <a:pPr fontAlgn="base"/>
            <a:r>
              <a:rPr lang="en-GB" dirty="0" smtClean="0"/>
              <a:t>Robin is an </a:t>
            </a:r>
            <a:r>
              <a:rPr lang="en-GB" b="1" dirty="0" smtClean="0"/>
              <a:t>Indian</a:t>
            </a:r>
            <a:r>
              <a:rPr lang="en-GB" dirty="0" smtClean="0"/>
              <a:t> player. </a:t>
            </a:r>
          </a:p>
          <a:p>
            <a:pPr fontAlgn="base"/>
            <a:r>
              <a:rPr lang="en-GB" dirty="0" smtClean="0"/>
              <a:t>Sushi is an </a:t>
            </a:r>
            <a:r>
              <a:rPr lang="en-GB" b="1" dirty="0" smtClean="0"/>
              <a:t>Asian</a:t>
            </a:r>
            <a:r>
              <a:rPr lang="en-GB" dirty="0" smtClean="0"/>
              <a:t> player. </a:t>
            </a:r>
          </a:p>
          <a:p>
            <a:pPr fontAlgn="base"/>
            <a:r>
              <a:rPr lang="en-GB" dirty="0" smtClean="0"/>
              <a:t>I love </a:t>
            </a:r>
            <a:r>
              <a:rPr lang="en-GB" b="1" dirty="0" smtClean="0"/>
              <a:t>Chinese</a:t>
            </a:r>
            <a:r>
              <a:rPr lang="en-GB" dirty="0" smtClean="0"/>
              <a:t> food. </a:t>
            </a:r>
          </a:p>
          <a:p>
            <a:pPr fontAlgn="base"/>
            <a:r>
              <a:rPr lang="en-GB" dirty="0" smtClean="0"/>
              <a:t>My brother likes </a:t>
            </a:r>
            <a:r>
              <a:rPr lang="en-GB" b="1" dirty="0" smtClean="0"/>
              <a:t>Italian </a:t>
            </a:r>
            <a:r>
              <a:rPr lang="en-GB" dirty="0" smtClean="0"/>
              <a:t>cuisine. </a:t>
            </a:r>
          </a:p>
          <a:p>
            <a:pPr fontAlgn="base"/>
            <a:r>
              <a:rPr lang="en-GB" b="1" dirty="0" smtClean="0"/>
              <a:t>Shakespearean</a:t>
            </a:r>
            <a:r>
              <a:rPr lang="en-GB" dirty="0" smtClean="0"/>
              <a:t> sonnets are easy to comprehend.</a:t>
            </a:r>
          </a:p>
          <a:p>
            <a:pPr fontAlgn="base"/>
            <a:r>
              <a:rPr lang="en-GB" dirty="0" smtClean="0"/>
              <a:t>He has always been a </a:t>
            </a:r>
            <a:r>
              <a:rPr lang="en-GB" b="1" dirty="0" smtClean="0"/>
              <a:t>Marxist</a:t>
            </a:r>
            <a:r>
              <a:rPr lang="en-GB" dirty="0" smtClean="0"/>
              <a:t>.</a:t>
            </a:r>
          </a:p>
          <a:p>
            <a:pPr fontAlgn="base"/>
            <a:r>
              <a:rPr lang="en-GB" dirty="0" smtClean="0"/>
              <a:t>He was a </a:t>
            </a:r>
            <a:r>
              <a:rPr lang="en-GB" b="1" dirty="0" smtClean="0"/>
              <a:t>Serbian </a:t>
            </a:r>
            <a:r>
              <a:rPr lang="en-GB" dirty="0" smtClean="0"/>
              <a:t>baseball player. </a:t>
            </a:r>
          </a:p>
          <a:p>
            <a:pPr fontAlgn="base"/>
            <a:r>
              <a:rPr lang="en-GB" b="1" dirty="0" smtClean="0"/>
              <a:t>Japanese</a:t>
            </a:r>
            <a:r>
              <a:rPr lang="en-GB" dirty="0" smtClean="0"/>
              <a:t> cars are wonderful.</a:t>
            </a:r>
          </a:p>
          <a:p>
            <a:pPr fontAlgn="base"/>
            <a:r>
              <a:rPr lang="en-GB" dirty="0" smtClean="0"/>
              <a:t>All the </a:t>
            </a:r>
            <a:r>
              <a:rPr lang="en-GB" b="1" dirty="0" smtClean="0"/>
              <a:t>African</a:t>
            </a:r>
            <a:r>
              <a:rPr lang="en-GB" dirty="0" smtClean="0"/>
              <a:t> people are not black.</a:t>
            </a:r>
          </a:p>
          <a:p>
            <a:pPr fontAlgn="base"/>
            <a:r>
              <a:rPr lang="en-GB" b="1" dirty="0" smtClean="0"/>
              <a:t>Texan</a:t>
            </a:r>
            <a:r>
              <a:rPr lang="en-GB" dirty="0" smtClean="0"/>
              <a:t> English is different from conventional English.</a:t>
            </a:r>
          </a:p>
          <a:p>
            <a:pPr fontAlgn="base"/>
            <a:r>
              <a:rPr lang="en-GB" b="1" dirty="0" smtClean="0"/>
              <a:t>Mexican</a:t>
            </a:r>
            <a:r>
              <a:rPr lang="en-GB" dirty="0" smtClean="0"/>
              <a:t> cuisine is an incredible dish.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Demonstrative Adjectives:</a:t>
            </a:r>
            <a:b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en-GB" dirty="0" smtClean="0"/>
              <a:t>A </a:t>
            </a:r>
            <a:r>
              <a:rPr lang="en-GB" b="1" dirty="0" smtClean="0"/>
              <a:t>demonstrative adjective</a:t>
            </a:r>
            <a:r>
              <a:rPr lang="en-GB" dirty="0" smtClean="0"/>
              <a:t> directly refers to something or someone. </a:t>
            </a:r>
          </a:p>
          <a:p>
            <a:pPr algn="just" fontAlgn="base"/>
            <a:r>
              <a:rPr lang="en-GB" dirty="0" smtClean="0"/>
              <a:t>Demonstrative adjectives include the words: </a:t>
            </a:r>
            <a:r>
              <a:rPr lang="en-GB" sz="2800" b="1" i="1" dirty="0" smtClean="0"/>
              <a:t>this, that, these, those</a:t>
            </a:r>
            <a:r>
              <a:rPr lang="en-GB" sz="2800" b="1" dirty="0" smtClean="0"/>
              <a:t>.</a:t>
            </a:r>
            <a:endParaRPr lang="en-GB" b="1" dirty="0" smtClean="0"/>
          </a:p>
          <a:p>
            <a:pPr algn="just" fontAlgn="base"/>
            <a:endParaRPr lang="en-GB" dirty="0" smtClean="0"/>
          </a:p>
          <a:p>
            <a:pPr algn="just" fontAlgn="base"/>
            <a:endParaRPr lang="en-GB" dirty="0" smtClean="0"/>
          </a:p>
          <a:p>
            <a:pPr algn="just" fontAlgn="base"/>
            <a:r>
              <a:rPr lang="en-GB" dirty="0" smtClean="0"/>
              <a:t>A </a:t>
            </a:r>
            <a:r>
              <a:rPr lang="en-GB" dirty="0" smtClean="0">
                <a:hlinkClick r:id="rId2" tooltip="Demonstrative Pronoun"/>
              </a:rPr>
              <a:t>demonstrative pronoun</a:t>
            </a:r>
            <a:r>
              <a:rPr lang="en-GB" dirty="0" smtClean="0"/>
              <a:t> works alone and does not precede a noun, but a </a:t>
            </a:r>
            <a:r>
              <a:rPr lang="en-GB" dirty="0" smtClean="0">
                <a:solidFill>
                  <a:srgbClr val="FF0000"/>
                </a:solidFill>
              </a:rPr>
              <a:t>demonstrative adjective </a:t>
            </a:r>
            <a:r>
              <a:rPr lang="en-GB" dirty="0" smtClean="0"/>
              <a:t>always comes before the word it modifies.</a:t>
            </a:r>
          </a:p>
          <a:p>
            <a:pPr algn="just" fontAlgn="base"/>
            <a:endParaRPr lang="en-GB" dirty="0" smtClean="0"/>
          </a:p>
          <a:p>
            <a:pPr lvl="3" algn="just" fontAlgn="base">
              <a:buNone/>
            </a:pPr>
            <a:r>
              <a:rPr lang="en-GB" i="1" dirty="0" smtClean="0"/>
              <a:t>Note : See Demonstrative pronoun slide # 13 (previous lesson)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38128"/>
            <a:ext cx="82296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Demonstrative Pronouns </a:t>
            </a:r>
            <a:endParaRPr kumimoji="0" lang="en-US" sz="28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0878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Demonstrative pronouns are used for pointing out things. The words this, that, these and those are demonstrative pronouns.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Examples:-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my pets.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sheep but those are goats.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Those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horses.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115328" cy="296020"/>
          </a:xfrm>
        </p:spPr>
        <p:txBody>
          <a:bodyPr>
            <a:noAutofit/>
          </a:bodyPr>
          <a:lstStyle/>
          <a:p>
            <a:r>
              <a:rPr lang="en-GB" sz="2800" b="1" u="sng" dirty="0" smtClean="0"/>
              <a:t>Examples: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110178"/>
          </a:xfrm>
        </p:spPr>
        <p:txBody>
          <a:bodyPr>
            <a:normAutofit/>
          </a:bodyPr>
          <a:lstStyle/>
          <a:p>
            <a:pPr lvl="0" fontAlgn="base"/>
            <a:r>
              <a:rPr lang="en-GB" dirty="0" smtClean="0"/>
              <a:t>That building is so gorgeously decorated. (‘That’ refers to a singular noun far from the speaker)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/>
              <a:t>This car is mine. (‘This’ refers to a singular noun close to the speaker)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/>
              <a:t>These cats are cute. (‘These’ refers to a plural noun close to the speaker)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/>
              <a:t>Those flowers are heavenly. (‘Those’ refers to a plural noun far from the speaker)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Examples of Demonstrative Adjectives in Sentences: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329642" cy="511017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GB" dirty="0" smtClean="0"/>
              <a:t>Give me </a:t>
            </a:r>
            <a:r>
              <a:rPr lang="en-GB" b="1" dirty="0" smtClean="0"/>
              <a:t>that</a:t>
            </a:r>
            <a:r>
              <a:rPr lang="en-GB" dirty="0" smtClean="0"/>
              <a:t> blue water bottle.</a:t>
            </a:r>
          </a:p>
          <a:p>
            <a:pPr fontAlgn="base"/>
            <a:r>
              <a:rPr lang="en-GB" b="1" dirty="0" smtClean="0"/>
              <a:t>This</a:t>
            </a:r>
            <a:r>
              <a:rPr lang="en-GB" dirty="0" smtClean="0"/>
              <a:t> time I won’t fail you.</a:t>
            </a:r>
          </a:p>
          <a:p>
            <a:pPr fontAlgn="base"/>
            <a:r>
              <a:rPr lang="en-GB" dirty="0" smtClean="0"/>
              <a:t>I want </a:t>
            </a:r>
            <a:r>
              <a:rPr lang="en-GB" b="1" dirty="0" smtClean="0"/>
              <a:t>those</a:t>
            </a:r>
            <a:r>
              <a:rPr lang="en-GB" dirty="0" smtClean="0"/>
              <a:t> gorgeous marbles.</a:t>
            </a:r>
          </a:p>
          <a:p>
            <a:pPr fontAlgn="base"/>
            <a:r>
              <a:rPr lang="en-GB" dirty="0" smtClean="0"/>
              <a:t>I wanted to propose you </a:t>
            </a:r>
            <a:r>
              <a:rPr lang="en-GB" b="1" dirty="0" smtClean="0"/>
              <a:t>that</a:t>
            </a:r>
            <a:r>
              <a:rPr lang="en-GB" dirty="0" smtClean="0"/>
              <a:t> day.</a:t>
            </a:r>
          </a:p>
          <a:p>
            <a:pPr fontAlgn="base"/>
            <a:r>
              <a:rPr lang="en-GB" b="1" dirty="0" smtClean="0"/>
              <a:t>These</a:t>
            </a:r>
            <a:r>
              <a:rPr lang="en-GB" dirty="0" smtClean="0"/>
              <a:t> mangoes are rotting.</a:t>
            </a:r>
          </a:p>
          <a:p>
            <a:pPr fontAlgn="base"/>
            <a:r>
              <a:rPr lang="en-GB" dirty="0" smtClean="0"/>
              <a:t>I can’t forget </a:t>
            </a:r>
            <a:r>
              <a:rPr lang="en-GB" b="1" dirty="0" smtClean="0"/>
              <a:t>that</a:t>
            </a:r>
            <a:r>
              <a:rPr lang="en-GB" dirty="0" smtClean="0"/>
              <a:t> incident.</a:t>
            </a:r>
          </a:p>
          <a:p>
            <a:pPr fontAlgn="base"/>
            <a:r>
              <a:rPr lang="en-GB" b="1" dirty="0" smtClean="0"/>
              <a:t>Those</a:t>
            </a:r>
            <a:r>
              <a:rPr lang="en-GB" dirty="0" smtClean="0"/>
              <a:t> people were mean to her.</a:t>
            </a:r>
          </a:p>
          <a:p>
            <a:pPr fontAlgn="base"/>
            <a:r>
              <a:rPr lang="en-GB" dirty="0" smtClean="0"/>
              <a:t>I cannot give you money at </a:t>
            </a:r>
            <a:r>
              <a:rPr lang="en-GB" b="1" dirty="0" smtClean="0"/>
              <a:t>this </a:t>
            </a:r>
            <a:r>
              <a:rPr lang="en-GB" dirty="0" smtClean="0"/>
              <a:t>moment.</a:t>
            </a:r>
          </a:p>
          <a:p>
            <a:pPr fontAlgn="base"/>
            <a:r>
              <a:rPr lang="en-GB" dirty="0" smtClean="0"/>
              <a:t>I could not manage it at </a:t>
            </a:r>
            <a:r>
              <a:rPr lang="en-GB" b="1" dirty="0" smtClean="0"/>
              <a:t>that</a:t>
            </a:r>
            <a:r>
              <a:rPr lang="en-GB" dirty="0" smtClean="0"/>
              <a:t> moment.</a:t>
            </a:r>
          </a:p>
          <a:p>
            <a:pPr fontAlgn="base"/>
            <a:r>
              <a:rPr lang="en-GB" dirty="0" smtClean="0"/>
              <a:t>Those rascals are back in the town.</a:t>
            </a:r>
          </a:p>
          <a:p>
            <a:pPr fontAlgn="base"/>
            <a:r>
              <a:rPr lang="en-GB" b="1" dirty="0" smtClean="0"/>
              <a:t>This</a:t>
            </a:r>
            <a:r>
              <a:rPr lang="en-GB" dirty="0" smtClean="0"/>
              <a:t> pen is smoother than </a:t>
            </a:r>
            <a:r>
              <a:rPr lang="en-GB" b="1" dirty="0" smtClean="0"/>
              <a:t>that</a:t>
            </a:r>
            <a:r>
              <a:rPr lang="en-GB" dirty="0" smtClean="0"/>
              <a:t> pen.</a:t>
            </a:r>
          </a:p>
          <a:p>
            <a:pPr fontAlgn="base"/>
            <a:r>
              <a:rPr lang="en-GB" dirty="0" smtClean="0"/>
              <a:t>Will you please grant me </a:t>
            </a:r>
            <a:r>
              <a:rPr lang="en-GB" b="1" dirty="0" smtClean="0"/>
              <a:t>that</a:t>
            </a:r>
            <a:r>
              <a:rPr lang="en-GB" dirty="0" smtClean="0"/>
              <a:t> loan we talked about?</a:t>
            </a:r>
          </a:p>
          <a:p>
            <a:pPr fontAlgn="base"/>
            <a:r>
              <a:rPr lang="en-GB" b="1" dirty="0" smtClean="0"/>
              <a:t>That</a:t>
            </a:r>
            <a:r>
              <a:rPr lang="en-GB" dirty="0" smtClean="0"/>
              <a:t> building is stronger than this </a:t>
            </a:r>
            <a:r>
              <a:rPr lang="en-GB" b="1" dirty="0" smtClean="0"/>
              <a:t>hut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964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Possessive Adjectives:</a:t>
            </a:r>
            <a:b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429684" cy="5357850"/>
          </a:xfrm>
        </p:spPr>
        <p:txBody>
          <a:bodyPr>
            <a:normAutofit/>
          </a:bodyPr>
          <a:lstStyle/>
          <a:p>
            <a:pPr algn="just" fontAlgn="base"/>
            <a:r>
              <a:rPr lang="en-GB" dirty="0" smtClean="0"/>
              <a:t>A </a:t>
            </a:r>
            <a:r>
              <a:rPr lang="en-GB" b="1" dirty="0" smtClean="0"/>
              <a:t>possessive adjective</a:t>
            </a:r>
            <a:r>
              <a:rPr lang="en-GB" dirty="0" smtClean="0"/>
              <a:t> indicates possession or ownership. </a:t>
            </a:r>
          </a:p>
          <a:p>
            <a:pPr algn="just" fontAlgn="base"/>
            <a:endParaRPr lang="en-GB" dirty="0" smtClean="0"/>
          </a:p>
          <a:p>
            <a:pPr algn="just" fontAlgn="base"/>
            <a:r>
              <a:rPr lang="en-GB" dirty="0" smtClean="0"/>
              <a:t>It suggests the belongingness of something to someone/something.</a:t>
            </a:r>
          </a:p>
          <a:p>
            <a:pPr algn="just" fontAlgn="base"/>
            <a:endParaRPr lang="en-GB" dirty="0" smtClean="0"/>
          </a:p>
          <a:p>
            <a:pPr algn="just" fontAlgn="base"/>
            <a:r>
              <a:rPr lang="en-GB" dirty="0" smtClean="0"/>
              <a:t>Some of the most used possessive adjectives are </a:t>
            </a:r>
            <a:r>
              <a:rPr lang="en-GB" i="1" dirty="0" smtClean="0"/>
              <a:t>my, his, her, our, their, your. </a:t>
            </a:r>
          </a:p>
          <a:p>
            <a:pPr algn="just" fontAlgn="base"/>
            <a:endParaRPr lang="en-GB" dirty="0" smtClean="0"/>
          </a:p>
          <a:p>
            <a:pPr algn="just" fontAlgn="base"/>
            <a:r>
              <a:rPr lang="en-GB" dirty="0" smtClean="0"/>
              <a:t>All these adjectives always come before a noun. Unlike </a:t>
            </a:r>
            <a:r>
              <a:rPr lang="en-GB" dirty="0" smtClean="0">
                <a:hlinkClick r:id="rId2" tooltip="Possessive pronouns"/>
              </a:rPr>
              <a:t>possessive pronouns</a:t>
            </a:r>
            <a:r>
              <a:rPr lang="en-GB" dirty="0" smtClean="0"/>
              <a:t>, these words demand a noun after them.</a:t>
            </a:r>
          </a:p>
          <a:p>
            <a:pPr algn="just"/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Examples: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dirty="0" smtClean="0"/>
              <a:t>My car is parked outside.</a:t>
            </a:r>
          </a:p>
          <a:p>
            <a:pPr lvl="0" fontAlgn="base"/>
            <a:r>
              <a:rPr lang="en-GB" dirty="0" smtClean="0"/>
              <a:t>His cat is very cute.</a:t>
            </a:r>
          </a:p>
          <a:p>
            <a:pPr lvl="0" fontAlgn="base"/>
            <a:r>
              <a:rPr lang="en-GB" dirty="0" smtClean="0"/>
              <a:t>Our job is almost done.</a:t>
            </a:r>
          </a:p>
          <a:p>
            <a:pPr lvl="0" fontAlgn="base"/>
            <a:r>
              <a:rPr lang="en-GB" dirty="0" smtClean="0"/>
              <a:t>Her books are interesting.</a:t>
            </a:r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	</a:t>
            </a:r>
            <a:r>
              <a:rPr lang="en-GB" i="1" dirty="0" smtClean="0"/>
              <a:t>Compare possessive adjective with possessive 	pronoun (Lesson Pronoun Slide #8)</a:t>
            </a:r>
            <a:endParaRPr lang="en-GB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42934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Adjective: Definition </a:t>
            </a:r>
            <a:endParaRPr lang="en-GB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5721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3000" dirty="0" smtClean="0"/>
              <a:t>An</a:t>
            </a:r>
            <a:r>
              <a:rPr lang="en-GB" sz="3000" b="1" dirty="0" smtClean="0"/>
              <a:t> adjective</a:t>
            </a:r>
            <a:r>
              <a:rPr lang="en-GB" sz="3000" dirty="0" smtClean="0"/>
              <a:t> describes or modifies </a:t>
            </a:r>
            <a:r>
              <a:rPr lang="en-GB" sz="3000" u="sng" dirty="0" smtClean="0">
                <a:hlinkClick r:id="rId2" tooltip="Noun"/>
              </a:rPr>
              <a:t>noun</a:t>
            </a:r>
            <a:r>
              <a:rPr lang="en-GB" sz="3000" dirty="0" smtClean="0"/>
              <a:t>/s and </a:t>
            </a:r>
            <a:r>
              <a:rPr lang="en-GB" sz="3000" u="sng" dirty="0" smtClean="0">
                <a:hlinkClick r:id="rId3" tooltip="Pronoun"/>
              </a:rPr>
              <a:t>pronoun</a:t>
            </a:r>
            <a:r>
              <a:rPr lang="en-GB" sz="3000" dirty="0" smtClean="0"/>
              <a:t>/s in a sentence. </a:t>
            </a:r>
          </a:p>
          <a:p>
            <a:pPr algn="just"/>
            <a:endParaRPr lang="en-GB" sz="3000" dirty="0" smtClean="0"/>
          </a:p>
          <a:p>
            <a:pPr algn="just"/>
            <a:r>
              <a:rPr lang="en-GB" sz="3000" dirty="0" smtClean="0"/>
              <a:t>It normally indicates quality, size, shape, duration, feelings, contents, and more about a noun or pronoun.</a:t>
            </a:r>
          </a:p>
          <a:p>
            <a:pPr algn="just"/>
            <a:endParaRPr lang="en-GB" sz="3000" dirty="0" smtClean="0"/>
          </a:p>
          <a:p>
            <a:pPr algn="just"/>
            <a:r>
              <a:rPr lang="en-GB" sz="3000" dirty="0" smtClean="0"/>
              <a:t>Adjectives usually provide relevant information about the nouns/pronouns they modify/describe by answering the questions: </a:t>
            </a:r>
            <a:endParaRPr lang="en-GB" dirty="0" smtClean="0"/>
          </a:p>
          <a:p>
            <a:pPr lvl="3" algn="just"/>
            <a:r>
              <a:rPr lang="en-GB" sz="2600" i="1" dirty="0" smtClean="0"/>
              <a:t>What kind? </a:t>
            </a:r>
          </a:p>
          <a:p>
            <a:pPr lvl="3" algn="just"/>
            <a:r>
              <a:rPr lang="en-GB" sz="2600" i="1" dirty="0" smtClean="0"/>
              <a:t>How many? </a:t>
            </a:r>
          </a:p>
          <a:p>
            <a:pPr lvl="3" algn="just"/>
            <a:r>
              <a:rPr lang="en-GB" sz="2600" i="1" dirty="0" smtClean="0"/>
              <a:t>Which one?</a:t>
            </a:r>
          </a:p>
          <a:p>
            <a:pPr lvl="3" algn="just"/>
            <a:r>
              <a:rPr lang="en-GB" sz="2600" i="1" dirty="0" smtClean="0"/>
              <a:t> How much? </a:t>
            </a:r>
            <a:endParaRPr lang="en-GB" sz="2600" dirty="0" smtClean="0"/>
          </a:p>
          <a:p>
            <a:pPr algn="just"/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85724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Possessive Pronouns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01118" cy="4525963"/>
          </a:xfrm>
        </p:spPr>
        <p:txBody>
          <a:bodyPr/>
          <a:lstStyle/>
          <a:p>
            <a:pPr algn="just" eaLnBrk="1" hangingPunct="1"/>
            <a:r>
              <a:rPr lang="en-US" sz="2800" dirty="0" smtClean="0"/>
              <a:t>Possessive pronouns are used to talk about things that belong to people.  The words mine, yours, his, hers, ours and theirs are possessive pronouns.</a:t>
            </a:r>
          </a:p>
          <a:p>
            <a:pPr algn="just" eaLnBrk="1" hangingPunct="1"/>
            <a:endParaRPr lang="en-US" u="sng" dirty="0" smtClean="0"/>
          </a:p>
          <a:p>
            <a:pPr algn="just" eaLnBrk="1" hangingPunct="1">
              <a:buFont typeface="Arial" charset="0"/>
              <a:buNone/>
            </a:pPr>
            <a:r>
              <a:rPr lang="en-US" u="sng" dirty="0" smtClean="0"/>
              <a:t>Examples :-</a:t>
            </a:r>
          </a:p>
          <a:p>
            <a:pPr algn="just" eaLnBrk="1" hangingPunct="1">
              <a:buFont typeface="Arial" charset="0"/>
              <a:buNone/>
            </a:pPr>
            <a:endParaRPr lang="en-US" dirty="0" smtClean="0"/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dirty="0" smtClean="0"/>
              <a:t>  This book is </a:t>
            </a:r>
            <a:r>
              <a:rPr lang="en-US" dirty="0" smtClean="0">
                <a:solidFill>
                  <a:srgbClr val="FF0000"/>
                </a:solidFill>
              </a:rPr>
              <a:t>mine</a:t>
            </a:r>
            <a:r>
              <a:rPr lang="en-US" dirty="0" smtClean="0"/>
              <a:t>.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dirty="0" smtClean="0"/>
              <a:t> Have you lost </a:t>
            </a:r>
            <a:r>
              <a:rPr lang="en-US" dirty="0" smtClean="0">
                <a:solidFill>
                  <a:srgbClr val="FF0000"/>
                </a:solidFill>
              </a:rPr>
              <a:t>yours</a:t>
            </a:r>
            <a:r>
              <a:rPr lang="en-US" dirty="0" smtClean="0"/>
              <a:t>, Tom ?</a:t>
            </a:r>
          </a:p>
          <a:p>
            <a:pPr algn="just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Examples of Possessive Adjective: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501122" cy="578645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GB" b="1" dirty="0" smtClean="0"/>
              <a:t>My</a:t>
            </a:r>
            <a:r>
              <a:rPr lang="en-GB" dirty="0" smtClean="0"/>
              <a:t> computer is not working as fast as it worked in the beginning.</a:t>
            </a:r>
          </a:p>
          <a:p>
            <a:pPr fontAlgn="base"/>
            <a:r>
              <a:rPr lang="en-GB" b="1" dirty="0" smtClean="0"/>
              <a:t>Our</a:t>
            </a:r>
            <a:r>
              <a:rPr lang="en-GB" dirty="0" smtClean="0"/>
              <a:t> father told us not to quarrel with anyone.</a:t>
            </a:r>
          </a:p>
          <a:p>
            <a:pPr fontAlgn="base"/>
            <a:r>
              <a:rPr lang="en-GB" b="1" dirty="0" smtClean="0"/>
              <a:t>Your</a:t>
            </a:r>
            <a:r>
              <a:rPr lang="en-GB" dirty="0" smtClean="0"/>
              <a:t> cycle has been stolen yesterday.</a:t>
            </a:r>
          </a:p>
          <a:p>
            <a:pPr fontAlgn="base"/>
            <a:r>
              <a:rPr lang="en-GB" b="1" dirty="0" smtClean="0"/>
              <a:t>Your</a:t>
            </a:r>
            <a:r>
              <a:rPr lang="en-GB" dirty="0" smtClean="0"/>
              <a:t> child is not doing well in the school.</a:t>
            </a:r>
          </a:p>
          <a:p>
            <a:pPr fontAlgn="base"/>
            <a:r>
              <a:rPr lang="en-GB" dirty="0" smtClean="0"/>
              <a:t>We are concerned about </a:t>
            </a:r>
            <a:r>
              <a:rPr lang="en-GB" b="1" dirty="0" smtClean="0"/>
              <a:t>his</a:t>
            </a:r>
            <a:r>
              <a:rPr lang="en-GB" dirty="0" smtClean="0"/>
              <a:t> performance.</a:t>
            </a:r>
          </a:p>
          <a:p>
            <a:pPr fontAlgn="base"/>
            <a:r>
              <a:rPr lang="en-GB" dirty="0" smtClean="0"/>
              <a:t>The students of class seven submitted </a:t>
            </a:r>
            <a:r>
              <a:rPr lang="en-GB" b="1" dirty="0" smtClean="0"/>
              <a:t>their</a:t>
            </a:r>
            <a:r>
              <a:rPr lang="en-GB" dirty="0" smtClean="0"/>
              <a:t> assignment.</a:t>
            </a:r>
          </a:p>
          <a:p>
            <a:pPr fontAlgn="base"/>
            <a:r>
              <a:rPr lang="en-GB" dirty="0" smtClean="0"/>
              <a:t>I could not understand </a:t>
            </a:r>
            <a:r>
              <a:rPr lang="en-GB" b="1" dirty="0" smtClean="0"/>
              <a:t>her</a:t>
            </a:r>
            <a:r>
              <a:rPr lang="en-GB" dirty="0" smtClean="0"/>
              <a:t> intentions.</a:t>
            </a:r>
          </a:p>
          <a:p>
            <a:pPr fontAlgn="base"/>
            <a:r>
              <a:rPr lang="en-GB" b="1" dirty="0" smtClean="0"/>
              <a:t>Her</a:t>
            </a:r>
            <a:r>
              <a:rPr lang="en-GB" dirty="0" smtClean="0"/>
              <a:t> thoughts are too complex.</a:t>
            </a:r>
          </a:p>
          <a:p>
            <a:pPr fontAlgn="base"/>
            <a:r>
              <a:rPr lang="en-GB" b="1" dirty="0" smtClean="0"/>
              <a:t>My</a:t>
            </a:r>
            <a:r>
              <a:rPr lang="en-GB" dirty="0" smtClean="0"/>
              <a:t> mind stops working when I think about that.</a:t>
            </a:r>
          </a:p>
          <a:p>
            <a:pPr fontAlgn="base"/>
            <a:r>
              <a:rPr lang="en-GB" dirty="0" smtClean="0"/>
              <a:t>Stop messing with </a:t>
            </a:r>
            <a:r>
              <a:rPr lang="en-GB" b="1" dirty="0" smtClean="0"/>
              <a:t>my</a:t>
            </a:r>
            <a:r>
              <a:rPr lang="en-GB" dirty="0" smtClean="0"/>
              <a:t> hair.</a:t>
            </a:r>
          </a:p>
          <a:p>
            <a:pPr fontAlgn="base"/>
            <a:r>
              <a:rPr lang="en-GB" dirty="0" smtClean="0"/>
              <a:t>I cannot believe that you broke </a:t>
            </a:r>
            <a:r>
              <a:rPr lang="en-GB" b="1" dirty="0" smtClean="0"/>
              <a:t>my</a:t>
            </a:r>
            <a:r>
              <a:rPr lang="en-GB" dirty="0" smtClean="0"/>
              <a:t> glasses.</a:t>
            </a:r>
          </a:p>
          <a:p>
            <a:pPr fontAlgn="base"/>
            <a:r>
              <a:rPr lang="en-GB" dirty="0" smtClean="0"/>
              <a:t>I don’t want to see </a:t>
            </a:r>
            <a:r>
              <a:rPr lang="en-GB" b="1" dirty="0" smtClean="0"/>
              <a:t>his</a:t>
            </a:r>
            <a:r>
              <a:rPr lang="en-GB" dirty="0" smtClean="0"/>
              <a:t> shadow again.</a:t>
            </a:r>
          </a:p>
          <a:p>
            <a:pPr fontAlgn="base"/>
            <a:r>
              <a:rPr lang="en-GB" dirty="0" smtClean="0"/>
              <a:t>She made </a:t>
            </a:r>
            <a:r>
              <a:rPr lang="en-GB" b="1" dirty="0" smtClean="0"/>
              <a:t>her</a:t>
            </a:r>
            <a:r>
              <a:rPr lang="en-GB" dirty="0" smtClean="0"/>
              <a:t> life miserable by pessimism.</a:t>
            </a:r>
          </a:p>
          <a:p>
            <a:pPr fontAlgn="base"/>
            <a:r>
              <a:rPr lang="en-GB" b="1" dirty="0" smtClean="0"/>
              <a:t>Their</a:t>
            </a:r>
            <a:r>
              <a:rPr lang="en-GB" dirty="0" smtClean="0"/>
              <a:t> </a:t>
            </a:r>
            <a:r>
              <a:rPr lang="en-GB" dirty="0" err="1" smtClean="0"/>
              <a:t>favorite</a:t>
            </a:r>
            <a:r>
              <a:rPr lang="en-GB" dirty="0" smtClean="0"/>
              <a:t> teacher did not come yesterday.</a:t>
            </a:r>
          </a:p>
          <a:p>
            <a:pPr fontAlgn="base"/>
            <a:r>
              <a:rPr lang="en-GB" dirty="0" smtClean="0"/>
              <a:t>Will you mind opening </a:t>
            </a:r>
            <a:r>
              <a:rPr lang="en-GB" b="1" dirty="0" smtClean="0"/>
              <a:t>my</a:t>
            </a:r>
            <a:r>
              <a:rPr lang="en-GB" dirty="0" smtClean="0"/>
              <a:t> drawer and look into it?</a:t>
            </a:r>
          </a:p>
          <a:p>
            <a:pPr fontAlgn="base"/>
            <a:r>
              <a:rPr lang="en-GB" dirty="0" smtClean="0"/>
              <a:t>I walked for 4 hours and now I cannot feel </a:t>
            </a:r>
            <a:r>
              <a:rPr lang="en-GB" b="1" dirty="0" smtClean="0"/>
              <a:t>my</a:t>
            </a:r>
            <a:r>
              <a:rPr lang="en-GB" dirty="0" smtClean="0"/>
              <a:t> legs.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9840"/>
            <a:ext cx="8229600" cy="867524"/>
          </a:xfrm>
        </p:spPr>
        <p:txBody>
          <a:bodyPr>
            <a:noAutofit/>
          </a:bodyPr>
          <a:lstStyle/>
          <a:p>
            <a: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Interrogative Adjectives:</a:t>
            </a:r>
            <a:b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67302"/>
          </a:xfrm>
        </p:spPr>
        <p:txBody>
          <a:bodyPr/>
          <a:lstStyle/>
          <a:p>
            <a:r>
              <a:rPr lang="en-GB" dirty="0" smtClean="0"/>
              <a:t>An </a:t>
            </a:r>
            <a:r>
              <a:rPr lang="en-GB" b="1" dirty="0" smtClean="0"/>
              <a:t>interrogative adjective</a:t>
            </a:r>
            <a:r>
              <a:rPr lang="en-GB" dirty="0" smtClean="0"/>
              <a:t> asks a question.</a:t>
            </a:r>
          </a:p>
          <a:p>
            <a:endParaRPr lang="en-GB" dirty="0" smtClean="0"/>
          </a:p>
          <a:p>
            <a:r>
              <a:rPr lang="en-GB" dirty="0" smtClean="0"/>
              <a:t> An interrogative adjective must be followed by a noun or a pronoun. </a:t>
            </a:r>
          </a:p>
          <a:p>
            <a:endParaRPr lang="en-GB" dirty="0" smtClean="0"/>
          </a:p>
          <a:p>
            <a:r>
              <a:rPr lang="en-GB" dirty="0" smtClean="0"/>
              <a:t>The interrogative adjectives are: </a:t>
            </a:r>
            <a:r>
              <a:rPr lang="en-GB" i="1" dirty="0" smtClean="0"/>
              <a:t>which, what, whose. </a:t>
            </a:r>
          </a:p>
          <a:p>
            <a:endParaRPr lang="en-GB" i="1" dirty="0" smtClean="0"/>
          </a:p>
          <a:p>
            <a:r>
              <a:rPr lang="en-GB" dirty="0" smtClean="0"/>
              <a:t>These words will not be considered as adjectives if a noun does not follow right after them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dirty="0" smtClean="0"/>
              <a:t>Examples: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dirty="0" smtClean="0"/>
              <a:t>Which phone do you use?</a:t>
            </a:r>
          </a:p>
          <a:p>
            <a:pPr lvl="0" fontAlgn="base"/>
            <a:r>
              <a:rPr lang="en-GB" dirty="0" smtClean="0"/>
              <a:t>What game do you want to play?</a:t>
            </a:r>
          </a:p>
          <a:p>
            <a:pPr lvl="0" fontAlgn="base"/>
            <a:r>
              <a:rPr lang="en-GB" dirty="0" smtClean="0"/>
              <a:t>Whose car is this?</a:t>
            </a:r>
          </a:p>
          <a:p>
            <a:pPr lvl="0" fontAlgn="base"/>
            <a:endParaRPr lang="en-GB" dirty="0" smtClean="0"/>
          </a:p>
          <a:p>
            <a:pPr lvl="0" fontAlgn="base"/>
            <a:endParaRPr lang="en-GB" dirty="0" smtClean="0"/>
          </a:p>
          <a:p>
            <a:pPr lvl="0" fontAlgn="base">
              <a:buNone/>
            </a:pPr>
            <a:endParaRPr lang="en-GB" dirty="0" smtClean="0"/>
          </a:p>
          <a:p>
            <a:pPr lvl="0" fontAlgn="base">
              <a:buNone/>
            </a:pPr>
            <a:r>
              <a:rPr lang="en-GB" sz="2400" i="1" dirty="0" smtClean="0"/>
              <a:t>  		Note : Also see Pronoun slide 22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-71462"/>
            <a:ext cx="822960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Interrogative Pronouns</a:t>
            </a:r>
            <a:endParaRPr lang="en-U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77280" cy="51054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/>
              <a:t>Interrogative pronouns are used  to ask questions. The words </a:t>
            </a:r>
            <a:r>
              <a:rPr lang="en-US" sz="3200" i="1" dirty="0" smtClean="0">
                <a:solidFill>
                  <a:srgbClr val="FFC000"/>
                </a:solidFill>
              </a:rPr>
              <a:t>who,  whose, what, which</a:t>
            </a:r>
            <a:r>
              <a:rPr lang="en-US" sz="3200" i="1" dirty="0" smtClean="0"/>
              <a:t> </a:t>
            </a:r>
            <a:r>
              <a:rPr lang="en-US" sz="3400" dirty="0" smtClean="0"/>
              <a:t>and </a:t>
            </a:r>
            <a:r>
              <a:rPr lang="en-US" sz="3200" i="1" dirty="0" smtClean="0">
                <a:solidFill>
                  <a:srgbClr val="FFC000"/>
                </a:solidFill>
              </a:rPr>
              <a:t>whom</a:t>
            </a:r>
            <a:r>
              <a:rPr lang="en-US" sz="3400" dirty="0" smtClean="0"/>
              <a:t> are  interrogative pronouns.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rgbClr val="7030A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7030A0"/>
                </a:solidFill>
              </a:rPr>
              <a:t>Examples:-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70C0"/>
                </a:solidFill>
              </a:rPr>
              <a:t>Who</a:t>
            </a:r>
            <a:r>
              <a:rPr lang="en-US" dirty="0" smtClean="0"/>
              <a:t> used all my paper?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70C0"/>
                </a:solidFill>
              </a:rPr>
              <a:t>Who</a:t>
            </a:r>
            <a:r>
              <a:rPr lang="en-US" dirty="0" smtClean="0"/>
              <a:t> is Mom talking to?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70C0"/>
                </a:solidFill>
              </a:rPr>
              <a:t>Who </a:t>
            </a:r>
            <a:r>
              <a:rPr lang="en-US" dirty="0" smtClean="0"/>
              <a:t>are those people?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Examples of Interrogative Adjective in Sentences: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643998" cy="539593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GB" b="1" dirty="0" smtClean="0"/>
              <a:t>Whose</a:t>
            </a:r>
            <a:r>
              <a:rPr lang="en-GB" dirty="0" smtClean="0"/>
              <a:t> book was that?</a:t>
            </a:r>
          </a:p>
          <a:p>
            <a:pPr fontAlgn="base"/>
            <a:r>
              <a:rPr lang="en-GB" b="1" dirty="0" smtClean="0"/>
              <a:t>Which</a:t>
            </a:r>
            <a:r>
              <a:rPr lang="en-GB" dirty="0" smtClean="0"/>
              <a:t> pen do you like more?</a:t>
            </a:r>
          </a:p>
          <a:p>
            <a:pPr fontAlgn="base"/>
            <a:r>
              <a:rPr lang="en-GB" b="1" dirty="0" smtClean="0"/>
              <a:t>What</a:t>
            </a:r>
            <a:r>
              <a:rPr lang="en-GB" dirty="0" smtClean="0"/>
              <a:t> books are you buying today?</a:t>
            </a:r>
          </a:p>
          <a:p>
            <a:pPr fontAlgn="base"/>
            <a:r>
              <a:rPr lang="en-GB" b="1" dirty="0" smtClean="0"/>
              <a:t>Which</a:t>
            </a:r>
            <a:r>
              <a:rPr lang="en-GB" dirty="0" smtClean="0"/>
              <a:t> book on proofreading do you recommend?</a:t>
            </a:r>
          </a:p>
          <a:p>
            <a:pPr fontAlgn="base"/>
            <a:r>
              <a:rPr lang="en-GB" b="1" dirty="0" smtClean="0"/>
              <a:t>Which</a:t>
            </a:r>
            <a:r>
              <a:rPr lang="en-GB" dirty="0" smtClean="0"/>
              <a:t> team scored the higher in the last match?</a:t>
            </a:r>
          </a:p>
          <a:p>
            <a:pPr fontAlgn="base"/>
            <a:r>
              <a:rPr lang="en-GB" b="1" dirty="0" smtClean="0"/>
              <a:t>Which</a:t>
            </a:r>
            <a:r>
              <a:rPr lang="en-GB" dirty="0" smtClean="0"/>
              <a:t> player did get a fifty yesterday?</a:t>
            </a:r>
          </a:p>
          <a:p>
            <a:pPr fontAlgn="base"/>
            <a:r>
              <a:rPr lang="en-GB" b="1" dirty="0" smtClean="0"/>
              <a:t>What</a:t>
            </a:r>
            <a:r>
              <a:rPr lang="en-GB" dirty="0" smtClean="0"/>
              <a:t> recipe did you choose to make this dish?</a:t>
            </a:r>
          </a:p>
          <a:p>
            <a:pPr fontAlgn="base"/>
            <a:r>
              <a:rPr lang="en-GB" b="1" dirty="0" smtClean="0"/>
              <a:t>Which</a:t>
            </a:r>
            <a:r>
              <a:rPr lang="en-GB" dirty="0" smtClean="0"/>
              <a:t> bat is Babar’s?</a:t>
            </a:r>
          </a:p>
          <a:p>
            <a:pPr fontAlgn="base"/>
            <a:r>
              <a:rPr lang="en-GB" b="1" dirty="0" smtClean="0"/>
              <a:t>Which</a:t>
            </a:r>
            <a:r>
              <a:rPr lang="en-GB" dirty="0" smtClean="0"/>
              <a:t> song is Zara listening to?</a:t>
            </a:r>
          </a:p>
          <a:p>
            <a:pPr fontAlgn="base"/>
            <a:r>
              <a:rPr lang="en-GB" b="1" dirty="0" smtClean="0"/>
              <a:t>What</a:t>
            </a:r>
            <a:r>
              <a:rPr lang="en-GB" dirty="0" smtClean="0"/>
              <a:t> product did you order from there?</a:t>
            </a:r>
          </a:p>
          <a:p>
            <a:pPr fontAlgn="base"/>
            <a:r>
              <a:rPr lang="en-GB" b="1" dirty="0" smtClean="0"/>
              <a:t>Which</a:t>
            </a:r>
            <a:r>
              <a:rPr lang="en-GB" dirty="0" smtClean="0"/>
              <a:t> topics are more important for the discussion?</a:t>
            </a:r>
          </a:p>
          <a:p>
            <a:pPr fontAlgn="base"/>
            <a:r>
              <a:rPr lang="en-GB" b="1" dirty="0" smtClean="0"/>
              <a:t>Whose</a:t>
            </a:r>
            <a:r>
              <a:rPr lang="en-GB" dirty="0" smtClean="0"/>
              <a:t> pants did you wear?</a:t>
            </a:r>
          </a:p>
          <a:p>
            <a:pPr fontAlgn="base"/>
            <a:r>
              <a:rPr lang="en-GB" b="1" dirty="0" smtClean="0"/>
              <a:t>Whose</a:t>
            </a:r>
            <a:r>
              <a:rPr lang="en-GB" dirty="0" smtClean="0"/>
              <a:t> phone did you use when you talked to me?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Indefinite Adjectives:</a:t>
            </a:r>
            <a:b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824426"/>
          </a:xfrm>
        </p:spPr>
        <p:txBody>
          <a:bodyPr/>
          <a:lstStyle/>
          <a:p>
            <a:r>
              <a:rPr lang="en-GB" dirty="0" smtClean="0"/>
              <a:t>An </a:t>
            </a:r>
            <a:r>
              <a:rPr lang="en-GB" b="1" dirty="0" smtClean="0"/>
              <a:t>indefinite adjective</a:t>
            </a:r>
            <a:r>
              <a:rPr lang="en-GB" dirty="0" smtClean="0"/>
              <a:t> describes or modifies a noun unspecific ally. </a:t>
            </a:r>
          </a:p>
          <a:p>
            <a:endParaRPr lang="en-GB" dirty="0" smtClean="0"/>
          </a:p>
          <a:p>
            <a:r>
              <a:rPr lang="en-GB" dirty="0" smtClean="0"/>
              <a:t>They provide indefinite/unspecific information about the noun. </a:t>
            </a:r>
          </a:p>
          <a:p>
            <a:endParaRPr lang="en-GB" dirty="0" smtClean="0"/>
          </a:p>
          <a:p>
            <a:r>
              <a:rPr lang="en-GB" dirty="0" smtClean="0"/>
              <a:t>The common indefinite adjectives are </a:t>
            </a:r>
            <a:r>
              <a:rPr lang="en-GB" i="1" dirty="0" smtClean="0"/>
              <a:t>few, many, much, most, all, any, each, every, either, nobody, several, some,</a:t>
            </a:r>
            <a:r>
              <a:rPr lang="en-GB" dirty="0" smtClean="0"/>
              <a:t> etc.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/>
              <a:t>Examples: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fontAlgn="base"/>
            <a:r>
              <a:rPr lang="en-GB" dirty="0" smtClean="0"/>
              <a:t>I gave </a:t>
            </a:r>
            <a:r>
              <a:rPr lang="en-GB" b="1" dirty="0" smtClean="0"/>
              <a:t>some</a:t>
            </a:r>
            <a:r>
              <a:rPr lang="en-GB" dirty="0" smtClean="0"/>
              <a:t> candy to her.</a:t>
            </a:r>
          </a:p>
          <a:p>
            <a:pPr lvl="0" algn="just" fontAlgn="base"/>
            <a:r>
              <a:rPr lang="en-GB" dirty="0" smtClean="0"/>
              <a:t>I want </a:t>
            </a:r>
            <a:r>
              <a:rPr lang="en-GB" b="1" dirty="0" smtClean="0"/>
              <a:t>a few</a:t>
            </a:r>
            <a:r>
              <a:rPr lang="en-GB" dirty="0" smtClean="0"/>
              <a:t> moments alone.</a:t>
            </a:r>
          </a:p>
          <a:p>
            <a:pPr lvl="0" algn="just" fontAlgn="base"/>
            <a:r>
              <a:rPr lang="en-GB" b="1" dirty="0" smtClean="0"/>
              <a:t>Several</a:t>
            </a:r>
            <a:r>
              <a:rPr lang="en-GB" dirty="0" smtClean="0"/>
              <a:t> writers wrote about the recent incidents.</a:t>
            </a:r>
          </a:p>
          <a:p>
            <a:pPr lvl="0" algn="just" fontAlgn="base"/>
            <a:r>
              <a:rPr lang="en-GB" b="1" dirty="0" smtClean="0"/>
              <a:t>Each</a:t>
            </a:r>
            <a:r>
              <a:rPr lang="en-GB" dirty="0" smtClean="0"/>
              <a:t> student will have to submit homework tomorrow.</a:t>
            </a:r>
          </a:p>
          <a:p>
            <a:pPr lvl="0" algn="just" fontAlgn="base"/>
            <a:endParaRPr lang="en-GB" dirty="0" smtClean="0"/>
          </a:p>
          <a:p>
            <a:pPr lvl="0" algn="just" fontAlgn="base"/>
            <a:endParaRPr lang="en-GB" dirty="0" smtClean="0"/>
          </a:p>
          <a:p>
            <a:pPr lvl="1" algn="just" fontAlgn="base">
              <a:buNone/>
            </a:pPr>
            <a:r>
              <a:rPr lang="en-GB" sz="2000" i="1" dirty="0" smtClean="0"/>
              <a:t>Compare with Indefinite Pronoun Slide # 15</a:t>
            </a:r>
          </a:p>
          <a:p>
            <a:pPr algn="just"/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Indefinite Pronouns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03433"/>
            <a:ext cx="8229600" cy="4525963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An indefinite pronoun does not refer directly to any other word. Most indefinite pronouns </a:t>
            </a:r>
            <a:r>
              <a:rPr lang="en-US" sz="2800" b="1" dirty="0" smtClean="0"/>
              <a:t>express the idea of quantity.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7030A0"/>
                </a:solidFill>
              </a:rPr>
              <a:t>Examples :-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7030A0"/>
                </a:solidFill>
              </a:rPr>
              <a:t>Everybody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welcome at the meeting.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7030A0"/>
                </a:solidFill>
              </a:rPr>
              <a:t>Many </a:t>
            </a:r>
            <a:r>
              <a:rPr lang="en-US" dirty="0" smtClean="0"/>
              <a:t>prefer their coffee with sugar.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Does </a:t>
            </a:r>
            <a:r>
              <a:rPr lang="en-US" dirty="0" smtClean="0">
                <a:solidFill>
                  <a:srgbClr val="7030A0"/>
                </a:solidFill>
              </a:rPr>
              <a:t>anybody </a:t>
            </a:r>
            <a:r>
              <a:rPr lang="en-US" dirty="0" smtClean="0"/>
              <a:t>care for a cheese sandwich?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7030A0"/>
                </a:solidFill>
              </a:rPr>
              <a:t>Few</a:t>
            </a:r>
            <a:r>
              <a:rPr lang="en-US" dirty="0" smtClean="0"/>
              <a:t> choose to live in the arid desert.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5592"/>
            <a:ext cx="8229600" cy="581772"/>
          </a:xfrm>
        </p:spPr>
        <p:txBody>
          <a:bodyPr>
            <a:noAutofit/>
          </a:bodyPr>
          <a:lstStyle/>
          <a:p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Articles ( a , an , the)</a:t>
            </a:r>
            <a:b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5038740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Articles</a:t>
            </a:r>
            <a:r>
              <a:rPr lang="en-GB" sz="2800" dirty="0" smtClean="0"/>
              <a:t> also modify the nouns. </a:t>
            </a:r>
          </a:p>
          <a:p>
            <a:endParaRPr lang="en-GB" sz="2800" dirty="0" smtClean="0"/>
          </a:p>
          <a:p>
            <a:r>
              <a:rPr lang="en-GB" sz="2800" dirty="0" smtClean="0"/>
              <a:t>So, articles are also adjectives. Articles determine the specification of nouns.</a:t>
            </a:r>
          </a:p>
          <a:p>
            <a:endParaRPr lang="en-GB" sz="2800" dirty="0" smtClean="0"/>
          </a:p>
          <a:p>
            <a:r>
              <a:rPr lang="en-GB" sz="2800" dirty="0" smtClean="0"/>
              <a:t> ‘A’ and ‘an’ are used to refer to an unspecific noun, and ‘the’ is used to refer to a specific noun.  </a:t>
            </a:r>
          </a:p>
          <a:p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Example: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186766" cy="4857784"/>
          </a:xfrm>
        </p:spPr>
        <p:txBody>
          <a:bodyPr>
            <a:normAutofit/>
          </a:bodyPr>
          <a:lstStyle/>
          <a:p>
            <a:pPr lvl="1" algn="just" fontAlgn="base"/>
            <a:r>
              <a:rPr lang="en-GB" sz="2800" dirty="0" smtClean="0"/>
              <a:t>The team has a </a:t>
            </a:r>
            <a:r>
              <a:rPr lang="en-GB" sz="2800" u="sng" dirty="0" smtClean="0"/>
              <a:t>dangerous</a:t>
            </a:r>
            <a:r>
              <a:rPr lang="en-GB" sz="2800" dirty="0" smtClean="0"/>
              <a:t> batsman. (What kind?)</a:t>
            </a:r>
          </a:p>
          <a:p>
            <a:pPr lvl="1" algn="just" fontAlgn="base"/>
            <a:r>
              <a:rPr lang="en-GB" sz="2800" dirty="0" smtClean="0"/>
              <a:t>I have </a:t>
            </a:r>
            <a:r>
              <a:rPr lang="en-GB" sz="2800" u="sng" dirty="0" smtClean="0"/>
              <a:t>ten</a:t>
            </a:r>
            <a:r>
              <a:rPr lang="en-GB" sz="2800" dirty="0" smtClean="0"/>
              <a:t> candies in my pocket. (How many?)</a:t>
            </a:r>
          </a:p>
          <a:p>
            <a:pPr lvl="1" algn="just" fontAlgn="base"/>
            <a:r>
              <a:rPr lang="en-GB" sz="2800" dirty="0" smtClean="0"/>
              <a:t>I loved </a:t>
            </a:r>
            <a:r>
              <a:rPr lang="en-GB" sz="2800" u="sng" dirty="0" smtClean="0"/>
              <a:t>that red</a:t>
            </a:r>
            <a:r>
              <a:rPr lang="en-GB" sz="2800" dirty="0" smtClean="0"/>
              <a:t> car. (Which one?)</a:t>
            </a:r>
          </a:p>
          <a:p>
            <a:pPr lvl="1" algn="just" fontAlgn="base"/>
            <a:r>
              <a:rPr lang="en-GB" sz="2800" dirty="0" smtClean="0"/>
              <a:t>I earn </a:t>
            </a:r>
            <a:r>
              <a:rPr lang="en-GB" sz="2800" u="sng" dirty="0" smtClean="0"/>
              <a:t>more</a:t>
            </a:r>
            <a:r>
              <a:rPr lang="en-GB" sz="2800" dirty="0" smtClean="0"/>
              <a:t> money than he does. (How much?)</a:t>
            </a:r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Adjectives are the most used parts of speech in sentences. 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/>
              <a:t>Examples: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dirty="0" smtClean="0"/>
              <a:t>A cat is always afraid of water. (Here, the noun ‘cat’ refers to any cat, not specific.)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/>
              <a:t>The cat is afraid of me. (This cat is a specific cat.)</a:t>
            </a:r>
          </a:p>
          <a:p>
            <a:pPr lvl="0" fontAlgn="base"/>
            <a:endParaRPr lang="en-GB" dirty="0" smtClean="0"/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/>
              <a:t>An electronic product should always be handled with care.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Compound Adjectives:</a:t>
            </a:r>
            <a:b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110178"/>
          </a:xfrm>
        </p:spPr>
        <p:txBody>
          <a:bodyPr/>
          <a:lstStyle/>
          <a:p>
            <a:r>
              <a:rPr lang="en-GB" dirty="0" smtClean="0"/>
              <a:t>When compound nouns/combined words modify other nouns, they become a compound adjective.</a:t>
            </a:r>
          </a:p>
          <a:p>
            <a:endParaRPr lang="en-GB" dirty="0" smtClean="0"/>
          </a:p>
          <a:p>
            <a:r>
              <a:rPr lang="en-GB" dirty="0" smtClean="0"/>
              <a:t> This type of adjective usually combines more than one word into a single lexical unit and modifies a noun. </a:t>
            </a:r>
          </a:p>
          <a:p>
            <a:endParaRPr lang="en-GB" dirty="0" smtClean="0"/>
          </a:p>
          <a:p>
            <a:r>
              <a:rPr lang="en-GB" dirty="0" smtClean="0"/>
              <a:t>They are often separated by a hyphen or joined together by a quotation mark.  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Examples: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dirty="0" smtClean="0"/>
              <a:t>I have a broken-down sofa.</a:t>
            </a:r>
          </a:p>
          <a:p>
            <a:pPr lvl="0" fontAlgn="base"/>
            <a:r>
              <a:rPr lang="en-GB" dirty="0" smtClean="0"/>
              <a:t>I saw a six-foot-long snake.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Degree of Adjectives:</a:t>
            </a:r>
            <a:b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GB" dirty="0" smtClean="0"/>
              <a:t>There are three degrees of adjectives: </a:t>
            </a:r>
            <a:r>
              <a:rPr lang="en-GB" i="1" dirty="0" smtClean="0"/>
              <a:t>Positive, comparative, superlative.</a:t>
            </a:r>
          </a:p>
          <a:p>
            <a:pPr fontAlgn="base"/>
            <a:endParaRPr lang="en-GB" dirty="0" smtClean="0"/>
          </a:p>
          <a:p>
            <a:pPr fontAlgn="base"/>
            <a:r>
              <a:rPr lang="en-GB" dirty="0" smtClean="0"/>
              <a:t>These degrees are applicable only for the descriptive adjectives.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/>
              <a:t>Examples: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GB" b="1" dirty="0" smtClean="0"/>
              <a:t>Positive degree: </a:t>
            </a:r>
            <a:r>
              <a:rPr lang="en-GB" dirty="0" smtClean="0"/>
              <a:t>He is a good boy.</a:t>
            </a:r>
          </a:p>
          <a:p>
            <a:pPr fontAlgn="base"/>
            <a:endParaRPr lang="en-GB" dirty="0" smtClean="0"/>
          </a:p>
          <a:p>
            <a:pPr fontAlgn="base"/>
            <a:r>
              <a:rPr lang="en-GB" b="1" dirty="0" smtClean="0"/>
              <a:t>Comparative degree: </a:t>
            </a:r>
            <a:r>
              <a:rPr lang="en-GB" dirty="0" smtClean="0"/>
              <a:t>He is better than any other boy.</a:t>
            </a:r>
          </a:p>
          <a:p>
            <a:pPr fontAlgn="base"/>
            <a:endParaRPr lang="en-GB" dirty="0" smtClean="0"/>
          </a:p>
          <a:p>
            <a:pPr fontAlgn="base"/>
            <a:r>
              <a:rPr lang="en-GB" b="1" dirty="0" smtClean="0"/>
              <a:t>Superlative: </a:t>
            </a:r>
            <a:r>
              <a:rPr lang="en-GB" dirty="0" smtClean="0"/>
              <a:t>He is the best boy.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1612"/>
            <a:ext cx="8229600" cy="357190"/>
          </a:xfrm>
        </p:spPr>
        <p:txBody>
          <a:bodyPr>
            <a:noAutofit/>
          </a:bodyPr>
          <a:lstStyle/>
          <a:p>
            <a:r>
              <a:rPr lang="en-GB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Types of Adjectives</a:t>
            </a:r>
            <a:br>
              <a:rPr lang="en-GB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GB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5038740"/>
          </a:xfrm>
        </p:spPr>
        <p:txBody>
          <a:bodyPr/>
          <a:lstStyle/>
          <a:p>
            <a:pPr lvl="0" fontAlgn="base"/>
            <a:r>
              <a:rPr lang="en-GB" dirty="0" smtClean="0">
                <a:solidFill>
                  <a:srgbClr val="002060"/>
                </a:solidFill>
                <a:hlinkClick r:id="rId2" tooltip="Descriptive Adjectives"/>
              </a:rPr>
              <a:t>Descriptive Adjectives</a:t>
            </a:r>
            <a:endParaRPr lang="en-GB" dirty="0" smtClean="0">
              <a:solidFill>
                <a:srgbClr val="002060"/>
              </a:solidFill>
            </a:endParaRPr>
          </a:p>
          <a:p>
            <a:pPr lvl="0" fontAlgn="base"/>
            <a:r>
              <a:rPr lang="en-GB" dirty="0" smtClean="0">
                <a:solidFill>
                  <a:srgbClr val="002060"/>
                </a:solidFill>
                <a:hlinkClick r:id="rId2" tooltip="Quantitative Adjectives"/>
              </a:rPr>
              <a:t>Quantitative Adjectives</a:t>
            </a:r>
            <a:endParaRPr lang="en-GB" dirty="0" smtClean="0">
              <a:solidFill>
                <a:srgbClr val="002060"/>
              </a:solidFill>
            </a:endParaRPr>
          </a:p>
          <a:p>
            <a:pPr lvl="0" fontAlgn="base"/>
            <a:r>
              <a:rPr lang="en-GB" dirty="0" smtClean="0">
                <a:solidFill>
                  <a:srgbClr val="002060"/>
                </a:solidFill>
                <a:hlinkClick r:id="rId2" tooltip="Proper Adjectives"/>
              </a:rPr>
              <a:t>Proper Adjectives</a:t>
            </a:r>
            <a:endParaRPr lang="en-GB" dirty="0" smtClean="0">
              <a:solidFill>
                <a:srgbClr val="002060"/>
              </a:solidFill>
            </a:endParaRPr>
          </a:p>
          <a:p>
            <a:pPr lvl="0" fontAlgn="base"/>
            <a:r>
              <a:rPr lang="en-GB" dirty="0" smtClean="0">
                <a:solidFill>
                  <a:srgbClr val="002060"/>
                </a:solidFill>
                <a:hlinkClick r:id="rId2" tooltip="Demonstrative Adjectives"/>
              </a:rPr>
              <a:t>Demonstrative Adjectives</a:t>
            </a:r>
            <a:endParaRPr lang="en-GB" dirty="0" smtClean="0">
              <a:solidFill>
                <a:srgbClr val="002060"/>
              </a:solidFill>
            </a:endParaRPr>
          </a:p>
          <a:p>
            <a:pPr lvl="0" fontAlgn="base"/>
            <a:r>
              <a:rPr lang="en-GB" dirty="0" smtClean="0">
                <a:solidFill>
                  <a:srgbClr val="002060"/>
                </a:solidFill>
                <a:hlinkClick r:id="rId2" tooltip="Possessive Adjectives"/>
              </a:rPr>
              <a:t>Possessive Adjectives</a:t>
            </a:r>
            <a:endParaRPr lang="en-GB" dirty="0" smtClean="0">
              <a:solidFill>
                <a:srgbClr val="002060"/>
              </a:solidFill>
            </a:endParaRPr>
          </a:p>
          <a:p>
            <a:pPr lvl="0" fontAlgn="base"/>
            <a:r>
              <a:rPr lang="en-GB" dirty="0" smtClean="0">
                <a:solidFill>
                  <a:srgbClr val="002060"/>
                </a:solidFill>
                <a:hlinkClick r:id="rId2" tooltip="Interrogative Adjectives"/>
              </a:rPr>
              <a:t>Interrogative Adjectives</a:t>
            </a:r>
            <a:endParaRPr lang="en-GB" dirty="0" smtClean="0">
              <a:solidFill>
                <a:srgbClr val="002060"/>
              </a:solidFill>
            </a:endParaRPr>
          </a:p>
          <a:p>
            <a:pPr lvl="0" fontAlgn="base"/>
            <a:r>
              <a:rPr lang="en-GB" dirty="0" smtClean="0">
                <a:solidFill>
                  <a:srgbClr val="002060"/>
                </a:solidFill>
                <a:hlinkClick r:id="rId2" tooltip="Indefinite Adjectives"/>
              </a:rPr>
              <a:t>Indefinite Adjectives</a:t>
            </a:r>
            <a:endParaRPr lang="en-GB" dirty="0" smtClean="0">
              <a:solidFill>
                <a:srgbClr val="002060"/>
              </a:solidFill>
            </a:endParaRPr>
          </a:p>
          <a:p>
            <a:pPr lvl="0" fontAlgn="base"/>
            <a:r>
              <a:rPr lang="en-GB" dirty="0" smtClean="0">
                <a:solidFill>
                  <a:srgbClr val="002060"/>
                </a:solidFill>
                <a:hlinkClick r:id="rId2" tooltip="Articles Adjectives"/>
              </a:rPr>
              <a:t>Articles</a:t>
            </a:r>
            <a:endParaRPr lang="en-GB" dirty="0" smtClean="0">
              <a:solidFill>
                <a:srgbClr val="002060"/>
              </a:solidFill>
            </a:endParaRPr>
          </a:p>
          <a:p>
            <a:pPr lvl="0" fontAlgn="base"/>
            <a:r>
              <a:rPr lang="en-GB" dirty="0" smtClean="0">
                <a:solidFill>
                  <a:srgbClr val="002060"/>
                </a:solidFill>
                <a:hlinkClick r:id="rId2" tooltip="Compound Adjectives"/>
              </a:rPr>
              <a:t>Compound Adjectives</a:t>
            </a:r>
            <a:endParaRPr lang="en-GB" dirty="0" smtClean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127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Descriptive Adjectives:</a:t>
            </a:r>
            <a:b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895864"/>
          </a:xfrm>
        </p:spPr>
        <p:txBody>
          <a:bodyPr/>
          <a:lstStyle/>
          <a:p>
            <a:r>
              <a:rPr lang="en-GB" dirty="0" smtClean="0"/>
              <a:t>A </a:t>
            </a:r>
            <a:r>
              <a:rPr lang="en-GB" b="1" dirty="0" smtClean="0"/>
              <a:t>descriptive adjective</a:t>
            </a:r>
            <a:r>
              <a:rPr lang="en-GB" dirty="0" smtClean="0"/>
              <a:t> is a word which describes nouns and pronouns. </a:t>
            </a:r>
          </a:p>
          <a:p>
            <a:endParaRPr lang="en-GB" dirty="0" smtClean="0"/>
          </a:p>
          <a:p>
            <a:r>
              <a:rPr lang="en-GB" dirty="0" smtClean="0"/>
              <a:t>Most of the adjectives belong in this type. </a:t>
            </a:r>
          </a:p>
          <a:p>
            <a:endParaRPr lang="en-GB" dirty="0" smtClean="0"/>
          </a:p>
          <a:p>
            <a:r>
              <a:rPr lang="en-GB" dirty="0" smtClean="0"/>
              <a:t>These adjectives provide information and attribute to the nouns/pronouns they modify or describe. </a:t>
            </a:r>
          </a:p>
          <a:p>
            <a:endParaRPr lang="en-GB" dirty="0" smtClean="0"/>
          </a:p>
          <a:p>
            <a:r>
              <a:rPr lang="en-GB" dirty="0" smtClean="0"/>
              <a:t>Descriptive adjectives are also called </a:t>
            </a:r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qualitative adjectives.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Examples: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4" cy="4929222"/>
          </a:xfrm>
        </p:spPr>
        <p:txBody>
          <a:bodyPr/>
          <a:lstStyle/>
          <a:p>
            <a:pPr lvl="0" fontAlgn="base"/>
            <a:r>
              <a:rPr lang="en-GB" dirty="0" smtClean="0"/>
              <a:t>I have a </a:t>
            </a:r>
            <a:r>
              <a:rPr lang="en-GB" u="sng" dirty="0" smtClean="0"/>
              <a:t>fast</a:t>
            </a:r>
            <a:r>
              <a:rPr lang="en-GB" dirty="0" smtClean="0"/>
              <a:t> car. (The word ‘fast’ is describing an attribute of the car)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/>
              <a:t>I am </a:t>
            </a:r>
            <a:r>
              <a:rPr lang="en-GB" u="sng" dirty="0" smtClean="0"/>
              <a:t>hungry</a:t>
            </a:r>
            <a:r>
              <a:rPr lang="en-GB" dirty="0" smtClean="0"/>
              <a:t>. (The word ‘hungry’ is providing information about the subject)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/>
              <a:t>The </a:t>
            </a:r>
            <a:r>
              <a:rPr lang="en-GB" u="sng" dirty="0" smtClean="0"/>
              <a:t>hungry</a:t>
            </a:r>
            <a:r>
              <a:rPr lang="en-GB" dirty="0" smtClean="0"/>
              <a:t> cats are crying.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/>
              <a:t>I saw a </a:t>
            </a:r>
            <a:r>
              <a:rPr lang="en-GB" u="sng" dirty="0" smtClean="0"/>
              <a:t>flying</a:t>
            </a:r>
            <a:r>
              <a:rPr lang="en-GB" dirty="0" smtClean="0"/>
              <a:t> Eagle.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357166"/>
            <a:ext cx="8501122" cy="6286544"/>
          </a:xfrm>
        </p:spPr>
        <p:txBody>
          <a:bodyPr numCol="2">
            <a:normAutofit fontScale="92500" lnSpcReduction="20000"/>
          </a:bodyPr>
          <a:lstStyle/>
          <a:p>
            <a:pPr fontAlgn="base">
              <a:buNone/>
            </a:pPr>
            <a:r>
              <a:rPr lang="en-GB" sz="3800" u="sng" dirty="0" smtClean="0"/>
              <a:t>Examples</a:t>
            </a:r>
          </a:p>
          <a:p>
            <a:pPr fontAlgn="base"/>
            <a:r>
              <a:rPr lang="en-GB" dirty="0" smtClean="0"/>
              <a:t>Alex is a </a:t>
            </a:r>
            <a:r>
              <a:rPr lang="en-GB" b="1" dirty="0" smtClean="0"/>
              <a:t>nice</a:t>
            </a:r>
            <a:r>
              <a:rPr lang="en-GB" dirty="0" smtClean="0"/>
              <a:t> person.</a:t>
            </a:r>
          </a:p>
          <a:p>
            <a:pPr fontAlgn="base"/>
            <a:r>
              <a:rPr lang="en-GB" dirty="0" smtClean="0"/>
              <a:t>I bought a </a:t>
            </a:r>
            <a:r>
              <a:rPr lang="en-GB" b="1" dirty="0" smtClean="0"/>
              <a:t>genuine</a:t>
            </a:r>
            <a:r>
              <a:rPr lang="en-GB" dirty="0" smtClean="0"/>
              <a:t> product.</a:t>
            </a:r>
          </a:p>
          <a:p>
            <a:pPr fontAlgn="base"/>
            <a:r>
              <a:rPr lang="en-GB" dirty="0" smtClean="0"/>
              <a:t>He has a </a:t>
            </a:r>
            <a:r>
              <a:rPr lang="en-GB" b="1" dirty="0" smtClean="0"/>
              <a:t>beautiful</a:t>
            </a:r>
            <a:r>
              <a:rPr lang="en-GB" dirty="0" smtClean="0"/>
              <a:t> niece.</a:t>
            </a:r>
          </a:p>
          <a:p>
            <a:pPr fontAlgn="base"/>
            <a:r>
              <a:rPr lang="en-GB" dirty="0" smtClean="0"/>
              <a:t>She is a </a:t>
            </a:r>
            <a:r>
              <a:rPr lang="en-GB" b="1" dirty="0" smtClean="0"/>
              <a:t>clever</a:t>
            </a:r>
            <a:r>
              <a:rPr lang="en-GB" dirty="0" smtClean="0"/>
              <a:t> girl.</a:t>
            </a:r>
          </a:p>
          <a:p>
            <a:pPr fontAlgn="base"/>
            <a:r>
              <a:rPr lang="en-GB" dirty="0" smtClean="0"/>
              <a:t>Give me that </a:t>
            </a:r>
            <a:r>
              <a:rPr lang="en-GB" b="1" dirty="0" smtClean="0"/>
              <a:t>red big grammar</a:t>
            </a:r>
            <a:r>
              <a:rPr lang="en-GB" dirty="0" smtClean="0"/>
              <a:t> book.</a:t>
            </a:r>
          </a:p>
          <a:p>
            <a:pPr fontAlgn="base"/>
            <a:r>
              <a:rPr lang="en-GB" dirty="0" smtClean="0"/>
              <a:t>I have an </a:t>
            </a:r>
            <a:r>
              <a:rPr lang="en-GB" b="1" dirty="0" smtClean="0"/>
              <a:t>old touring</a:t>
            </a:r>
            <a:r>
              <a:rPr lang="en-GB" dirty="0" smtClean="0"/>
              <a:t> car.</a:t>
            </a:r>
          </a:p>
          <a:p>
            <a:pPr fontAlgn="base"/>
            <a:r>
              <a:rPr lang="en-GB" dirty="0" smtClean="0"/>
              <a:t>He bought an </a:t>
            </a:r>
            <a:r>
              <a:rPr lang="en-GB" b="1" dirty="0" smtClean="0"/>
              <a:t>expensive old silver</a:t>
            </a:r>
            <a:r>
              <a:rPr lang="en-GB" dirty="0" smtClean="0"/>
              <a:t> mirror.</a:t>
            </a:r>
          </a:p>
          <a:p>
            <a:pPr fontAlgn="base"/>
            <a:r>
              <a:rPr lang="en-GB" dirty="0" smtClean="0"/>
              <a:t>He gave me four </a:t>
            </a:r>
            <a:r>
              <a:rPr lang="en-GB" b="1" dirty="0" smtClean="0"/>
              <a:t>gorgeous yellow</a:t>
            </a:r>
            <a:r>
              <a:rPr lang="en-GB" dirty="0" smtClean="0"/>
              <a:t> roses.</a:t>
            </a:r>
          </a:p>
          <a:p>
            <a:pPr fontAlgn="base"/>
            <a:r>
              <a:rPr lang="en-GB" dirty="0" smtClean="0"/>
              <a:t>I want to buy a </a:t>
            </a:r>
            <a:r>
              <a:rPr lang="en-GB" b="1" dirty="0" smtClean="0"/>
              <a:t>diamond</a:t>
            </a:r>
            <a:r>
              <a:rPr lang="en-GB" dirty="0" smtClean="0"/>
              <a:t> ring.</a:t>
            </a:r>
          </a:p>
          <a:p>
            <a:pPr fontAlgn="base"/>
            <a:r>
              <a:rPr lang="en-GB" dirty="0" smtClean="0"/>
              <a:t>She loves </a:t>
            </a:r>
            <a:r>
              <a:rPr lang="en-GB" b="1" dirty="0" smtClean="0"/>
              <a:t>golden</a:t>
            </a:r>
            <a:r>
              <a:rPr lang="en-GB" dirty="0" smtClean="0"/>
              <a:t> jars.</a:t>
            </a:r>
          </a:p>
          <a:p>
            <a:pPr fontAlgn="base"/>
            <a:r>
              <a:rPr lang="en-GB" dirty="0" smtClean="0"/>
              <a:t>I want to throw a </a:t>
            </a:r>
            <a:r>
              <a:rPr lang="en-GB" b="1" dirty="0" smtClean="0"/>
              <a:t>surprise</a:t>
            </a:r>
            <a:r>
              <a:rPr lang="en-GB" dirty="0" smtClean="0"/>
              <a:t> party for her.</a:t>
            </a:r>
          </a:p>
          <a:p>
            <a:pPr fontAlgn="base"/>
            <a:endParaRPr lang="en-GB" dirty="0" smtClean="0"/>
          </a:p>
          <a:p>
            <a:pPr fontAlgn="base"/>
            <a:endParaRPr lang="en-GB" dirty="0" smtClean="0"/>
          </a:p>
          <a:p>
            <a:pPr fontAlgn="base"/>
            <a:r>
              <a:rPr lang="en-GB" dirty="0" smtClean="0"/>
              <a:t>Give me that </a:t>
            </a:r>
            <a:r>
              <a:rPr lang="en-GB" b="1" dirty="0" smtClean="0"/>
              <a:t>big brown</a:t>
            </a:r>
            <a:r>
              <a:rPr lang="en-GB" dirty="0" smtClean="0"/>
              <a:t> pad.</a:t>
            </a:r>
          </a:p>
          <a:p>
            <a:pPr fontAlgn="base"/>
            <a:r>
              <a:rPr lang="en-GB" dirty="0" smtClean="0"/>
              <a:t>We ate some </a:t>
            </a:r>
            <a:r>
              <a:rPr lang="en-GB" b="1" dirty="0" smtClean="0"/>
              <a:t>delicious</a:t>
            </a:r>
            <a:r>
              <a:rPr lang="en-GB" dirty="0" smtClean="0"/>
              <a:t> food.</a:t>
            </a:r>
          </a:p>
          <a:p>
            <a:pPr fontAlgn="base"/>
            <a:r>
              <a:rPr lang="en-GB" dirty="0" smtClean="0"/>
              <a:t>He plays with an </a:t>
            </a:r>
            <a:r>
              <a:rPr lang="en-GB" b="1" dirty="0" smtClean="0"/>
              <a:t>enormous</a:t>
            </a:r>
            <a:r>
              <a:rPr lang="en-GB" dirty="0" smtClean="0"/>
              <a:t> bat.</a:t>
            </a:r>
          </a:p>
          <a:p>
            <a:pPr fontAlgn="base"/>
            <a:r>
              <a:rPr lang="en-GB" dirty="0" smtClean="0"/>
              <a:t>Robin is a </a:t>
            </a:r>
            <a:r>
              <a:rPr lang="en-GB" b="1" dirty="0" smtClean="0"/>
              <a:t>hard-working</a:t>
            </a:r>
            <a:r>
              <a:rPr lang="en-GB" dirty="0" smtClean="0"/>
              <a:t> person.  </a:t>
            </a:r>
          </a:p>
          <a:p>
            <a:pPr fontAlgn="base"/>
            <a:r>
              <a:rPr lang="en-GB" dirty="0" smtClean="0"/>
              <a:t>Shaun is an </a:t>
            </a:r>
            <a:r>
              <a:rPr lang="en-GB" b="1" dirty="0" smtClean="0"/>
              <a:t>exciting</a:t>
            </a:r>
            <a:r>
              <a:rPr lang="en-GB" dirty="0" smtClean="0"/>
              <a:t> cricketer.</a:t>
            </a:r>
          </a:p>
          <a:p>
            <a:pPr fontAlgn="base"/>
            <a:r>
              <a:rPr lang="en-GB" dirty="0" smtClean="0"/>
              <a:t>Watson is a </a:t>
            </a:r>
            <a:r>
              <a:rPr lang="en-GB" b="1" dirty="0" smtClean="0"/>
              <a:t>dashing</a:t>
            </a:r>
            <a:r>
              <a:rPr lang="en-GB" dirty="0" smtClean="0"/>
              <a:t> all-rounder.</a:t>
            </a:r>
          </a:p>
          <a:p>
            <a:pPr fontAlgn="base"/>
            <a:r>
              <a:rPr lang="en-GB" dirty="0" smtClean="0"/>
              <a:t>We caught a </a:t>
            </a:r>
            <a:r>
              <a:rPr lang="en-GB" b="1" dirty="0" smtClean="0"/>
              <a:t>running</a:t>
            </a:r>
            <a:r>
              <a:rPr lang="en-GB" dirty="0" smtClean="0"/>
              <a:t> kangaroo.</a:t>
            </a:r>
          </a:p>
          <a:p>
            <a:pPr fontAlgn="base"/>
            <a:r>
              <a:rPr lang="en-GB" dirty="0" smtClean="0"/>
              <a:t>Don’t eat in that </a:t>
            </a:r>
            <a:r>
              <a:rPr lang="en-GB" b="1" dirty="0" smtClean="0"/>
              <a:t>broken</a:t>
            </a:r>
            <a:r>
              <a:rPr lang="en-GB" dirty="0" smtClean="0"/>
              <a:t> plate.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Quantitative Adjectives:</a:t>
            </a:r>
            <a:b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14488"/>
            <a:ext cx="8329642" cy="4610112"/>
          </a:xfrm>
        </p:spPr>
        <p:txBody>
          <a:bodyPr/>
          <a:lstStyle/>
          <a:p>
            <a:pPr algn="just"/>
            <a:r>
              <a:rPr lang="en-GB" dirty="0" smtClean="0"/>
              <a:t>A </a:t>
            </a:r>
            <a:r>
              <a:rPr lang="en-GB" b="1" dirty="0" smtClean="0"/>
              <a:t>quantitative adjective</a:t>
            </a:r>
            <a:r>
              <a:rPr lang="en-GB" dirty="0" smtClean="0"/>
              <a:t> provides information about the quantity of the nouns/pronouns. 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This type belongs to the question category of ‘how much’ and ‘how many’.</a:t>
            </a:r>
          </a:p>
          <a:p>
            <a:pPr algn="just"/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Examples: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dirty="0" smtClean="0"/>
              <a:t>I have </a:t>
            </a:r>
            <a:r>
              <a:rPr lang="en-GB" u="sng" dirty="0" smtClean="0"/>
              <a:t>20</a:t>
            </a:r>
            <a:r>
              <a:rPr lang="en-GB" dirty="0" smtClean="0"/>
              <a:t> Rupees in my wallet. (How much)</a:t>
            </a:r>
          </a:p>
          <a:p>
            <a:pPr lvl="0" fontAlgn="base"/>
            <a:r>
              <a:rPr lang="en-GB" dirty="0" smtClean="0"/>
              <a:t>They have </a:t>
            </a:r>
            <a:r>
              <a:rPr lang="en-GB" u="sng" dirty="0" smtClean="0"/>
              <a:t>three</a:t>
            </a:r>
            <a:r>
              <a:rPr lang="en-GB" dirty="0" smtClean="0"/>
              <a:t> children. (How many)</a:t>
            </a:r>
          </a:p>
          <a:p>
            <a:pPr lvl="0" fontAlgn="base"/>
            <a:r>
              <a:rPr lang="en-GB" dirty="0" smtClean="0"/>
              <a:t>You should have completed the </a:t>
            </a:r>
            <a:r>
              <a:rPr lang="en-GB" u="sng" dirty="0" smtClean="0"/>
              <a:t>whole</a:t>
            </a:r>
            <a:r>
              <a:rPr lang="en-GB" dirty="0" smtClean="0"/>
              <a:t> task. (How much)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</TotalTime>
  <Words>410</Words>
  <Application>Microsoft Office PowerPoint</Application>
  <PresentationFormat>On-screen Show (4:3)</PresentationFormat>
  <Paragraphs>307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Adjectives  </vt:lpstr>
      <vt:lpstr>Adjective: Definition </vt:lpstr>
      <vt:lpstr>Example: </vt:lpstr>
      <vt:lpstr>Types of Adjectives </vt:lpstr>
      <vt:lpstr>Descriptive Adjectives: </vt:lpstr>
      <vt:lpstr>Examples: </vt:lpstr>
      <vt:lpstr>Slide 7</vt:lpstr>
      <vt:lpstr>Quantitative Adjectives: </vt:lpstr>
      <vt:lpstr>Examples: </vt:lpstr>
      <vt:lpstr>Examples of Quantitative Adjective in Sentences: </vt:lpstr>
      <vt:lpstr>Proper Adjectives: </vt:lpstr>
      <vt:lpstr>Example: </vt:lpstr>
      <vt:lpstr>Examples of Proper Adjectives: </vt:lpstr>
      <vt:lpstr>Demonstrative Adjectives: </vt:lpstr>
      <vt:lpstr>Slide 15</vt:lpstr>
      <vt:lpstr>Examples: </vt:lpstr>
      <vt:lpstr>Examples of Demonstrative Adjectives in Sentences: </vt:lpstr>
      <vt:lpstr>Possessive Adjectives: </vt:lpstr>
      <vt:lpstr>Examples: </vt:lpstr>
      <vt:lpstr>Possessive Pronouns</vt:lpstr>
      <vt:lpstr>Examples of Possessive Adjective: </vt:lpstr>
      <vt:lpstr>Interrogative Adjectives: </vt:lpstr>
      <vt:lpstr>Examples: </vt:lpstr>
      <vt:lpstr>Interrogative Pronouns</vt:lpstr>
      <vt:lpstr>Examples of Interrogative Adjective in Sentences: </vt:lpstr>
      <vt:lpstr>Indefinite Adjectives: </vt:lpstr>
      <vt:lpstr>Examples: </vt:lpstr>
      <vt:lpstr>Indefinite Pronouns</vt:lpstr>
      <vt:lpstr>Articles ( a , an , the) </vt:lpstr>
      <vt:lpstr>Examples: </vt:lpstr>
      <vt:lpstr>Compound Adjectives: </vt:lpstr>
      <vt:lpstr>Examples: </vt:lpstr>
      <vt:lpstr>The Degree of Adjectives: </vt:lpstr>
      <vt:lpstr>Examples: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  </dc:title>
  <dc:creator>tanveergul@outlook.com</dc:creator>
  <cp:lastModifiedBy>tanveergul@outlook.com</cp:lastModifiedBy>
  <cp:revision>31</cp:revision>
  <dcterms:created xsi:type="dcterms:W3CDTF">2020-11-19T07:21:14Z</dcterms:created>
  <dcterms:modified xsi:type="dcterms:W3CDTF">2020-11-30T09:28:27Z</dcterms:modified>
</cp:coreProperties>
</file>