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AF4764B-9722-4AC6-B83E-5AE963694427}" type="datetimeFigureOut">
              <a:rPr lang="en-US" smtClean="0"/>
              <a:t>5/3/2020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245630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764B-9722-4AC6-B83E-5AE96369442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625002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764B-9722-4AC6-B83E-5AE96369442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257556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764B-9722-4AC6-B83E-5AE96369442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279195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764B-9722-4AC6-B83E-5AE96369442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378567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AF4764B-9722-4AC6-B83E-5AE963694427}"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1966689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AF4764B-9722-4AC6-B83E-5AE963694427}" type="datetimeFigureOut">
              <a:rPr lang="en-US" smtClean="0"/>
              <a:t>5/3/2020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3586024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AF4764B-9722-4AC6-B83E-5AE96369442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27407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AF4764B-9722-4AC6-B83E-5AE96369442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146587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F4764B-9722-4AC6-B83E-5AE96369442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311445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F4764B-9722-4AC6-B83E-5AE96369442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325916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F4764B-9722-4AC6-B83E-5AE96369442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21341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F4764B-9722-4AC6-B83E-5AE963694427}"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3699437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F4764B-9722-4AC6-B83E-5AE963694427}"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38276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F4764B-9722-4AC6-B83E-5AE963694427}"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100540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764B-9722-4AC6-B83E-5AE96369442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1736464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F4764B-9722-4AC6-B83E-5AE96369442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7A262B8-00F3-4557-ABA8-328488039C0E}" type="slidenum">
              <a:rPr lang="en-US" smtClean="0"/>
              <a:t>‹#›</a:t>
            </a:fld>
            <a:endParaRPr lang="en-US"/>
          </a:p>
        </p:txBody>
      </p:sp>
    </p:spTree>
    <p:extLst>
      <p:ext uri="{BB962C8B-B14F-4D97-AF65-F5344CB8AC3E}">
        <p14:creationId xmlns:p14="http://schemas.microsoft.com/office/powerpoint/2010/main" val="351241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AF4764B-9722-4AC6-B83E-5AE963694427}" type="datetimeFigureOut">
              <a:rPr lang="en-US" smtClean="0"/>
              <a:t>5/3/2020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7A262B8-00F3-4557-ABA8-328488039C0E}" type="slidenum">
              <a:rPr lang="en-US" smtClean="0"/>
              <a:t>‹#›</a:t>
            </a:fld>
            <a:endParaRPr lang="en-US"/>
          </a:p>
        </p:txBody>
      </p:sp>
    </p:spTree>
    <p:extLst>
      <p:ext uri="{BB962C8B-B14F-4D97-AF65-F5344CB8AC3E}">
        <p14:creationId xmlns:p14="http://schemas.microsoft.com/office/powerpoint/2010/main" val="3437030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Minimalist photography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8281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The Colorful and Minimalist Photography of Andhika Ramadhian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12340" y="2445794"/>
            <a:ext cx="3661695" cy="36616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nimalism - Art with Ms. Djordjevi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64378" y="2445795"/>
            <a:ext cx="5502545" cy="366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45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A Beginner's Guide to Minimalist Photography - Simplicity Hunt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02799" y="2471596"/>
            <a:ext cx="5169875" cy="34403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ite and black fishing rod, photography, minimalism HD wallpaper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65421" y="2469756"/>
            <a:ext cx="5172641" cy="344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94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sz="half" idx="2"/>
          </p:nvPr>
        </p:nvPicPr>
        <p:blipFill>
          <a:blip r:embed="rId2"/>
          <a:stretch>
            <a:fillRect/>
          </a:stretch>
        </p:blipFill>
        <p:spPr>
          <a:xfrm>
            <a:off x="5997353" y="2603501"/>
            <a:ext cx="5247135" cy="3416300"/>
          </a:xfrm>
          <a:prstGeom prst="rect">
            <a:avLst/>
          </a:prstGeom>
        </p:spPr>
      </p:pic>
      <p:pic>
        <p:nvPicPr>
          <p:cNvPr id="9" name="Content Placeholder 8"/>
          <p:cNvPicPr>
            <a:picLocks noGrp="1" noChangeAspect="1"/>
          </p:cNvPicPr>
          <p:nvPr>
            <p:ph sz="half" idx="1"/>
          </p:nvPr>
        </p:nvPicPr>
        <p:blipFill>
          <a:blip r:embed="rId3"/>
          <a:stretch>
            <a:fillRect/>
          </a:stretch>
        </p:blipFill>
        <p:spPr>
          <a:xfrm>
            <a:off x="754231" y="2603501"/>
            <a:ext cx="5087317" cy="3416300"/>
          </a:xfrm>
          <a:prstGeom prst="rect">
            <a:avLst/>
          </a:prstGeom>
        </p:spPr>
      </p:pic>
    </p:spTree>
    <p:extLst>
      <p:ext uri="{BB962C8B-B14F-4D97-AF65-F5344CB8AC3E}">
        <p14:creationId xmlns:p14="http://schemas.microsoft.com/office/powerpoint/2010/main" val="45188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sz="half" idx="1"/>
          </p:nvPr>
        </p:nvPicPr>
        <p:blipFill>
          <a:blip r:embed="rId2"/>
          <a:stretch>
            <a:fillRect/>
          </a:stretch>
        </p:blipFill>
        <p:spPr>
          <a:xfrm>
            <a:off x="1001015" y="2603500"/>
            <a:ext cx="5133784" cy="3416300"/>
          </a:xfrm>
          <a:prstGeom prst="rect">
            <a:avLst/>
          </a:prstGeom>
        </p:spPr>
      </p:pic>
      <p:pic>
        <p:nvPicPr>
          <p:cNvPr id="8" name="Content Placeholder 7"/>
          <p:cNvPicPr>
            <a:picLocks noGrp="1" noChangeAspect="1"/>
          </p:cNvPicPr>
          <p:nvPr>
            <p:ph sz="half" idx="2"/>
          </p:nvPr>
        </p:nvPicPr>
        <p:blipFill>
          <a:blip r:embed="rId3"/>
          <a:stretch>
            <a:fillRect/>
          </a:stretch>
        </p:blipFill>
        <p:spPr>
          <a:xfrm>
            <a:off x="6340450" y="2603500"/>
            <a:ext cx="4559921" cy="3415539"/>
          </a:xfrm>
          <a:prstGeom prst="rect">
            <a:avLst/>
          </a:prstGeom>
        </p:spPr>
      </p:pic>
    </p:spTree>
    <p:extLst>
      <p:ext uri="{BB962C8B-B14F-4D97-AF65-F5344CB8AC3E}">
        <p14:creationId xmlns:p14="http://schemas.microsoft.com/office/powerpoint/2010/main" val="211027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of Minimalist Photography</a:t>
            </a:r>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17893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Simplicity</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Keeping </a:t>
            </a:r>
            <a:r>
              <a:rPr lang="en-US" sz="2800" dirty="0">
                <a:solidFill>
                  <a:schemeClr val="tx1"/>
                </a:solidFill>
                <a:latin typeface="Times New Roman" panose="02020603050405020304" pitchFamily="18" charset="0"/>
                <a:cs typeface="Times New Roman" panose="02020603050405020304" pitchFamily="18" charset="0"/>
              </a:rPr>
              <a:t>it simple doesn’t mean keeping it boring. In fact, a minimalist approach requires careful thought, observation and the creativity of working within certain boundaries — exploring how much information to keep and how much to take away from the image before it loses impact.</a:t>
            </a:r>
          </a:p>
        </p:txBody>
      </p:sp>
    </p:spTree>
    <p:extLst>
      <p:ext uri="{BB962C8B-B14F-4D97-AF65-F5344CB8AC3E}">
        <p14:creationId xmlns:p14="http://schemas.microsoft.com/office/powerpoint/2010/main" val="2931498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inimalist photography tips from Dana Walt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25916" y="2400800"/>
            <a:ext cx="6521788" cy="435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31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Negative space</a:t>
            </a:r>
            <a:endParaRPr lang="en-US" dirty="0"/>
          </a:p>
        </p:txBody>
      </p:sp>
      <p:sp>
        <p:nvSpPr>
          <p:cNvPr id="3" name="Content Placeholder 2"/>
          <p:cNvSpPr>
            <a:spLocks noGrp="1"/>
          </p:cNvSpPr>
          <p:nvPr>
            <p:ph idx="1"/>
          </p:nvPr>
        </p:nvSpPr>
        <p:spPr/>
        <p:txBody>
          <a:bodyPr>
            <a:noAutofit/>
          </a:bodyPr>
          <a:lstStyle/>
          <a:p>
            <a:r>
              <a:rPr lang="en-US" sz="2000" dirty="0" smtClean="0">
                <a:solidFill>
                  <a:schemeClr val="tx1"/>
                </a:solidFill>
                <a:latin typeface="Times New Roman" panose="02020603050405020304" pitchFamily="18" charset="0"/>
                <a:cs typeface="Times New Roman" panose="02020603050405020304" pitchFamily="18" charset="0"/>
              </a:rPr>
              <a:t>What </a:t>
            </a:r>
            <a:r>
              <a:rPr lang="en-US" sz="2000" dirty="0">
                <a:solidFill>
                  <a:schemeClr val="tx1"/>
                </a:solidFill>
                <a:latin typeface="Times New Roman" panose="02020603050405020304" pitchFamily="18" charset="0"/>
                <a:cs typeface="Times New Roman" panose="02020603050405020304" pitchFamily="18" charset="0"/>
              </a:rPr>
              <a:t>you do with negative (or empty) space is contrary to what the term implies. Negative space is the element that determines how freely the eye moves about in the image, and directs the eye to a place to rest. Negative space can be smooth, textured, colored, and/or even contain some detail. We’re surrounded by such open, blank canvases in everyday life: an overcast sky, a calm lake, a blanket of snow, a thick haze of fog, an open field, an unadorned wall.</a:t>
            </a:r>
          </a:p>
          <a:p>
            <a:r>
              <a:rPr lang="en-US" sz="2000" dirty="0">
                <a:solidFill>
                  <a:schemeClr val="tx1"/>
                </a:solidFill>
                <a:latin typeface="Times New Roman" panose="02020603050405020304" pitchFamily="18" charset="0"/>
                <a:cs typeface="Times New Roman" panose="02020603050405020304" pitchFamily="18" charset="0"/>
              </a:rPr>
              <a:t>Negative space in minimalist photography has visual mass. The key to the amount and placement of negative space is achieving a balance between the impact of it and your subject. This openness is meant to create breathing room for the subject, but not lose the prominence of the subject entirely. That said, not all images require expansive negative space to make an impact.</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39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Minimalist photography tips from Dana Walt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34970" y="2362421"/>
            <a:ext cx="6503681" cy="433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7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Powerful composition</a:t>
            </a:r>
            <a:endParaRPr lang="en-US" dirty="0"/>
          </a:p>
        </p:txBody>
      </p:sp>
      <p:sp>
        <p:nvSpPr>
          <p:cNvPr id="3" name="Content Placeholder 2"/>
          <p:cNvSpPr>
            <a:spLocks noGrp="1"/>
          </p:cNvSpPr>
          <p:nvPr>
            <p:ph idx="1"/>
          </p:nvPr>
        </p:nvSpPr>
        <p:spPr/>
        <p:txBody>
          <a:bodyPr>
            <a:normAutofit/>
          </a:bodyPr>
          <a:lstStyle/>
          <a:p>
            <a:r>
              <a:rPr lang="en-US" sz="2000" dirty="0" smtClean="0">
                <a:solidFill>
                  <a:schemeClr val="tx1"/>
                </a:solidFill>
                <a:latin typeface="Times New Roman" panose="02020603050405020304" pitchFamily="18" charset="0"/>
                <a:cs typeface="Times New Roman" panose="02020603050405020304" pitchFamily="18" charset="0"/>
              </a:rPr>
              <a:t>I </a:t>
            </a:r>
            <a:r>
              <a:rPr lang="en-US" sz="2000" dirty="0">
                <a:solidFill>
                  <a:schemeClr val="tx1"/>
                </a:solidFill>
                <a:latin typeface="Times New Roman" panose="02020603050405020304" pitchFamily="18" charset="0"/>
                <a:cs typeface="Times New Roman" panose="02020603050405020304" pitchFamily="18" charset="0"/>
              </a:rPr>
              <a:t>can’t over-emphasize how much composition matters in minimalism photography. An appealing placement of the subject creates ease when our eyes read the image. Otherwise, our eyes are going to swirl around, looking for an anchor in the image, and do it over and over again until we lose interest. I often work with the rule of thirds, or even a smidge tighter when I’m composing minimalistic images. This technique helps bring the eye from left to right, or top to bottom, and creates a balance without perfect symmetry. That’s important: Although your subject may be the smallest element in the frame, it needs to become the most significant once the eye comes to rest on it</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723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latin typeface="Times New Roman" panose="02020603050405020304" pitchFamily="18" charset="0"/>
                <a:cs typeface="Times New Roman" panose="02020603050405020304" pitchFamily="18" charset="0"/>
              </a:rPr>
              <a:t>Minimalism </a:t>
            </a:r>
            <a:r>
              <a:rPr lang="en-US" sz="2800" dirty="0">
                <a:solidFill>
                  <a:schemeClr val="tx1"/>
                </a:solidFill>
                <a:latin typeface="Times New Roman" panose="02020603050405020304" pitchFamily="18" charset="0"/>
                <a:cs typeface="Times New Roman" panose="02020603050405020304" pitchFamily="18" charset="0"/>
              </a:rPr>
              <a:t>emerged in New York in the early 1960s among artists who were self- consciously renouncing recent art they thought had become stale and academic. A wave of new influences and rediscovered styles led younger artists to question conventional boundaries between various media.</a:t>
            </a:r>
          </a:p>
        </p:txBody>
      </p:sp>
    </p:spTree>
    <p:extLst>
      <p:ext uri="{BB962C8B-B14F-4D97-AF65-F5344CB8AC3E}">
        <p14:creationId xmlns:p14="http://schemas.microsoft.com/office/powerpoint/2010/main" val="1655495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TIPS</a:t>
            </a:r>
            <a:endParaRPr lang="en-US" cap="all" dirty="0"/>
          </a:p>
        </p:txBody>
      </p:sp>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If the flow of the image doesn’t feel right, a simple horizontal flip of the image in post-production might be an easy fix.</a:t>
            </a:r>
          </a:p>
          <a:p>
            <a:r>
              <a:rPr lang="en-US" sz="2800" dirty="0">
                <a:latin typeface="Times New Roman" panose="02020603050405020304" pitchFamily="18" charset="0"/>
                <a:cs typeface="Times New Roman" panose="02020603050405020304" pitchFamily="18" charset="0"/>
              </a:rPr>
              <a:t>2. View the image in thumbnail size to evaluate the overall balance of the composition.</a:t>
            </a:r>
          </a:p>
          <a:p>
            <a:r>
              <a:rPr lang="en-US" sz="2800" dirty="0">
                <a:latin typeface="Times New Roman" panose="02020603050405020304" pitchFamily="18" charset="0"/>
                <a:cs typeface="Times New Roman" panose="02020603050405020304" pitchFamily="18" charset="0"/>
              </a:rPr>
              <a:t>3. There are always exceptions to the rules — sometimes the subject belongs front and center in the frame.</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271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Minimalist photography tips from Dana Walt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36984" y="2350002"/>
            <a:ext cx="6609721" cy="440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0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Isolation</a:t>
            </a:r>
            <a:endParaRPr lang="en-US" dirty="0"/>
          </a:p>
        </p:txBody>
      </p:sp>
      <p:sp>
        <p:nvSpPr>
          <p:cNvPr id="3" name="Content Placeholder 2"/>
          <p:cNvSpPr>
            <a:spLocks noGrp="1"/>
          </p:cNvSpPr>
          <p:nvPr>
            <p:ph idx="1"/>
          </p:nvPr>
        </p:nvSpPr>
        <p:spPr/>
        <p:txBody>
          <a:bodyPr>
            <a:noAutofit/>
          </a:bodyPr>
          <a:lstStyle/>
          <a:p>
            <a:r>
              <a:rPr lang="en-US" sz="2400" dirty="0" smtClean="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rPr>
              <a:t>the frame will contain so little, it’s important to think about the nature of your subject, and how its relevance in the frame will create an impact on the viewer. How will you isolate the subject, whether it’s a lone tree in a field or a bird on a wire? By eliminating all other distractions from the scene, the viewer can really connect with the subject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latin typeface="Times New Roman" panose="02020603050405020304" pitchFamily="18" charset="0"/>
                <a:cs typeface="Times New Roman" panose="02020603050405020304" pitchFamily="18" charset="0"/>
              </a:rPr>
              <a:t>TIPS:</a:t>
            </a:r>
            <a:endParaRPr lang="en-US" cap="all"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Move around your subject until you find a way to isolate it. Get low to the ground or shoot upward toward the sky to change perspective and eliminate unwanted distractions in the frame.</a:t>
            </a:r>
          </a:p>
          <a:p>
            <a:r>
              <a:rPr lang="en-US" dirty="0">
                <a:latin typeface="Times New Roman" panose="02020603050405020304" pitchFamily="18" charset="0"/>
                <a:cs typeface="Times New Roman" panose="02020603050405020304" pitchFamily="18" charset="0"/>
              </a:rPr>
              <a:t>2. If changing perspective doesn’t achieve your goal, use a shallow depth of filed to separate your background from the main subject. Beautiful </a:t>
            </a:r>
            <a:r>
              <a:rPr lang="en-US" dirty="0" err="1">
                <a:latin typeface="Times New Roman" panose="02020603050405020304" pitchFamily="18" charset="0"/>
                <a:cs typeface="Times New Roman" panose="02020603050405020304" pitchFamily="18" charset="0"/>
              </a:rPr>
              <a:t>bokeh</a:t>
            </a:r>
            <a:r>
              <a:rPr lang="en-US" dirty="0">
                <a:latin typeface="Times New Roman" panose="02020603050405020304" pitchFamily="18" charset="0"/>
                <a:cs typeface="Times New Roman" panose="02020603050405020304" pitchFamily="18" charset="0"/>
              </a:rPr>
              <a:t> can bring subtle, soft tones to your negative space.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3105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Minimalist photography tips from Dana Walt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8754" y="2399169"/>
            <a:ext cx="6679898" cy="445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42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Color.</a:t>
            </a:r>
            <a:endParaRPr lang="en-US" dirty="0"/>
          </a:p>
        </p:txBody>
      </p:sp>
      <p:sp>
        <p:nvSpPr>
          <p:cNvPr id="3" name="Content Placeholder 2"/>
          <p:cNvSpPr>
            <a:spLocks noGrp="1"/>
          </p:cNvSpPr>
          <p:nvPr>
            <p:ph idx="1"/>
          </p:nvPr>
        </p:nvSpPr>
        <p:spPr>
          <a:xfrm>
            <a:off x="1154954" y="2603500"/>
            <a:ext cx="9464761" cy="3416300"/>
          </a:xfrm>
        </p:spPr>
        <p:txBody>
          <a:bodyPr>
            <a:noAutofit/>
          </a:bodyPr>
          <a:lstStyle/>
          <a:p>
            <a:r>
              <a:rPr lang="en-US" sz="2400" dirty="0" smtClean="0">
                <a:latin typeface="Times New Roman" panose="02020603050405020304" pitchFamily="18" charset="0"/>
                <a:cs typeface="Times New Roman" panose="02020603050405020304" pitchFamily="18" charset="0"/>
              </a:rPr>
              <a:t>While </a:t>
            </a:r>
            <a:r>
              <a:rPr lang="en-US" sz="2400" dirty="0">
                <a:latin typeface="Times New Roman" panose="02020603050405020304" pitchFamily="18" charset="0"/>
                <a:cs typeface="Times New Roman" panose="02020603050405020304" pitchFamily="18" charset="0"/>
              </a:rPr>
              <a:t>I certainly love a beautiful black-and-white conversion for minimalist images, bold colors in minimalism certainly do have a place. Color can give the image a big dose of wow. It’s about finding complementary colors (refer to a color wheel), and how those colors will complement the simplicity you are working to achieve.</a:t>
            </a:r>
          </a:p>
          <a:p>
            <a:r>
              <a:rPr lang="en-US" sz="2400" dirty="0">
                <a:latin typeface="Times New Roman" panose="02020603050405020304" pitchFamily="18" charset="0"/>
                <a:cs typeface="Times New Roman" panose="02020603050405020304" pitchFamily="18" charset="0"/>
              </a:rPr>
              <a:t>Another play on color is to use a small amount of it. A simple pop of color can be an element that draws the eye. I love to use just one or two colors, and when I do, I make sure that negative space does not compete with, but rather complements my use of color</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69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latin typeface="Times New Roman" panose="02020603050405020304" pitchFamily="18" charset="0"/>
                <a:cs typeface="Times New Roman" panose="02020603050405020304" pitchFamily="18" charset="0"/>
              </a:rPr>
              <a:t>TIP:</a:t>
            </a:r>
            <a:endParaRPr lang="en-US" cap="all"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Whether </a:t>
            </a:r>
            <a:r>
              <a:rPr lang="en-US" sz="2400" dirty="0">
                <a:latin typeface="Times New Roman" panose="02020603050405020304" pitchFamily="18" charset="0"/>
                <a:cs typeface="Times New Roman" panose="02020603050405020304" pitchFamily="18" charset="0"/>
              </a:rPr>
              <a:t>you use black and white or color in your minimalistic photograph, there needs to be contrast in the tones or your subject could fade into the sea of vastness. That contrast should feel both harmonious and bold.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3869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Minimalist photography tips from Dana Walt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2543" y="2322072"/>
            <a:ext cx="6590921" cy="439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24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Lines and shapes</a:t>
            </a: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Leading </a:t>
            </a:r>
            <a:r>
              <a:rPr lang="en-US" sz="2400" dirty="0">
                <a:solidFill>
                  <a:schemeClr val="tx1"/>
                </a:solidFill>
                <a:latin typeface="Times New Roman" panose="02020603050405020304" pitchFamily="18" charset="0"/>
                <a:cs typeface="Times New Roman" panose="02020603050405020304" pitchFamily="18" charset="0"/>
              </a:rPr>
              <a:t>lines guide the eyes through an image and can contribute to the viewer’s sense of isolation, separation, distance, and scale. With little other information to go by, leading lines are often necessary.</a:t>
            </a:r>
          </a:p>
          <a:p>
            <a:r>
              <a:rPr lang="en-US" sz="2400" dirty="0">
                <a:solidFill>
                  <a:schemeClr val="tx1"/>
                </a:solidFill>
                <a:latin typeface="Times New Roman" panose="02020603050405020304" pitchFamily="18" charset="0"/>
                <a:cs typeface="Times New Roman" panose="02020603050405020304" pitchFamily="18" charset="0"/>
              </a:rPr>
              <a:t>Shapes work well to create a sense of </a:t>
            </a:r>
            <a:r>
              <a:rPr lang="en-US" sz="2400" b="1" dirty="0" smtClean="0">
                <a:solidFill>
                  <a:schemeClr val="tx1"/>
                </a:solidFill>
                <a:latin typeface="Times New Roman" panose="02020603050405020304" pitchFamily="18" charset="0"/>
                <a:cs typeface="Times New Roman" panose="02020603050405020304" pitchFamily="18" charset="0"/>
              </a:rPr>
              <a:t>abstract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in </a:t>
            </a:r>
            <a:r>
              <a:rPr lang="en-US" sz="2400" dirty="0">
                <a:solidFill>
                  <a:schemeClr val="tx1"/>
                </a:solidFill>
                <a:latin typeface="Times New Roman" panose="02020603050405020304" pitchFamily="18" charset="0"/>
                <a:cs typeface="Times New Roman" panose="02020603050405020304" pitchFamily="18" charset="0"/>
              </a:rPr>
              <a:t>your frame. Think of using repetition, symmetry or geometry to frame a subject or draw attention. Strong, unique shadows can also captivate and pull a viewer into the frame.</a:t>
            </a:r>
          </a:p>
        </p:txBody>
      </p:sp>
    </p:spTree>
    <p:extLst>
      <p:ext uri="{BB962C8B-B14F-4D97-AF65-F5344CB8AC3E}">
        <p14:creationId xmlns:p14="http://schemas.microsoft.com/office/powerpoint/2010/main" val="736886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Minimalist photography tips from Dana Walt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1596" y="2287223"/>
            <a:ext cx="6766231" cy="451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7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a:xfrm>
            <a:off x="1154954" y="2603500"/>
            <a:ext cx="9682044" cy="3416300"/>
          </a:xfrm>
        </p:spPr>
        <p:txBody>
          <a:bodyPr>
            <a:noAutofit/>
          </a:bodyPr>
          <a:lstStyle/>
          <a:p>
            <a:r>
              <a:rPr lang="en-US" sz="2400" dirty="0" smtClean="0">
                <a:solidFill>
                  <a:schemeClr val="tx1"/>
                </a:solidFill>
                <a:latin typeface="Times New Roman" panose="02020603050405020304" pitchFamily="18" charset="0"/>
                <a:cs typeface="Times New Roman" panose="02020603050405020304" pitchFamily="18" charset="0"/>
              </a:rPr>
              <a:t>Traditionally, </a:t>
            </a:r>
            <a:r>
              <a:rPr lang="en-US" sz="2400" dirty="0">
                <a:solidFill>
                  <a:schemeClr val="tx1"/>
                </a:solidFill>
                <a:latin typeface="Times New Roman" panose="02020603050405020304" pitchFamily="18" charset="0"/>
                <a:cs typeface="Times New Roman" panose="02020603050405020304" pitchFamily="18" charset="0"/>
              </a:rPr>
              <a:t>a minimalistic photo has very few elements in it. It’s simple and clean. It means few, the least, as little as possible</a:t>
            </a:r>
            <a:r>
              <a:rPr lang="en-US" sz="2400" dirty="0" smtClean="0">
                <a:solidFill>
                  <a:schemeClr val="tx1"/>
                </a:solidFill>
                <a:latin typeface="Times New Roman" panose="02020603050405020304" pitchFamily="18" charset="0"/>
                <a:cs typeface="Times New Roman" panose="02020603050405020304" pitchFamily="18" charset="0"/>
              </a:rPr>
              <a:t>. Less </a:t>
            </a:r>
            <a:r>
              <a:rPr lang="en-US" sz="2400" dirty="0">
                <a:solidFill>
                  <a:schemeClr val="tx1"/>
                </a:solidFill>
                <a:latin typeface="Times New Roman" panose="02020603050405020304" pitchFamily="18" charset="0"/>
                <a:cs typeface="Times New Roman" panose="02020603050405020304" pitchFamily="18" charset="0"/>
              </a:rPr>
              <a:t>is more doesn’t exist for nothing-it means the whole focus of attention is brought to the subject of the photo</a:t>
            </a:r>
            <a:r>
              <a:rPr lang="en-US" sz="2400" dirty="0" smtClean="0">
                <a:solidFill>
                  <a:schemeClr val="tx1"/>
                </a:solidFill>
                <a:latin typeface="Times New Roman" panose="02020603050405020304" pitchFamily="18" charset="0"/>
                <a:cs typeface="Times New Roman" panose="02020603050405020304" pitchFamily="18" charset="0"/>
              </a:rPr>
              <a:t>. So </a:t>
            </a:r>
            <a:r>
              <a:rPr lang="en-US" sz="2400" dirty="0">
                <a:solidFill>
                  <a:schemeClr val="tx1"/>
                </a:solidFill>
                <a:latin typeface="Times New Roman" panose="02020603050405020304" pitchFamily="18" charset="0"/>
                <a:cs typeface="Times New Roman" panose="02020603050405020304" pitchFamily="18" charset="0"/>
              </a:rPr>
              <a:t>here is an example in a photograph</a:t>
            </a:r>
            <a:r>
              <a:rPr lang="en-US" sz="2400" dirty="0" smtClean="0">
                <a:solidFill>
                  <a:schemeClr val="tx1"/>
                </a:solidFill>
                <a:latin typeface="Times New Roman" panose="02020603050405020304" pitchFamily="18" charset="0"/>
                <a:cs typeface="Times New Roman" panose="02020603050405020304" pitchFamily="18" charset="0"/>
              </a:rPr>
              <a:t>. Minimalist </a:t>
            </a:r>
            <a:r>
              <a:rPr lang="en-US" sz="2400" dirty="0">
                <a:solidFill>
                  <a:schemeClr val="tx1"/>
                </a:solidFill>
                <a:latin typeface="Times New Roman" panose="02020603050405020304" pitchFamily="18" charset="0"/>
                <a:cs typeface="Times New Roman" panose="02020603050405020304" pitchFamily="18" charset="0"/>
              </a:rPr>
              <a:t>photography makes sure that all of the attention is </a:t>
            </a:r>
            <a:r>
              <a:rPr lang="en-US" sz="2400" dirty="0" smtClean="0">
                <a:solidFill>
                  <a:schemeClr val="tx1"/>
                </a:solidFill>
                <a:latin typeface="Times New Roman" panose="02020603050405020304" pitchFamily="18" charset="0"/>
                <a:cs typeface="Times New Roman" panose="02020603050405020304" pitchFamily="18" charset="0"/>
              </a:rPr>
              <a:t>focused </a:t>
            </a:r>
            <a:r>
              <a:rPr lang="en-US" sz="2400" dirty="0">
                <a:solidFill>
                  <a:schemeClr val="tx1"/>
                </a:solidFill>
                <a:latin typeface="Times New Roman" panose="02020603050405020304" pitchFamily="18" charset="0"/>
                <a:cs typeface="Times New Roman" panose="02020603050405020304" pitchFamily="18" charset="0"/>
              </a:rPr>
              <a:t>upon the photo’s subject without—and this is what’s extremely important—any elements in the photo that would distract from the subject. The less is more phrase doesn’t exist for nothing. Some photographers will in  deciding what to leave out of the frame to make a stronger image have a difficult decision to make.</a:t>
            </a:r>
          </a:p>
        </p:txBody>
      </p:sp>
    </p:spTree>
    <p:extLst>
      <p:ext uri="{BB962C8B-B14F-4D97-AF65-F5344CB8AC3E}">
        <p14:creationId xmlns:p14="http://schemas.microsoft.com/office/powerpoint/2010/main" val="39724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Compositional elements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Must </a:t>
            </a:r>
            <a:r>
              <a:rPr lang="en-US" sz="2400" dirty="0">
                <a:solidFill>
                  <a:schemeClr val="tx1"/>
                </a:solidFill>
                <a:latin typeface="Times New Roman" panose="02020603050405020304" pitchFamily="18" charset="0"/>
                <a:cs typeface="Times New Roman" panose="02020603050405020304" pitchFamily="18" charset="0"/>
              </a:rPr>
              <a:t>be kept to a minimum, and the ones that are left should be essential for conveying the overall  idea or scene</a:t>
            </a:r>
            <a:r>
              <a:rPr lang="en-US" sz="2400" dirty="0" smtClean="0">
                <a:solidFill>
                  <a:schemeClr val="tx1"/>
                </a:solidFill>
                <a:latin typeface="Times New Roman" panose="02020603050405020304" pitchFamily="18" charset="0"/>
                <a:cs typeface="Times New Roman" panose="02020603050405020304" pitchFamily="18" charset="0"/>
              </a:rPr>
              <a:t>. Keep </a:t>
            </a:r>
            <a:r>
              <a:rPr lang="en-US" sz="2400" dirty="0">
                <a:solidFill>
                  <a:schemeClr val="tx1"/>
                </a:solidFill>
                <a:latin typeface="Times New Roman" panose="02020603050405020304" pitchFamily="18" charset="0"/>
                <a:cs typeface="Times New Roman" panose="02020603050405020304" pitchFamily="18" charset="0"/>
              </a:rPr>
              <a:t>it simple” doesn’t mean “keep it boring</a:t>
            </a:r>
            <a:r>
              <a:rPr lang="en-US" sz="2400" dirty="0" smtClean="0">
                <a:solidFill>
                  <a:schemeClr val="tx1"/>
                </a:solidFill>
                <a:latin typeface="Times New Roman" panose="02020603050405020304" pitchFamily="18" charset="0"/>
                <a:cs typeface="Times New Roman" panose="02020603050405020304" pitchFamily="18" charset="0"/>
              </a:rPr>
              <a:t>”. The </a:t>
            </a:r>
            <a:r>
              <a:rPr lang="en-US" sz="2400" dirty="0">
                <a:solidFill>
                  <a:schemeClr val="tx1"/>
                </a:solidFill>
                <a:latin typeface="Times New Roman" panose="02020603050405020304" pitchFamily="18" charset="0"/>
                <a:cs typeface="Times New Roman" panose="02020603050405020304" pitchFamily="18" charset="0"/>
              </a:rPr>
              <a:t>use of negative space is an integral part of minimalist photography.  A well placed subject doesn’t have to be large to have a big impact</a:t>
            </a:r>
            <a:r>
              <a:rPr lang="en-US" sz="2400" dirty="0" smtClean="0">
                <a:solidFill>
                  <a:schemeClr val="tx1"/>
                </a:solidFill>
                <a:latin typeface="Times New Roman" panose="02020603050405020304" pitchFamily="18" charset="0"/>
                <a:cs typeface="Times New Roman" panose="02020603050405020304" pitchFamily="18" charset="0"/>
              </a:rPr>
              <a:t>. A </a:t>
            </a:r>
            <a:r>
              <a:rPr lang="en-US" sz="2400" dirty="0">
                <a:solidFill>
                  <a:schemeClr val="tx1"/>
                </a:solidFill>
                <a:latin typeface="Times New Roman" panose="02020603050405020304" pitchFamily="18" charset="0"/>
                <a:cs typeface="Times New Roman" panose="02020603050405020304" pitchFamily="18" charset="0"/>
              </a:rPr>
              <a:t>clever use of depth of field shooting with an aperture as wide as possible (smallest number) your camera will allow,</a:t>
            </a:r>
          </a:p>
        </p:txBody>
      </p:sp>
    </p:spTree>
    <p:extLst>
      <p:ext uri="{BB962C8B-B14F-4D97-AF65-F5344CB8AC3E}">
        <p14:creationId xmlns:p14="http://schemas.microsoft.com/office/powerpoint/2010/main" val="99474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Textures and </a:t>
            </a:r>
            <a:r>
              <a:rPr lang="en-US" dirty="0" err="1" smtClean="0"/>
              <a:t>Colours</a:t>
            </a: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bright </a:t>
            </a:r>
            <a:r>
              <a:rPr lang="en-US" sz="2400" dirty="0" err="1">
                <a:latin typeface="Times New Roman" panose="02020603050405020304" pitchFamily="18" charset="0"/>
                <a:cs typeface="Times New Roman" panose="02020603050405020304" pitchFamily="18" charset="0"/>
              </a:rPr>
              <a:t>colour</a:t>
            </a:r>
            <a:r>
              <a:rPr lang="en-US" sz="2400" dirty="0">
                <a:latin typeface="Times New Roman" panose="02020603050405020304" pitchFamily="18" charset="0"/>
                <a:cs typeface="Times New Roman" panose="02020603050405020304" pitchFamily="18" charset="0"/>
              </a:rPr>
              <a:t> or contrasting </a:t>
            </a:r>
            <a:r>
              <a:rPr lang="en-US" sz="2400" dirty="0" err="1">
                <a:latin typeface="Times New Roman" panose="02020603050405020304" pitchFamily="18" charset="0"/>
                <a:cs typeface="Times New Roman" panose="02020603050405020304" pitchFamily="18" charset="0"/>
              </a:rPr>
              <a:t>colours</a:t>
            </a:r>
            <a:r>
              <a:rPr lang="en-US" sz="2400" dirty="0">
                <a:latin typeface="Times New Roman" panose="02020603050405020304" pitchFamily="18" charset="0"/>
                <a:cs typeface="Times New Roman" panose="02020603050405020304" pitchFamily="18" charset="0"/>
              </a:rPr>
              <a:t> make great minimalist subjects</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same applies to textures. The viewer should be able to almost feel the texture. Don’t be afraid the experiment</a:t>
            </a:r>
            <a:r>
              <a:rPr lang="en-US" sz="2400" dirty="0" smtClean="0">
                <a:latin typeface="Times New Roman" panose="02020603050405020304" pitchFamily="18" charset="0"/>
                <a:cs typeface="Times New Roman" panose="02020603050405020304" pitchFamily="18" charset="0"/>
              </a:rPr>
              <a:t>. Kelso </a:t>
            </a:r>
            <a:r>
              <a:rPr lang="en-US" sz="2400" dirty="0">
                <a:latin typeface="Times New Roman" panose="02020603050405020304" pitchFamily="18" charset="0"/>
                <a:cs typeface="Times New Roman" panose="02020603050405020304" pitchFamily="18" charset="0"/>
              </a:rPr>
              <a:t>Camera Club</a:t>
            </a:r>
          </a:p>
        </p:txBody>
      </p:sp>
    </p:spTree>
    <p:extLst>
      <p:ext uri="{BB962C8B-B14F-4D97-AF65-F5344CB8AC3E}">
        <p14:creationId xmlns:p14="http://schemas.microsoft.com/office/powerpoint/2010/main" val="1523147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Lines and geometric patterns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Strong </a:t>
            </a:r>
            <a:r>
              <a:rPr lang="en-US" sz="2400" dirty="0">
                <a:solidFill>
                  <a:schemeClr val="tx1"/>
                </a:solidFill>
                <a:latin typeface="Times New Roman" panose="02020603050405020304" pitchFamily="18" charset="0"/>
                <a:cs typeface="Times New Roman" panose="02020603050405020304" pitchFamily="18" charset="0"/>
              </a:rPr>
              <a:t>lines make strong images. A good place to get started with minimalist photography is by paying attention to modern architecture around you</a:t>
            </a:r>
            <a:r>
              <a:rPr lang="en-US" sz="2400" dirty="0" smtClean="0">
                <a:solidFill>
                  <a:schemeClr val="tx1"/>
                </a:solidFill>
                <a:latin typeface="Times New Roman" panose="02020603050405020304" pitchFamily="18" charset="0"/>
                <a:cs typeface="Times New Roman" panose="02020603050405020304" pitchFamily="18" charset="0"/>
              </a:rPr>
              <a:t>. Leading </a:t>
            </a:r>
            <a:r>
              <a:rPr lang="en-US" sz="2400" dirty="0">
                <a:solidFill>
                  <a:schemeClr val="tx1"/>
                </a:solidFill>
                <a:latin typeface="Times New Roman" panose="02020603050405020304" pitchFamily="18" charset="0"/>
                <a:cs typeface="Times New Roman" panose="02020603050405020304" pitchFamily="18" charset="0"/>
              </a:rPr>
              <a:t>lines, and other geometric shapes, can make great backdrops for minimalist pictures. Isolating a bird on a power line, if done well, can make a great minimalist shot</a:t>
            </a:r>
            <a:r>
              <a:rPr lang="en-US" sz="2400" dirty="0" smtClean="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447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Telling a story</a:t>
            </a:r>
          </a:p>
        </p:txBody>
      </p:sp>
      <p:sp>
        <p:nvSpPr>
          <p:cNvPr id="3" name="Content Placeholder 2"/>
          <p:cNvSpPr>
            <a:spLocks noGrp="1"/>
          </p:cNvSpPr>
          <p:nvPr>
            <p:ph idx="1"/>
          </p:nvPr>
        </p:nvSpPr>
        <p:spPr/>
        <p:txBody>
          <a:bodyPr>
            <a:normAutofit/>
          </a:bodyPr>
          <a:lstStyle/>
          <a:p>
            <a:r>
              <a:rPr lang="en-US" sz="2400" dirty="0" smtClean="0">
                <a:solidFill>
                  <a:schemeClr val="tx1"/>
                </a:solidFill>
                <a:latin typeface="Times New Roman" panose="02020603050405020304" pitchFamily="18" charset="0"/>
                <a:cs typeface="Times New Roman" panose="02020603050405020304" pitchFamily="18" charset="0"/>
              </a:rPr>
              <a:t>Push </a:t>
            </a:r>
            <a:r>
              <a:rPr lang="en-US" sz="2400" dirty="0">
                <a:solidFill>
                  <a:schemeClr val="tx1"/>
                </a:solidFill>
                <a:latin typeface="Times New Roman" panose="02020603050405020304" pitchFamily="18" charset="0"/>
                <a:cs typeface="Times New Roman" panose="02020603050405020304" pitchFamily="18" charset="0"/>
              </a:rPr>
              <a:t>your minimalist photography to the next level by telling a story .Minimalist street photography showcases an interesting urban landscape with a human element. The human element, however small, becomes the focal point of the </a:t>
            </a:r>
            <a:r>
              <a:rPr lang="en-US" sz="2400" dirty="0" err="1">
                <a:solidFill>
                  <a:schemeClr val="tx1"/>
                </a:solidFill>
                <a:latin typeface="Times New Roman" panose="02020603050405020304" pitchFamily="18" charset="0"/>
                <a:cs typeface="Times New Roman" panose="02020603050405020304" pitchFamily="18" charset="0"/>
              </a:rPr>
              <a:t>image.Symmetry</a:t>
            </a:r>
            <a:r>
              <a:rPr lang="en-US" sz="2400" dirty="0">
                <a:solidFill>
                  <a:schemeClr val="tx1"/>
                </a:solidFill>
                <a:latin typeface="Times New Roman" panose="02020603050405020304" pitchFamily="18" charset="0"/>
                <a:cs typeface="Times New Roman" panose="02020603050405020304" pitchFamily="18" charset="0"/>
              </a:rPr>
              <a:t>, lines, curves, shadows all play a vital part in making the </a:t>
            </a:r>
            <a:r>
              <a:rPr lang="en-US" sz="2400" dirty="0" err="1">
                <a:solidFill>
                  <a:schemeClr val="tx1"/>
                </a:solidFill>
                <a:latin typeface="Times New Roman" panose="02020603050405020304" pitchFamily="18" charset="0"/>
                <a:cs typeface="Times New Roman" panose="02020603050405020304" pitchFamily="18" charset="0"/>
              </a:rPr>
              <a:t>photograph.A</a:t>
            </a:r>
            <a:r>
              <a:rPr lang="en-US" sz="2400" dirty="0">
                <a:solidFill>
                  <a:schemeClr val="tx1"/>
                </a:solidFill>
                <a:latin typeface="Times New Roman" panose="02020603050405020304" pitchFamily="18" charset="0"/>
                <a:cs typeface="Times New Roman" panose="02020603050405020304" pitchFamily="18" charset="0"/>
              </a:rPr>
              <a:t> minimalist approach to photography can be applied in nature as well as in an urban environment</a:t>
            </a:r>
          </a:p>
        </p:txBody>
      </p:sp>
    </p:spTree>
    <p:extLst>
      <p:ext uri="{BB962C8B-B14F-4D97-AF65-F5344CB8AC3E}">
        <p14:creationId xmlns:p14="http://schemas.microsoft.com/office/powerpoint/2010/main" val="399068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endParaRPr lang="en-US" dirty="0"/>
          </a:p>
        </p:txBody>
      </p:sp>
      <p:pic>
        <p:nvPicPr>
          <p:cNvPr id="1026" name="Picture 2" descr="Minimalist Photography by @rincondtv https://www.instagram.com ..."/>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3042" y="2522321"/>
            <a:ext cx="3847722" cy="3847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imalist Photography - by Prakash Ghai: Water Outlet Vs The Pige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43171" y="2522321"/>
            <a:ext cx="5782095" cy="384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37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2050" name="Picture 2" descr="How to Shoot Minimalist Photography | Camera Hous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204101" y="3082422"/>
            <a:ext cx="4759899" cy="31674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nimalist Art Photography - noupe"/>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237843" y="3080222"/>
            <a:ext cx="4771175"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996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40</TotalTime>
  <Words>1122</Words>
  <Application>Microsoft Office PowerPoint</Application>
  <PresentationFormat>Widescreen</PresentationFormat>
  <Paragraphs>39</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Times New Roman</vt:lpstr>
      <vt:lpstr>Wingdings 3</vt:lpstr>
      <vt:lpstr>Ion Boardroom</vt:lpstr>
      <vt:lpstr>Minimalist photography</vt:lpstr>
      <vt:lpstr>ORIGINS</vt:lpstr>
      <vt:lpstr>Definition</vt:lpstr>
      <vt:lpstr>Compositional elements </vt:lpstr>
      <vt:lpstr>Textures and Colours</vt:lpstr>
      <vt:lpstr>Lines and geometric patterns </vt:lpstr>
      <vt:lpstr>Telling a story</vt:lpstr>
      <vt:lpstr>Examples </vt:lpstr>
      <vt:lpstr>PowerPoint Presentation</vt:lpstr>
      <vt:lpstr>PowerPoint Presentation</vt:lpstr>
      <vt:lpstr>PowerPoint Presentation</vt:lpstr>
      <vt:lpstr>PowerPoint Presentation</vt:lpstr>
      <vt:lpstr>PowerPoint Presentation</vt:lpstr>
      <vt:lpstr>Elements of Minimalist Photography</vt:lpstr>
      <vt:lpstr>1. Simplicity</vt:lpstr>
      <vt:lpstr>PowerPoint Presentation</vt:lpstr>
      <vt:lpstr>2. Negative space</vt:lpstr>
      <vt:lpstr>PowerPoint Presentation</vt:lpstr>
      <vt:lpstr>3. Powerful composition</vt:lpstr>
      <vt:lpstr>TIPS</vt:lpstr>
      <vt:lpstr>PowerPoint Presentation</vt:lpstr>
      <vt:lpstr>4. Isolation</vt:lpstr>
      <vt:lpstr>TIPS:</vt:lpstr>
      <vt:lpstr>PowerPoint Presentation</vt:lpstr>
      <vt:lpstr>5. Color.</vt:lpstr>
      <vt:lpstr>TIP:</vt:lpstr>
      <vt:lpstr>PowerPoint Presentation</vt:lpstr>
      <vt:lpstr>6. Lines and shapes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Minimalist photography</dc:title>
  <dc:creator>naDia</dc:creator>
  <cp:lastModifiedBy>naDia</cp:lastModifiedBy>
  <cp:revision>5</cp:revision>
  <dcterms:created xsi:type="dcterms:W3CDTF">2020-05-03T05:31:37Z</dcterms:created>
  <dcterms:modified xsi:type="dcterms:W3CDTF">2020-05-03T06:15:06Z</dcterms:modified>
</cp:coreProperties>
</file>