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49" r:id="rId3"/>
    <p:sldId id="416" r:id="rId4"/>
    <p:sldId id="417" r:id="rId5"/>
    <p:sldId id="418" r:id="rId6"/>
    <p:sldId id="419" r:id="rId7"/>
    <p:sldId id="420" r:id="rId8"/>
    <p:sldId id="421" r:id="rId9"/>
    <p:sldId id="422" r:id="rId10"/>
    <p:sldId id="343" r:id="rId11"/>
    <p:sldId id="414" r:id="rId12"/>
    <p:sldId id="344" r:id="rId13"/>
    <p:sldId id="423" r:id="rId14"/>
    <p:sldId id="424" r:id="rId15"/>
    <p:sldId id="425" r:id="rId16"/>
    <p:sldId id="426" r:id="rId17"/>
    <p:sldId id="384" r:id="rId18"/>
    <p:sldId id="386" r:id="rId19"/>
    <p:sldId id="387" r:id="rId20"/>
    <p:sldId id="388" r:id="rId21"/>
    <p:sldId id="389" r:id="rId22"/>
    <p:sldId id="390" r:id="rId23"/>
    <p:sldId id="391" r:id="rId24"/>
    <p:sldId id="392" r:id="rId25"/>
    <p:sldId id="408" r:id="rId26"/>
    <p:sldId id="380" r:id="rId27"/>
    <p:sldId id="400" r:id="rId28"/>
    <p:sldId id="415"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769" autoAdjust="0"/>
  </p:normalViewPr>
  <p:slideViewPr>
    <p:cSldViewPr>
      <p:cViewPr varScale="1">
        <p:scale>
          <a:sx n="66" d="100"/>
          <a:sy n="66" d="100"/>
        </p:scale>
        <p:origin x="-1356" y="-96"/>
      </p:cViewPr>
      <p:guideLst>
        <p:guide orient="horz" pos="2160"/>
        <p:guide pos="2880"/>
      </p:guideLst>
    </p:cSldViewPr>
  </p:slideViewPr>
  <p:outlineViewPr>
    <p:cViewPr>
      <p:scale>
        <a:sx n="33" d="100"/>
        <a:sy n="33" d="100"/>
      </p:scale>
      <p:origin x="240" y="34974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1" d="100"/>
          <a:sy n="61" d="100"/>
        </p:scale>
        <p:origin x="-259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F85A160-C714-41DC-9FB3-30BF36A0F136}" type="datetimeFigureOut">
              <a:rPr lang="en-GB" smtClean="0"/>
              <a:t>19/10/2020</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640592B-B539-4A89-969E-84EF4C1CA1E5}" type="slidenum">
              <a:rPr lang="en-GB" smtClean="0"/>
              <a:t>‹#›</a:t>
            </a:fld>
            <a:endParaRPr lang="en-GB"/>
          </a:p>
        </p:txBody>
      </p:sp>
    </p:spTree>
    <p:extLst>
      <p:ext uri="{BB962C8B-B14F-4D97-AF65-F5344CB8AC3E}">
        <p14:creationId xmlns:p14="http://schemas.microsoft.com/office/powerpoint/2010/main" val="1240155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8794F14-002B-41EE-BFA6-1D07F7097E26}" type="datetimeFigureOut">
              <a:rPr lang="en-US" smtClean="0"/>
              <a:t>10/19/2020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7D74A17-F2FF-4364-8C21-72FEF5EA134E}" type="slidenum">
              <a:rPr lang="en-US" smtClean="0"/>
              <a:t>‹#›</a:t>
            </a:fld>
            <a:endParaRPr lang="en-US"/>
          </a:p>
        </p:txBody>
      </p:sp>
    </p:spTree>
    <p:extLst>
      <p:ext uri="{BB962C8B-B14F-4D97-AF65-F5344CB8AC3E}">
        <p14:creationId xmlns:p14="http://schemas.microsoft.com/office/powerpoint/2010/main" val="347709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74A17-F2FF-4364-8C21-72FEF5EA134E}" type="slidenum">
              <a:rPr lang="en-US" smtClean="0"/>
              <a:t>1</a:t>
            </a:fld>
            <a:endParaRPr lang="en-US"/>
          </a:p>
        </p:txBody>
      </p:sp>
    </p:spTree>
    <p:extLst>
      <p:ext uri="{BB962C8B-B14F-4D97-AF65-F5344CB8AC3E}">
        <p14:creationId xmlns:p14="http://schemas.microsoft.com/office/powerpoint/2010/main" val="181745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39058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7692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9300" y="274638"/>
            <a:ext cx="17907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5219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316835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57200" y="1600200"/>
            <a:ext cx="7162800" cy="4525963"/>
          </a:xfrm>
        </p:spPr>
        <p:txBody>
          <a:bodyPr/>
          <a:lstStyle/>
          <a:p>
            <a:r>
              <a:rPr lang="en-US" smtClean="0"/>
              <a:t>Click icon to add table</a:t>
            </a:r>
            <a:endParaRPr lang="en-AU"/>
          </a:p>
        </p:txBody>
      </p:sp>
    </p:spTree>
    <p:extLst>
      <p:ext uri="{BB962C8B-B14F-4D97-AF65-F5344CB8AC3E}">
        <p14:creationId xmlns:p14="http://schemas.microsoft.com/office/powerpoint/2010/main" val="323452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14085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026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1148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59854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2685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77618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91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0798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25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716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1" name="Group 7"/>
          <p:cNvGrpSpPr>
            <a:grpSpLocks/>
          </p:cNvGrpSpPr>
          <p:nvPr/>
        </p:nvGrpSpPr>
        <p:grpSpPr bwMode="auto">
          <a:xfrm>
            <a:off x="7785100" y="0"/>
            <a:ext cx="1435100" cy="6862763"/>
            <a:chOff x="4904" y="-3"/>
            <a:chExt cx="904" cy="4323"/>
          </a:xfrm>
        </p:grpSpPr>
        <p:sp>
          <p:nvSpPr>
            <p:cNvPr id="1032" name="Rectangle 8"/>
            <p:cNvSpPr>
              <a:spLocks noChangeArrowheads="1"/>
            </p:cNvSpPr>
            <p:nvPr userDrawn="1"/>
          </p:nvSpPr>
          <p:spPr bwMode="auto">
            <a:xfrm rot="5400000">
              <a:off x="3216" y="1776"/>
              <a:ext cx="4320" cy="768"/>
            </a:xfrm>
            <a:prstGeom prst="rect">
              <a:avLst/>
            </a:prstGeom>
            <a:solidFill>
              <a:srgbClr val="D89F00"/>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aphicFrame>
          <p:nvGraphicFramePr>
            <p:cNvPr id="1033" name="Object 9"/>
            <p:cNvGraphicFramePr>
              <a:graphicFrameLocks noChangeAspect="1"/>
            </p:cNvGraphicFramePr>
            <p:nvPr userDrawn="1"/>
          </p:nvGraphicFramePr>
          <p:xfrm>
            <a:off x="5064" y="3552"/>
            <a:ext cx="624" cy="665"/>
          </p:xfrm>
          <a:graphic>
            <a:graphicData uri="http://schemas.openxmlformats.org/presentationml/2006/ole">
              <mc:AlternateContent xmlns:mc="http://schemas.openxmlformats.org/markup-compatibility/2006">
                <mc:Choice xmlns:v="urn:schemas-microsoft-com:vml" Requires="v">
                  <p:oleObj spid="_x0000_s1071" name="CorelDRAW" r:id="rId15" imgW="2877480" imgH="2906280" progId="CorelDRAW.Graphic.9">
                    <p:embed/>
                  </p:oleObj>
                </mc:Choice>
                <mc:Fallback>
                  <p:oleObj name="CorelDRAW" r:id="rId15" imgW="2877480" imgH="2906280" progId="CorelDRAW.Graphic.9">
                    <p:embed/>
                    <p:pic>
                      <p:nvPicPr>
                        <p:cNvPr id="0"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64" y="3552"/>
                          <a:ext cx="624" cy="66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 name="Text Box 10"/>
            <p:cNvSpPr txBox="1">
              <a:spLocks noChangeArrowheads="1"/>
            </p:cNvSpPr>
            <p:nvPr userDrawn="1"/>
          </p:nvSpPr>
          <p:spPr bwMode="auto">
            <a:xfrm>
              <a:off x="5040" y="1152"/>
              <a:ext cx="768" cy="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000" b="1">
                  <a:solidFill>
                    <a:srgbClr val="000066"/>
                  </a:solidFill>
                  <a:latin typeface="Times New Roman" charset="0"/>
                </a:rPr>
                <a:t>U</a:t>
              </a:r>
            </a:p>
            <a:p>
              <a:r>
                <a:rPr lang="en-US" sz="8000" b="1">
                  <a:solidFill>
                    <a:srgbClr val="000066"/>
                  </a:solidFill>
                  <a:latin typeface="Times New Roman" charset="0"/>
                </a:rPr>
                <a:t>O</a:t>
              </a:r>
            </a:p>
            <a:p>
              <a:r>
                <a:rPr lang="en-US" sz="800" b="1">
                  <a:solidFill>
                    <a:srgbClr val="000066"/>
                  </a:solidFill>
                  <a:latin typeface="Times New Roman" charset="0"/>
                </a:rPr>
                <a:t>     </a:t>
              </a:r>
              <a:r>
                <a:rPr lang="en-US" sz="8800" b="1">
                  <a:solidFill>
                    <a:srgbClr val="000066"/>
                  </a:solidFill>
                  <a:latin typeface="Times New Roman" charset="0"/>
                </a:rPr>
                <a:t>S</a:t>
              </a:r>
            </a:p>
          </p:txBody>
        </p:sp>
        <p:pic>
          <p:nvPicPr>
            <p:cNvPr id="1035" name="Picture 11" descr="123"/>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992" y="144"/>
              <a:ext cx="768" cy="1007"/>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2"/>
            <p:cNvSpPr>
              <a:spLocks noChangeArrowheads="1"/>
            </p:cNvSpPr>
            <p:nvPr userDrawn="1"/>
          </p:nvSpPr>
          <p:spPr bwMode="auto">
            <a:xfrm rot="5400000">
              <a:off x="2792" y="2109"/>
              <a:ext cx="4320" cy="96"/>
            </a:xfrm>
            <a:prstGeom prst="rect">
              <a:avLst/>
            </a:prstGeom>
            <a:solidFill>
              <a:srgbClr val="000066"/>
            </a:solidFill>
            <a:ln>
              <a:noFill/>
            </a:ln>
            <a:effectLst/>
            <a:extLst>
              <a:ext uri="{91240B29-F687-4F45-9708-019B960494DF}">
                <a14:hiddenLine xmlns:a14="http://schemas.microsoft.com/office/drawing/2010/main" w="9525">
                  <a:solidFill>
                    <a:srgbClr val="CE9D3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rgbClr val="000066"/>
          </a:solidFill>
          <a:latin typeface="+mj-lt"/>
          <a:ea typeface="+mj-ea"/>
          <a:cs typeface="+mj-cs"/>
        </a:defRPr>
      </a:lvl1pPr>
      <a:lvl2pPr algn="ctr" rtl="0" eaLnBrk="1" fontAlgn="base" hangingPunct="1">
        <a:spcBef>
          <a:spcPct val="0"/>
        </a:spcBef>
        <a:spcAft>
          <a:spcPct val="0"/>
        </a:spcAft>
        <a:defRPr sz="4400">
          <a:solidFill>
            <a:srgbClr val="000066"/>
          </a:solidFill>
          <a:latin typeface="Arial" charset="0"/>
        </a:defRPr>
      </a:lvl2pPr>
      <a:lvl3pPr algn="ctr" rtl="0" eaLnBrk="1" fontAlgn="base" hangingPunct="1">
        <a:spcBef>
          <a:spcPct val="0"/>
        </a:spcBef>
        <a:spcAft>
          <a:spcPct val="0"/>
        </a:spcAft>
        <a:defRPr sz="4400">
          <a:solidFill>
            <a:srgbClr val="000066"/>
          </a:solidFill>
          <a:latin typeface="Arial" charset="0"/>
        </a:defRPr>
      </a:lvl3pPr>
      <a:lvl4pPr algn="ctr" rtl="0" eaLnBrk="1" fontAlgn="base" hangingPunct="1">
        <a:spcBef>
          <a:spcPct val="0"/>
        </a:spcBef>
        <a:spcAft>
          <a:spcPct val="0"/>
        </a:spcAft>
        <a:defRPr sz="4400">
          <a:solidFill>
            <a:srgbClr val="000066"/>
          </a:solidFill>
          <a:latin typeface="Arial" charset="0"/>
        </a:defRPr>
      </a:lvl4pPr>
      <a:lvl5pPr algn="ctr" rtl="0" eaLnBrk="1" fontAlgn="base" hangingPunct="1">
        <a:spcBef>
          <a:spcPct val="0"/>
        </a:spcBef>
        <a:spcAft>
          <a:spcPct val="0"/>
        </a:spcAft>
        <a:defRPr sz="4400">
          <a:solidFill>
            <a:srgbClr val="000066"/>
          </a:solidFill>
          <a:latin typeface="Arial" charset="0"/>
        </a:defRPr>
      </a:lvl5pPr>
      <a:lvl6pPr marL="457200" algn="ctr" rtl="0" eaLnBrk="1" fontAlgn="base" hangingPunct="1">
        <a:spcBef>
          <a:spcPct val="0"/>
        </a:spcBef>
        <a:spcAft>
          <a:spcPct val="0"/>
        </a:spcAft>
        <a:defRPr sz="4400">
          <a:solidFill>
            <a:srgbClr val="000066"/>
          </a:solidFill>
          <a:latin typeface="Arial" charset="0"/>
        </a:defRPr>
      </a:lvl6pPr>
      <a:lvl7pPr marL="914400" algn="ctr" rtl="0" eaLnBrk="1" fontAlgn="base" hangingPunct="1">
        <a:spcBef>
          <a:spcPct val="0"/>
        </a:spcBef>
        <a:spcAft>
          <a:spcPct val="0"/>
        </a:spcAft>
        <a:defRPr sz="4400">
          <a:solidFill>
            <a:srgbClr val="000066"/>
          </a:solidFill>
          <a:latin typeface="Arial" charset="0"/>
        </a:defRPr>
      </a:lvl7pPr>
      <a:lvl8pPr marL="1371600" algn="ctr" rtl="0" eaLnBrk="1" fontAlgn="base" hangingPunct="1">
        <a:spcBef>
          <a:spcPct val="0"/>
        </a:spcBef>
        <a:spcAft>
          <a:spcPct val="0"/>
        </a:spcAft>
        <a:defRPr sz="4400">
          <a:solidFill>
            <a:srgbClr val="000066"/>
          </a:solidFill>
          <a:latin typeface="Arial" charset="0"/>
        </a:defRPr>
      </a:lvl8pPr>
      <a:lvl9pPr marL="1828800" algn="ctr" rtl="0" eaLnBrk="1" fontAlgn="base" hangingPunct="1">
        <a:spcBef>
          <a:spcPct val="0"/>
        </a:spcBef>
        <a:spcAft>
          <a:spcPct val="0"/>
        </a:spcAft>
        <a:defRPr sz="4400">
          <a:solidFill>
            <a:srgbClr val="000066"/>
          </a:solidFill>
          <a:latin typeface="Arial" charset="0"/>
        </a:defRPr>
      </a:lvl9pPr>
    </p:titleStyle>
    <p:bodyStyle>
      <a:lvl1pPr marL="342900" indent="-342900" algn="l" rtl="0" eaLnBrk="1" fontAlgn="base" hangingPunct="1">
        <a:spcBef>
          <a:spcPct val="20000"/>
        </a:spcBef>
        <a:spcAft>
          <a:spcPct val="0"/>
        </a:spcAft>
        <a:buChar char="•"/>
        <a:defRPr sz="3200">
          <a:solidFill>
            <a:srgbClr val="000066"/>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66"/>
          </a:solidFill>
          <a:latin typeface="+mn-lt"/>
        </a:defRPr>
      </a:lvl2pPr>
      <a:lvl3pPr marL="1143000" indent="-228600" algn="l" rtl="0" eaLnBrk="1" fontAlgn="base" hangingPunct="1">
        <a:spcBef>
          <a:spcPct val="20000"/>
        </a:spcBef>
        <a:spcAft>
          <a:spcPct val="0"/>
        </a:spcAft>
        <a:buChar char="•"/>
        <a:defRPr sz="2400">
          <a:solidFill>
            <a:srgbClr val="000066"/>
          </a:solidFill>
          <a:latin typeface="+mn-lt"/>
        </a:defRPr>
      </a:lvl3pPr>
      <a:lvl4pPr marL="1600200" indent="-228600" algn="l" rtl="0" eaLnBrk="1" fontAlgn="base" hangingPunct="1">
        <a:spcBef>
          <a:spcPct val="20000"/>
        </a:spcBef>
        <a:spcAft>
          <a:spcPct val="0"/>
        </a:spcAft>
        <a:buChar char="–"/>
        <a:defRPr sz="2000">
          <a:solidFill>
            <a:srgbClr val="000066"/>
          </a:solidFill>
          <a:latin typeface="+mn-lt"/>
        </a:defRPr>
      </a:lvl4pPr>
      <a:lvl5pPr marL="2057400" indent="-228600" algn="l" rtl="0" eaLnBrk="1" fontAlgn="base" hangingPunct="1">
        <a:spcBef>
          <a:spcPct val="20000"/>
        </a:spcBef>
        <a:spcAft>
          <a:spcPct val="0"/>
        </a:spcAft>
        <a:buChar char="»"/>
        <a:defRPr sz="2000">
          <a:solidFill>
            <a:srgbClr val="000066"/>
          </a:solidFill>
          <a:latin typeface="+mn-lt"/>
        </a:defRPr>
      </a:lvl5pPr>
      <a:lvl6pPr marL="2514600" indent="-228600" algn="l" rtl="0" eaLnBrk="1" fontAlgn="base" hangingPunct="1">
        <a:spcBef>
          <a:spcPct val="20000"/>
        </a:spcBef>
        <a:spcAft>
          <a:spcPct val="0"/>
        </a:spcAft>
        <a:buChar char="»"/>
        <a:defRPr sz="2000">
          <a:solidFill>
            <a:srgbClr val="000066"/>
          </a:solidFill>
          <a:latin typeface="+mn-lt"/>
        </a:defRPr>
      </a:lvl6pPr>
      <a:lvl7pPr marL="2971800" indent="-228600" algn="l" rtl="0" eaLnBrk="1" fontAlgn="base" hangingPunct="1">
        <a:spcBef>
          <a:spcPct val="20000"/>
        </a:spcBef>
        <a:spcAft>
          <a:spcPct val="0"/>
        </a:spcAft>
        <a:buChar char="»"/>
        <a:defRPr sz="2000">
          <a:solidFill>
            <a:srgbClr val="000066"/>
          </a:solidFill>
          <a:latin typeface="+mn-lt"/>
        </a:defRPr>
      </a:lvl7pPr>
      <a:lvl8pPr marL="3429000" indent="-228600" algn="l" rtl="0" eaLnBrk="1" fontAlgn="base" hangingPunct="1">
        <a:spcBef>
          <a:spcPct val="20000"/>
        </a:spcBef>
        <a:spcAft>
          <a:spcPct val="0"/>
        </a:spcAft>
        <a:buChar char="»"/>
        <a:defRPr sz="2000">
          <a:solidFill>
            <a:srgbClr val="000066"/>
          </a:solidFill>
          <a:latin typeface="+mn-lt"/>
        </a:defRPr>
      </a:lvl8pPr>
      <a:lvl9pPr marL="3886200" indent="-228600" algn="l" rtl="0" eaLnBrk="1" fontAlgn="base" hangingPunct="1">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462"/>
            <a:ext cx="7700963" cy="671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533400" y="260648"/>
            <a:ext cx="7010400" cy="1656184"/>
          </a:xfrm>
        </p:spPr>
        <p:txBody>
          <a:bodyPr/>
          <a:lstStyle/>
          <a:p>
            <a:r>
              <a:rPr lang="en-AU" sz="2400" b="1" dirty="0" smtClean="0"/>
              <a:t>Fruit &amp; Vegetable Processing Technology-FST 303</a:t>
            </a:r>
            <a:endParaRPr lang="en-AU" sz="3600" b="1" dirty="0"/>
          </a:p>
        </p:txBody>
      </p:sp>
      <p:sp>
        <p:nvSpPr>
          <p:cNvPr id="6" name="Rectangle 3"/>
          <p:cNvSpPr txBox="1">
            <a:spLocks noChangeArrowheads="1"/>
          </p:cNvSpPr>
          <p:nvPr/>
        </p:nvSpPr>
        <p:spPr>
          <a:xfrm>
            <a:off x="251520" y="1600200"/>
            <a:ext cx="7216080" cy="2657872"/>
          </a:xfrm>
          <a:prstGeom prst="rect">
            <a:avLst/>
          </a:prstGeom>
          <a:noFill/>
        </p:spPr>
        <p:txBody>
          <a:bodyPr vert="horz" lIns="91440" tIns="45720" rIns="91440" bIns="45720" rtlCol="0">
            <a:noAutofit/>
          </a:bodyPr>
          <a:lstStyle/>
          <a:p>
            <a:pPr algn="ctr">
              <a:spcBef>
                <a:spcPct val="20000"/>
              </a:spcBef>
              <a:buFont typeface="Wingdings" pitchFamily="2" charset="2"/>
              <a:buNone/>
              <a:defRPr/>
            </a:pPr>
            <a:r>
              <a:rPr lang="en-US" sz="2800" b="1" dirty="0" smtClean="0">
                <a:solidFill>
                  <a:srgbClr val="000066"/>
                </a:solidFill>
                <a:latin typeface="+mj-lt"/>
                <a:ea typeface="+mj-ea"/>
                <a:cs typeface="+mj-cs"/>
              </a:rPr>
              <a:t>   </a:t>
            </a:r>
          </a:p>
          <a:p>
            <a:pPr algn="ctr">
              <a:spcBef>
                <a:spcPct val="20000"/>
              </a:spcBef>
              <a:buFont typeface="Wingdings" pitchFamily="2" charset="2"/>
              <a:buNone/>
              <a:defRPr/>
            </a:pPr>
            <a:r>
              <a:rPr lang="en-US" sz="2800" b="1" dirty="0" smtClean="0">
                <a:solidFill>
                  <a:srgbClr val="000066"/>
                </a:solidFill>
                <a:latin typeface="+mj-lt"/>
                <a:ea typeface="+mj-ea"/>
                <a:cs typeface="+mj-cs"/>
              </a:rPr>
              <a:t>Dr</a:t>
            </a:r>
            <a:r>
              <a:rPr lang="en-US" sz="2800" b="1" dirty="0">
                <a:solidFill>
                  <a:srgbClr val="000066"/>
                </a:solidFill>
                <a:latin typeface="+mj-lt"/>
                <a:ea typeface="+mj-ea"/>
                <a:cs typeface="+mj-cs"/>
              </a:rPr>
              <a:t>. SARFRAZ </a:t>
            </a:r>
            <a:r>
              <a:rPr lang="en-US" sz="2800" b="1" dirty="0" smtClean="0">
                <a:solidFill>
                  <a:srgbClr val="000066"/>
                </a:solidFill>
                <a:latin typeface="+mj-lt"/>
                <a:ea typeface="+mj-ea"/>
                <a:cs typeface="+mj-cs"/>
              </a:rPr>
              <a:t>HUSSAIN</a:t>
            </a:r>
          </a:p>
          <a:p>
            <a:pPr algn="ctr"/>
            <a:r>
              <a:rPr lang="en-US" sz="2800" b="1" dirty="0" smtClean="0">
                <a:solidFill>
                  <a:srgbClr val="000066"/>
                </a:solidFill>
              </a:rPr>
              <a:t> Professor</a:t>
            </a:r>
            <a:endParaRPr lang="en-US" sz="2800" b="1" dirty="0" smtClean="0">
              <a:solidFill>
                <a:srgbClr val="000066"/>
              </a:solidFill>
              <a:latin typeface="+mj-lt"/>
              <a:ea typeface="+mj-ea"/>
              <a:cs typeface="+mj-cs"/>
            </a:endParaRPr>
          </a:p>
          <a:p>
            <a:pPr algn="ctr"/>
            <a:r>
              <a:rPr lang="en-US" sz="2800" b="1" dirty="0" smtClean="0">
                <a:solidFill>
                  <a:srgbClr val="000066"/>
                </a:solidFill>
                <a:latin typeface="+mj-lt"/>
                <a:ea typeface="+mj-ea"/>
                <a:cs typeface="+mj-cs"/>
              </a:rPr>
              <a:t>Institute of Food Science &amp; Nutrition</a:t>
            </a:r>
          </a:p>
          <a:p>
            <a:pPr algn="ctr"/>
            <a:r>
              <a:rPr lang="en-US" sz="2800" dirty="0" smtClean="0">
                <a:solidFill>
                  <a:srgbClr val="000066"/>
                </a:solidFill>
                <a:latin typeface="+mj-lt"/>
                <a:ea typeface="+mj-ea"/>
                <a:cs typeface="+mj-cs"/>
              </a:rPr>
              <a:t>             </a:t>
            </a:r>
            <a:endParaRPr lang="en-US" sz="2800" dirty="0">
              <a:solidFill>
                <a:srgbClr val="000066"/>
              </a:solidFill>
              <a:latin typeface="+mj-lt"/>
              <a:ea typeface="+mj-ea"/>
              <a:cs typeface="+mj-cs"/>
            </a:endParaRPr>
          </a:p>
          <a:p>
            <a:endParaRPr lang="en-US" sz="2800" dirty="0">
              <a:solidFill>
                <a:srgbClr val="000066"/>
              </a:solidFill>
              <a:latin typeface="+mj-lt"/>
              <a:ea typeface="+mj-ea"/>
              <a:cs typeface="+mj-cs"/>
            </a:endParaRPr>
          </a:p>
          <a:p>
            <a:r>
              <a:rPr lang="en-US" sz="2800" dirty="0" smtClean="0">
                <a:solidFill>
                  <a:srgbClr val="000066"/>
                </a:solidFill>
                <a:latin typeface="+mj-lt"/>
                <a:ea typeface="+mj-ea"/>
                <a:cs typeface="+mj-cs"/>
              </a:rPr>
              <a:t> </a:t>
            </a:r>
            <a:endParaRPr lang="en-US" sz="2800" dirty="0">
              <a:solidFill>
                <a:srgbClr val="000066"/>
              </a:solidFill>
              <a:latin typeface="+mj-lt"/>
              <a:ea typeface="+mj-ea"/>
              <a:cs typeface="+mj-cs"/>
            </a:endParaRPr>
          </a:p>
        </p:txBody>
      </p:sp>
    </p:spTree>
    <p:extLst>
      <p:ext uri="{BB962C8B-B14F-4D97-AF65-F5344CB8AC3E}">
        <p14:creationId xmlns:p14="http://schemas.microsoft.com/office/powerpoint/2010/main" val="599290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Objectives Of Blanching</a:t>
            </a:r>
            <a:endParaRPr lang="en-US" b="1" dirty="0"/>
          </a:p>
        </p:txBody>
      </p:sp>
      <p:sp>
        <p:nvSpPr>
          <p:cNvPr id="3" name="Content Placeholder 2"/>
          <p:cNvSpPr>
            <a:spLocks noGrp="1"/>
          </p:cNvSpPr>
          <p:nvPr>
            <p:ph idx="1"/>
          </p:nvPr>
        </p:nvSpPr>
        <p:spPr>
          <a:xfrm>
            <a:off x="457200" y="1295400"/>
            <a:ext cx="7162800" cy="5105400"/>
          </a:xfrm>
        </p:spPr>
        <p:txBody>
          <a:bodyPr/>
          <a:lstStyle/>
          <a:p>
            <a:r>
              <a:rPr lang="en-US" sz="2800" dirty="0" smtClean="0"/>
              <a:t>Blanching is an old and well-established practice in the food industry. </a:t>
            </a:r>
          </a:p>
          <a:p>
            <a:r>
              <a:rPr lang="en-US" sz="2800" dirty="0" smtClean="0"/>
              <a:t>Early technological improvements focused on increasing product quality. </a:t>
            </a:r>
          </a:p>
          <a:p>
            <a:r>
              <a:rPr lang="en-US" sz="2800" dirty="0" smtClean="0"/>
              <a:t>Later process efficiency in terms of product throughput, energy efficiency, and waste effluent reduction has been the main concern. </a:t>
            </a:r>
          </a:p>
          <a:p>
            <a:r>
              <a:rPr lang="en-US" sz="2800" dirty="0" smtClean="0"/>
              <a:t>Targeting the right enzyme indicator would reduce blanching time and tackle all these priorities, </a:t>
            </a:r>
          </a:p>
          <a:p>
            <a:endParaRPr lang="en-US" sz="1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blanching.....</a:t>
            </a:r>
            <a:endParaRPr lang="en-US" dirty="0"/>
          </a:p>
        </p:txBody>
      </p:sp>
      <p:sp>
        <p:nvSpPr>
          <p:cNvPr id="3" name="Content Placeholder 2"/>
          <p:cNvSpPr>
            <a:spLocks noGrp="1"/>
          </p:cNvSpPr>
          <p:nvPr>
            <p:ph idx="1"/>
          </p:nvPr>
        </p:nvSpPr>
        <p:spPr>
          <a:xfrm>
            <a:off x="457200" y="1295400"/>
            <a:ext cx="7162800" cy="4830763"/>
          </a:xfrm>
        </p:spPr>
        <p:txBody>
          <a:bodyPr/>
          <a:lstStyle/>
          <a:p>
            <a:r>
              <a:rPr lang="en-US" sz="2800" dirty="0" smtClean="0"/>
              <a:t>Implementation of this requires modification of existing equipment to </a:t>
            </a:r>
            <a:r>
              <a:rPr lang="en-US" sz="2800" dirty="0" smtClean="0"/>
              <a:t>allow either </a:t>
            </a:r>
            <a:r>
              <a:rPr lang="en-US" sz="2800" dirty="0" smtClean="0"/>
              <a:t>faster product conveying or shorter pieces of equipment. </a:t>
            </a:r>
          </a:p>
          <a:p>
            <a:r>
              <a:rPr lang="en-US" sz="2800" dirty="0" smtClean="0"/>
              <a:t>Furthermore, food processors and their customers have been using long-established guidelines that suggest the use of catalase or peroxidase as indicators. </a:t>
            </a:r>
          </a:p>
          <a:p>
            <a:r>
              <a:rPr lang="en-US" sz="2800" dirty="0" smtClean="0"/>
              <a:t>There is still room for  improvement of an apparently simple  technology.</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blanching.....</a:t>
            </a:r>
            <a:endParaRPr lang="en-US" dirty="0"/>
          </a:p>
        </p:txBody>
      </p:sp>
      <p:sp>
        <p:nvSpPr>
          <p:cNvPr id="3" name="Content Placeholder 2"/>
          <p:cNvSpPr>
            <a:spLocks noGrp="1"/>
          </p:cNvSpPr>
          <p:nvPr>
            <p:ph idx="1"/>
          </p:nvPr>
        </p:nvSpPr>
        <p:spPr/>
        <p:txBody>
          <a:bodyPr/>
          <a:lstStyle/>
          <a:p>
            <a:r>
              <a:rPr lang="en-US" dirty="0" smtClean="0"/>
              <a:t>Improving product quality (increasing retention of nutrients and other freshlike quality attributes), </a:t>
            </a:r>
          </a:p>
          <a:p>
            <a:r>
              <a:rPr lang="en-US" dirty="0" smtClean="0"/>
              <a:t>Reducing energy consumption, and reducing waste production.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sheet of canning</a:t>
            </a:r>
          </a:p>
        </p:txBody>
      </p:sp>
      <p:sp>
        <p:nvSpPr>
          <p:cNvPr id="3" name="Content Placeholder 2"/>
          <p:cNvSpPr>
            <a:spLocks noGrp="1"/>
          </p:cNvSpPr>
          <p:nvPr>
            <p:ph idx="1"/>
          </p:nvPr>
        </p:nvSpPr>
        <p:spPr/>
        <p:txBody>
          <a:bodyPr/>
          <a:lstStyle/>
          <a:p>
            <a:r>
              <a:rPr lang="en-US" b="1" dirty="0" smtClean="0"/>
              <a:t>Filling:</a:t>
            </a:r>
            <a:endParaRPr lang="en-US" sz="2800" b="1" dirty="0" smtClean="0"/>
          </a:p>
          <a:p>
            <a:r>
              <a:rPr lang="en-US" sz="2800" dirty="0" smtClean="0"/>
              <a:t>The blanched and trained vegetables are filled in tin cans and due 2 to 3 % boiling salt solution is added in the vegetables and passed through the exhaust box to raise its </a:t>
            </a:r>
            <a:r>
              <a:rPr lang="en-US" sz="2800" dirty="0" err="1" smtClean="0"/>
              <a:t>temprature</a:t>
            </a:r>
            <a:r>
              <a:rPr lang="en-US" sz="2800" dirty="0" smtClean="0"/>
              <a:t> above 85 </a:t>
            </a:r>
            <a:r>
              <a:rPr lang="en-US" sz="2800" baseline="30000" dirty="0" smtClean="0"/>
              <a:t>0</a:t>
            </a:r>
            <a:r>
              <a:rPr lang="en-US" sz="2800" dirty="0" smtClean="0"/>
              <a:t>C the </a:t>
            </a:r>
            <a:r>
              <a:rPr lang="en-US" sz="2800" dirty="0" err="1" smtClean="0"/>
              <a:t>temprature</a:t>
            </a:r>
            <a:r>
              <a:rPr lang="en-US" sz="2800" dirty="0" smtClean="0"/>
              <a:t> is checked with the help of thermometer by insert it in the center of the tin can.</a:t>
            </a:r>
            <a:endParaRPr lang="en-US" sz="2800" baseline="30000" dirty="0"/>
          </a:p>
        </p:txBody>
      </p:sp>
    </p:spTree>
    <p:extLst>
      <p:ext uri="{BB962C8B-B14F-4D97-AF65-F5344CB8AC3E}">
        <p14:creationId xmlns:p14="http://schemas.microsoft.com/office/powerpoint/2010/main" val="2789301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sheet of canning</a:t>
            </a:r>
          </a:p>
        </p:txBody>
      </p:sp>
      <p:sp>
        <p:nvSpPr>
          <p:cNvPr id="3" name="Content Placeholder 2"/>
          <p:cNvSpPr>
            <a:spLocks noGrp="1"/>
          </p:cNvSpPr>
          <p:nvPr>
            <p:ph idx="1"/>
          </p:nvPr>
        </p:nvSpPr>
        <p:spPr/>
        <p:txBody>
          <a:bodyPr/>
          <a:lstStyle/>
          <a:p>
            <a:r>
              <a:rPr lang="en-US" b="1" dirty="0" smtClean="0"/>
              <a:t>Exhausting</a:t>
            </a:r>
            <a:endParaRPr lang="en-US" sz="1800" b="1" dirty="0" smtClean="0"/>
          </a:p>
          <a:p>
            <a:r>
              <a:rPr lang="en-US" sz="1800" dirty="0" smtClean="0"/>
              <a:t>The tin cans </a:t>
            </a:r>
            <a:r>
              <a:rPr lang="en-US" sz="1800" dirty="0" smtClean="0"/>
              <a:t>filled </a:t>
            </a:r>
            <a:r>
              <a:rPr lang="en-US" sz="1800" dirty="0" smtClean="0"/>
              <a:t>with vegetables and brine are passed through a steam belt in an enclosed chamber to raise the </a:t>
            </a:r>
            <a:r>
              <a:rPr lang="en-US" sz="1800" dirty="0" smtClean="0"/>
              <a:t>temperature </a:t>
            </a:r>
            <a:r>
              <a:rPr lang="en-US" sz="1800" dirty="0" smtClean="0"/>
              <a:t>and expel the air and gasses and also raise the volume.</a:t>
            </a:r>
          </a:p>
          <a:p>
            <a:r>
              <a:rPr lang="en-US" sz="1800" b="1" dirty="0" smtClean="0"/>
              <a:t>Advantages </a:t>
            </a:r>
            <a:r>
              <a:rPr lang="en-US" sz="1800" b="1" dirty="0" smtClean="0"/>
              <a:t>of exhausting:</a:t>
            </a:r>
          </a:p>
          <a:p>
            <a:r>
              <a:rPr lang="en-US" sz="1800" dirty="0" smtClean="0"/>
              <a:t>Heating of tin cans in steam causes creation  of </a:t>
            </a:r>
            <a:r>
              <a:rPr lang="en-US" sz="1800" dirty="0" err="1" smtClean="0"/>
              <a:t>vaccuum</a:t>
            </a:r>
            <a:r>
              <a:rPr lang="en-US" sz="1800" dirty="0" smtClean="0"/>
              <a:t> in tin cans after </a:t>
            </a:r>
            <a:r>
              <a:rPr lang="en-US" sz="1800" dirty="0" smtClean="0"/>
              <a:t>immediate </a:t>
            </a:r>
            <a:r>
              <a:rPr lang="en-US" sz="1800" dirty="0" smtClean="0"/>
              <a:t>sealing, processing and cooling.</a:t>
            </a:r>
          </a:p>
          <a:p>
            <a:r>
              <a:rPr lang="en-US" sz="1800" dirty="0" smtClean="0"/>
              <a:t>The </a:t>
            </a:r>
            <a:r>
              <a:rPr lang="en-US" sz="1800" dirty="0" err="1" smtClean="0"/>
              <a:t>vaccuum</a:t>
            </a:r>
            <a:r>
              <a:rPr lang="en-US" sz="1800" dirty="0" smtClean="0"/>
              <a:t> releases the head space air which may help in breathing of micro organisms.</a:t>
            </a:r>
          </a:p>
          <a:p>
            <a:r>
              <a:rPr lang="en-US" sz="1800" dirty="0" smtClean="0"/>
              <a:t>Vacuums results in reduction chemical spoilage.</a:t>
            </a:r>
          </a:p>
          <a:p>
            <a:r>
              <a:rPr lang="en-US" sz="1800" dirty="0" smtClean="0"/>
              <a:t>If proper </a:t>
            </a:r>
            <a:r>
              <a:rPr lang="en-US" sz="1800" dirty="0" smtClean="0"/>
              <a:t>exhausting </a:t>
            </a:r>
            <a:r>
              <a:rPr lang="en-US" sz="1800" dirty="0" smtClean="0"/>
              <a:t>is not done at 85 </a:t>
            </a:r>
            <a:r>
              <a:rPr lang="en-US" sz="1800" baseline="30000" dirty="0" smtClean="0"/>
              <a:t>0 </a:t>
            </a:r>
            <a:r>
              <a:rPr lang="en-US" sz="1800" dirty="0" smtClean="0"/>
              <a:t>C the cans may show </a:t>
            </a:r>
            <a:r>
              <a:rPr lang="en-US" sz="1800" dirty="0" err="1" smtClean="0"/>
              <a:t>buldging</a:t>
            </a:r>
            <a:r>
              <a:rPr lang="en-US" sz="1800" dirty="0" smtClean="0"/>
              <a:t> and spoilage.</a:t>
            </a:r>
            <a:endParaRPr lang="en-US" sz="1800" baseline="30000" dirty="0" smtClean="0"/>
          </a:p>
        </p:txBody>
      </p:sp>
    </p:spTree>
    <p:extLst>
      <p:ext uri="{BB962C8B-B14F-4D97-AF65-F5344CB8AC3E}">
        <p14:creationId xmlns:p14="http://schemas.microsoft.com/office/powerpoint/2010/main" val="4079059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sheet of canning</a:t>
            </a:r>
          </a:p>
        </p:txBody>
      </p:sp>
      <p:sp>
        <p:nvSpPr>
          <p:cNvPr id="3" name="Content Placeholder 2"/>
          <p:cNvSpPr>
            <a:spLocks noGrp="1"/>
          </p:cNvSpPr>
          <p:nvPr>
            <p:ph idx="1"/>
          </p:nvPr>
        </p:nvSpPr>
        <p:spPr/>
        <p:txBody>
          <a:bodyPr/>
          <a:lstStyle/>
          <a:p>
            <a:r>
              <a:rPr lang="en-US" b="1" dirty="0" smtClean="0"/>
              <a:t>Sealing:</a:t>
            </a:r>
            <a:endParaRPr lang="en-US" b="1" dirty="0" smtClean="0"/>
          </a:p>
          <a:p>
            <a:r>
              <a:rPr lang="en-US" sz="2800" dirty="0" smtClean="0"/>
              <a:t>Sealing is done with the help of double seaming machine which makes the cannery end air tight by making five layers in the seam.</a:t>
            </a:r>
          </a:p>
          <a:p>
            <a:r>
              <a:rPr lang="en-US" sz="2800" dirty="0" smtClean="0"/>
              <a:t>Seam becomes air tight with the help of a rubber lining coated on inside wedge on the lid.</a:t>
            </a:r>
            <a:endParaRPr lang="en-US" sz="2800" dirty="0"/>
          </a:p>
        </p:txBody>
      </p:sp>
    </p:spTree>
    <p:extLst>
      <p:ext uri="{BB962C8B-B14F-4D97-AF65-F5344CB8AC3E}">
        <p14:creationId xmlns:p14="http://schemas.microsoft.com/office/powerpoint/2010/main" val="1561952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sheet of canning</a:t>
            </a:r>
          </a:p>
        </p:txBody>
      </p:sp>
      <p:sp>
        <p:nvSpPr>
          <p:cNvPr id="3" name="Content Placeholder 2"/>
          <p:cNvSpPr>
            <a:spLocks noGrp="1"/>
          </p:cNvSpPr>
          <p:nvPr>
            <p:ph idx="1"/>
          </p:nvPr>
        </p:nvSpPr>
        <p:spPr/>
        <p:txBody>
          <a:bodyPr/>
          <a:lstStyle/>
          <a:p>
            <a:r>
              <a:rPr lang="en-US" b="1" dirty="0" smtClean="0"/>
              <a:t>Processing:</a:t>
            </a:r>
          </a:p>
          <a:p>
            <a:r>
              <a:rPr lang="en-US" dirty="0" smtClean="0"/>
              <a:t>Processing means putting the sealed tin can in the retort to cook at 121 </a:t>
            </a:r>
            <a:r>
              <a:rPr lang="en-US" baseline="30000" dirty="0" smtClean="0"/>
              <a:t>0</a:t>
            </a:r>
            <a:r>
              <a:rPr lang="en-US" dirty="0" smtClean="0"/>
              <a:t>C and a correspondent pressure of 15 psi for at least required time recommended to kill the bacteria and make the can free of micro organisms.</a:t>
            </a:r>
            <a:endParaRPr lang="en-US" baseline="30000" dirty="0"/>
          </a:p>
        </p:txBody>
      </p:sp>
    </p:spTree>
    <p:extLst>
      <p:ext uri="{BB962C8B-B14F-4D97-AF65-F5344CB8AC3E}">
        <p14:creationId xmlns:p14="http://schemas.microsoft.com/office/powerpoint/2010/main" val="148919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1-Canning of spinach</a:t>
            </a:r>
            <a:endParaRPr lang="en-US" dirty="0"/>
          </a:p>
        </p:txBody>
      </p:sp>
      <p:sp>
        <p:nvSpPr>
          <p:cNvPr id="3" name="Content Placeholder 2"/>
          <p:cNvSpPr>
            <a:spLocks noGrp="1"/>
          </p:cNvSpPr>
          <p:nvPr>
            <p:ph idx="1"/>
          </p:nvPr>
        </p:nvSpPr>
        <p:spPr/>
        <p:txBody>
          <a:bodyPr/>
          <a:lstStyle/>
          <a:p>
            <a:r>
              <a:rPr lang="en-US" sz="2800" dirty="0" smtClean="0"/>
              <a:t>Washing of spinach</a:t>
            </a:r>
          </a:p>
          <a:p>
            <a:r>
              <a:rPr lang="en-US" sz="2800" dirty="0" smtClean="0"/>
              <a:t>Cutting/slicing of spinach</a:t>
            </a:r>
          </a:p>
          <a:p>
            <a:r>
              <a:rPr lang="en-US" sz="2800" dirty="0" smtClean="0"/>
              <a:t>Water blanching:  3-5 min with addition of Sodium bicarbonate + sodium chloride to fix green color</a:t>
            </a:r>
          </a:p>
          <a:p>
            <a:r>
              <a:rPr lang="en-US" sz="2800" dirty="0" smtClean="0"/>
              <a:t>Filling in tin cans: 450g blanched, drained spinach,  4.8 - 5.9g table salt in 2,5 No. Can and fill with boiling water</a:t>
            </a:r>
          </a:p>
          <a:p>
            <a:r>
              <a:rPr lang="en-US" sz="2800" dirty="0" smtClean="0"/>
              <a:t>Exhaust at 76</a:t>
            </a:r>
            <a:r>
              <a:rPr lang="en-US" sz="2800" baseline="30000" dirty="0" smtClean="0"/>
              <a:t>0</a:t>
            </a:r>
            <a:r>
              <a:rPr lang="en-US" sz="2800" dirty="0" smtClean="0"/>
              <a:t> C for 7-8 min &amp; seal immediately</a:t>
            </a:r>
          </a:p>
          <a:p>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Canning of Spinach Conti...</a:t>
            </a:r>
            <a:endParaRPr lang="en-US" dirty="0"/>
          </a:p>
        </p:txBody>
      </p:sp>
      <p:sp>
        <p:nvSpPr>
          <p:cNvPr id="3" name="Content Placeholder 2"/>
          <p:cNvSpPr>
            <a:spLocks noGrp="1"/>
          </p:cNvSpPr>
          <p:nvPr>
            <p:ph idx="1"/>
          </p:nvPr>
        </p:nvSpPr>
        <p:spPr/>
        <p:txBody>
          <a:bodyPr/>
          <a:lstStyle/>
          <a:p>
            <a:r>
              <a:rPr lang="en-US" sz="2400" dirty="0" smtClean="0"/>
              <a:t>Process  for 40 min at 121</a:t>
            </a:r>
            <a:r>
              <a:rPr lang="en-US" sz="2400" baseline="30000" dirty="0" smtClean="0"/>
              <a:t>0</a:t>
            </a:r>
            <a:r>
              <a:rPr lang="en-US" sz="2400" dirty="0" smtClean="0"/>
              <a:t>C  and 15 PSI and cool at 43</a:t>
            </a:r>
            <a:r>
              <a:rPr lang="en-US" sz="2400" baseline="30000" dirty="0" smtClean="0"/>
              <a:t>0 </a:t>
            </a:r>
            <a:r>
              <a:rPr lang="en-US" sz="2400" dirty="0" smtClean="0"/>
              <a:t>C </a:t>
            </a:r>
          </a:p>
          <a:p>
            <a:r>
              <a:rPr lang="en-US" sz="2400" dirty="0" smtClean="0"/>
              <a:t>Dissolve 2-3g bleaching powder in cooling water per liter to get 2-3ppm active chlorine to avoid post processing contamination through sniffing of cooling water during cooling.</a:t>
            </a:r>
          </a:p>
          <a:p>
            <a:r>
              <a:rPr lang="en-US" sz="2400" dirty="0" smtClean="0"/>
              <a:t>Incubate at room temperature for one week or until buldging is seen.</a:t>
            </a:r>
          </a:p>
          <a:p>
            <a:r>
              <a:rPr lang="en-US" sz="2400" dirty="0" smtClean="0"/>
              <a:t>Discard buldged cans and wipe and labell.</a:t>
            </a:r>
          </a:p>
          <a:p>
            <a:r>
              <a:rPr lang="en-US" sz="2400" dirty="0" smtClean="0"/>
              <a:t>Secondary packing and marketting.</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2-Canning of mango slices</a:t>
            </a:r>
            <a:endParaRPr lang="en-US" dirty="0"/>
          </a:p>
        </p:txBody>
      </p:sp>
      <p:sp>
        <p:nvSpPr>
          <p:cNvPr id="3" name="Content Placeholder 2"/>
          <p:cNvSpPr>
            <a:spLocks noGrp="1"/>
          </p:cNvSpPr>
          <p:nvPr>
            <p:ph idx="1"/>
          </p:nvPr>
        </p:nvSpPr>
        <p:spPr/>
        <p:txBody>
          <a:bodyPr/>
          <a:lstStyle/>
          <a:p>
            <a:r>
              <a:rPr lang="en-US" sz="2400" dirty="0" smtClean="0"/>
              <a:t>Selection of mango for slices canning grafted mango chaunsa</a:t>
            </a:r>
          </a:p>
          <a:p>
            <a:r>
              <a:rPr lang="en-US" sz="2400" dirty="0" smtClean="0"/>
              <a:t>Washing of mangoes</a:t>
            </a:r>
          </a:p>
          <a:p>
            <a:r>
              <a:rPr lang="en-US" sz="2400" dirty="0" smtClean="0"/>
              <a:t>Peeling by hand &amp; making 6 slices</a:t>
            </a:r>
          </a:p>
          <a:p>
            <a:r>
              <a:rPr lang="en-US" sz="2400" dirty="0" smtClean="0"/>
              <a:t>Dipping of slices in 4% sugar (199g sugar in 3.8 liter water)  solution to avoid blackening of slices</a:t>
            </a:r>
          </a:p>
          <a:p>
            <a:r>
              <a:rPr lang="en-US" sz="2400" dirty="0" smtClean="0"/>
              <a:t>Filling 520g mango slices in 401 x 411 No. Can with 50% sugar solution (1.8939lier water with 1.0192 kg sugar) and boil</a:t>
            </a:r>
            <a:r>
              <a:rPr lang="en-US" sz="2800" dirty="0" smtClean="0"/>
              <a:t> fill syrup in cans,</a:t>
            </a:r>
          </a:p>
          <a:p>
            <a:r>
              <a:rPr lang="en-US" sz="2800" dirty="0" smtClean="0"/>
              <a:t>Exhaust for 7-9 min at 212</a:t>
            </a:r>
            <a:r>
              <a:rPr lang="en-US" sz="2800" baseline="30000" dirty="0" smtClean="0"/>
              <a:t>0</a:t>
            </a:r>
            <a:r>
              <a:rPr lang="en-US" sz="2800" dirty="0" smtClean="0"/>
              <a:t>F and seal,</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sheet of canning</a:t>
            </a:r>
            <a:endParaRPr lang="en-US" dirty="0"/>
          </a:p>
        </p:txBody>
      </p:sp>
      <p:sp>
        <p:nvSpPr>
          <p:cNvPr id="3" name="Content Placeholder 2"/>
          <p:cNvSpPr>
            <a:spLocks noGrp="1"/>
          </p:cNvSpPr>
          <p:nvPr>
            <p:ph idx="1"/>
          </p:nvPr>
        </p:nvSpPr>
        <p:spPr/>
        <p:txBody>
          <a:bodyPr/>
          <a:lstStyle/>
          <a:p>
            <a:r>
              <a:rPr lang="en-US" b="1" dirty="0" smtClean="0"/>
              <a:t>Receiving</a:t>
            </a:r>
            <a:r>
              <a:rPr lang="en-US" dirty="0" smtClean="0"/>
              <a:t>:</a:t>
            </a:r>
          </a:p>
          <a:p>
            <a:pPr marL="0" indent="0">
              <a:buNone/>
            </a:pPr>
            <a:r>
              <a:rPr lang="en-US" sz="2800" dirty="0" smtClean="0"/>
              <a:t>Canning manger deals with the purchase of fresh fruits and vegetables and makes agreement with formers/growers and ensures fresh fruits and vegetables reach in factory in two hours.</a:t>
            </a:r>
          </a:p>
          <a:p>
            <a:pPr marL="0" indent="0">
              <a:buNone/>
            </a:pPr>
            <a:r>
              <a:rPr lang="en-US" sz="2800" dirty="0" smtClean="0"/>
              <a:t>He is also responsible for verities of F&amp;V suitable for canning, there maturity at harvest and free of diseases, optimum quality </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2-Canning of mango slices</a:t>
            </a:r>
            <a:endParaRPr lang="en-US" dirty="0"/>
          </a:p>
        </p:txBody>
      </p:sp>
      <p:sp>
        <p:nvSpPr>
          <p:cNvPr id="3" name="Content Placeholder 2"/>
          <p:cNvSpPr>
            <a:spLocks noGrp="1"/>
          </p:cNvSpPr>
          <p:nvPr>
            <p:ph idx="1"/>
          </p:nvPr>
        </p:nvSpPr>
        <p:spPr/>
        <p:txBody>
          <a:bodyPr/>
          <a:lstStyle/>
          <a:p>
            <a:r>
              <a:rPr lang="en-US" sz="2800" dirty="0" smtClean="0"/>
              <a:t>Acidity 0.25%, pH4.2</a:t>
            </a:r>
          </a:p>
          <a:p>
            <a:r>
              <a:rPr lang="en-US" sz="2800" dirty="0" smtClean="0"/>
              <a:t>Exhaalcium chloride optional depending on maturity induces of mango &amp; slices</a:t>
            </a:r>
          </a:p>
          <a:p>
            <a:r>
              <a:rPr lang="en-US" sz="2800" dirty="0" smtClean="0"/>
              <a:t>Processing at 100</a:t>
            </a:r>
            <a:r>
              <a:rPr lang="en-US" sz="2800" baseline="30000" dirty="0" smtClean="0"/>
              <a:t>0</a:t>
            </a:r>
            <a:r>
              <a:rPr lang="en-US" sz="2800" dirty="0" smtClean="0"/>
              <a:t>C for 7 minutes</a:t>
            </a:r>
          </a:p>
          <a:p>
            <a:r>
              <a:rPr lang="en-US" sz="2800" dirty="0" smtClean="0"/>
              <a:t>Cooling at 43</a:t>
            </a:r>
            <a:r>
              <a:rPr lang="en-US" sz="2800" baseline="30000" dirty="0" smtClean="0"/>
              <a:t>0</a:t>
            </a:r>
            <a:r>
              <a:rPr lang="en-US" sz="2800" dirty="0" smtClean="0"/>
              <a:t>C </a:t>
            </a:r>
          </a:p>
          <a:p>
            <a:r>
              <a:rPr lang="en-US" sz="2800" dirty="0" smtClean="0"/>
              <a:t>Incubation for one week or until buldging is seen</a:t>
            </a:r>
          </a:p>
          <a:p>
            <a:r>
              <a:rPr lang="en-US" sz="2800" dirty="0" smtClean="0"/>
              <a:t>Discard buldged cans wipe &amp; label </a:t>
            </a:r>
          </a:p>
          <a:p>
            <a:r>
              <a:rPr lang="en-US" sz="2800" dirty="0" smtClean="0"/>
              <a:t>Marketting</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3-Canning of Tinda</a:t>
            </a: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Washing and peeling in abrassive peeler,</a:t>
            </a:r>
          </a:p>
          <a:p>
            <a:r>
              <a:rPr lang="en-US" dirty="0" smtClean="0">
                <a:latin typeface="Times New Roman" pitchFamily="18" charset="0"/>
                <a:cs typeface="Times New Roman" pitchFamily="18" charset="0"/>
              </a:rPr>
              <a:t>Cutting in slices as desired</a:t>
            </a:r>
          </a:p>
          <a:p>
            <a:r>
              <a:rPr lang="en-US" dirty="0" smtClean="0">
                <a:latin typeface="Times New Roman" pitchFamily="18" charset="0"/>
                <a:cs typeface="Times New Roman" pitchFamily="18" charset="0"/>
              </a:rPr>
              <a:t>Blanching in water for 4-6 min in water</a:t>
            </a:r>
          </a:p>
          <a:p>
            <a:r>
              <a:rPr lang="en-US" dirty="0" smtClean="0">
                <a:latin typeface="Times New Roman" pitchFamily="18" charset="0"/>
                <a:cs typeface="Times New Roman" pitchFamily="18" charset="0"/>
              </a:rPr>
              <a:t>Filling 350 -440g blanched drained tinda in 2.5 No. Can</a:t>
            </a:r>
          </a:p>
          <a:p>
            <a:r>
              <a:rPr lang="en-US" dirty="0" smtClean="0">
                <a:latin typeface="Times New Roman" pitchFamily="18" charset="0"/>
                <a:cs typeface="Times New Roman" pitchFamily="18" charset="0"/>
              </a:rPr>
              <a:t>Exhaust at 76</a:t>
            </a:r>
            <a:r>
              <a:rPr lang="en-US" baseline="30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C for 7 minutes</a:t>
            </a:r>
            <a:endParaRPr lang="en-US" baseline="-25000" dirty="0" smtClean="0">
              <a:latin typeface="Times New Roman" pitchFamily="18" charset="0"/>
              <a:cs typeface="Times New Roman" pitchFamily="18" charset="0"/>
            </a:endParaRPr>
          </a:p>
          <a:p>
            <a:endParaRPr lang="en-US" sz="2800" baseline="-250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 Canning of tinda</a:t>
            </a:r>
            <a:endParaRPr lang="en-US" dirty="0"/>
          </a:p>
        </p:txBody>
      </p:sp>
      <p:sp>
        <p:nvSpPr>
          <p:cNvPr id="3" name="Content Placeholder 2"/>
          <p:cNvSpPr>
            <a:spLocks noGrp="1"/>
          </p:cNvSpPr>
          <p:nvPr>
            <p:ph idx="1"/>
          </p:nvPr>
        </p:nvSpPr>
        <p:spPr/>
        <p:txBody>
          <a:bodyPr/>
          <a:lstStyle/>
          <a:p>
            <a:r>
              <a:rPr lang="en-US" dirty="0" smtClean="0"/>
              <a:t>Seal immediately</a:t>
            </a:r>
          </a:p>
          <a:p>
            <a:r>
              <a:rPr lang="en-US" dirty="0" smtClean="0"/>
              <a:t>Process for 20 min at 121</a:t>
            </a:r>
            <a:r>
              <a:rPr lang="en-US" baseline="30000" dirty="0" smtClean="0"/>
              <a:t>0</a:t>
            </a:r>
            <a:r>
              <a:rPr lang="en-US" dirty="0" smtClean="0"/>
              <a:t>C nd 15PSI</a:t>
            </a:r>
          </a:p>
          <a:p>
            <a:r>
              <a:rPr lang="en-US" dirty="0" smtClean="0"/>
              <a:t>Cool at 43</a:t>
            </a:r>
            <a:r>
              <a:rPr lang="en-US" baseline="30000" dirty="0" smtClean="0"/>
              <a:t>0</a:t>
            </a:r>
            <a:r>
              <a:rPr lang="en-US" dirty="0" smtClean="0"/>
              <a:t>C</a:t>
            </a:r>
          </a:p>
          <a:p>
            <a:r>
              <a:rPr lang="en-US" dirty="0" smtClean="0"/>
              <a:t>Incubate for on weekor until buldging is seen</a:t>
            </a:r>
          </a:p>
          <a:p>
            <a:r>
              <a:rPr lang="en-US" dirty="0" smtClean="0"/>
              <a:t>Wipe and label</a:t>
            </a:r>
          </a:p>
          <a:p>
            <a:r>
              <a:rPr lang="en-US" dirty="0" smtClean="0"/>
              <a:t>Marketting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canning of whole Tomatoes in juice</a:t>
            </a:r>
            <a:endParaRPr lang="en-US" dirty="0"/>
          </a:p>
        </p:txBody>
      </p:sp>
      <p:sp>
        <p:nvSpPr>
          <p:cNvPr id="3" name="Content Placeholder 2"/>
          <p:cNvSpPr>
            <a:spLocks noGrp="1"/>
          </p:cNvSpPr>
          <p:nvPr>
            <p:ph idx="1"/>
          </p:nvPr>
        </p:nvSpPr>
        <p:spPr/>
        <p:txBody>
          <a:bodyPr/>
          <a:lstStyle/>
          <a:p>
            <a:r>
              <a:rPr lang="en-US" dirty="0" smtClean="0"/>
              <a:t>Washing and peeling in boiling water for 30-45 sec or steam for 30 sec &amp; cool under chilled water to remove peel by hand</a:t>
            </a:r>
          </a:p>
          <a:p>
            <a:r>
              <a:rPr lang="en-US" dirty="0" smtClean="0"/>
              <a:t>Fill to the ¼ inch top head space</a:t>
            </a:r>
          </a:p>
          <a:p>
            <a:r>
              <a:rPr lang="en-US" dirty="0" smtClean="0"/>
              <a:t>Add 2-3% sugar for balancing taste, </a:t>
            </a:r>
          </a:p>
          <a:p>
            <a:r>
              <a:rPr lang="en-US" dirty="0" smtClean="0"/>
              <a:t>Acidification with citric acid 0.1-0.2%</a:t>
            </a:r>
          </a:p>
          <a:p>
            <a:r>
              <a:rPr lang="en-US" dirty="0" smtClean="0"/>
              <a:t>Addition of 0.035 to 0.1% CaCl</a:t>
            </a:r>
            <a:r>
              <a:rPr lang="en-US" baseline="-25000" dirty="0" smtClean="0"/>
              <a:t>2</a:t>
            </a:r>
            <a:endParaRPr lang="en-US" baseline="30000" dirty="0" smtClean="0"/>
          </a:p>
          <a:p>
            <a:endParaRPr lang="en-US" baseline="-25000"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Canning of whole Tomatoes (peeled &amp; cored) in juice</a:t>
            </a:r>
            <a:endParaRPr lang="en-US" dirty="0"/>
          </a:p>
        </p:txBody>
      </p:sp>
      <p:sp>
        <p:nvSpPr>
          <p:cNvPr id="3" name="Content Placeholder 2"/>
          <p:cNvSpPr>
            <a:spLocks noGrp="1"/>
          </p:cNvSpPr>
          <p:nvPr>
            <p:ph idx="1"/>
          </p:nvPr>
        </p:nvSpPr>
        <p:spPr/>
        <p:txBody>
          <a:bodyPr/>
          <a:lstStyle/>
          <a:p>
            <a:r>
              <a:rPr lang="en-US" dirty="0" smtClean="0"/>
              <a:t>Add 0.5% table salt to improve taste</a:t>
            </a:r>
          </a:p>
          <a:p>
            <a:r>
              <a:rPr lang="en-US" dirty="0" smtClean="0"/>
              <a:t>Fill with hot boiling tomato juice to the top of can</a:t>
            </a:r>
          </a:p>
          <a:p>
            <a:r>
              <a:rPr lang="en-US" dirty="0" smtClean="0"/>
              <a:t>Exhaust at 140-160</a:t>
            </a:r>
            <a:r>
              <a:rPr lang="en-US" baseline="30000" dirty="0" smtClean="0"/>
              <a:t>0</a:t>
            </a:r>
            <a:r>
              <a:rPr lang="en-US" dirty="0" smtClean="0"/>
              <a:t>F for 7-8 min</a:t>
            </a:r>
          </a:p>
          <a:p>
            <a:r>
              <a:rPr lang="en-US" dirty="0" smtClean="0"/>
              <a:t>Seal immediately &amp; process at 212</a:t>
            </a:r>
            <a:r>
              <a:rPr lang="en-US" baseline="30000" dirty="0" smtClean="0"/>
              <a:t>0 </a:t>
            </a:r>
            <a:r>
              <a:rPr lang="en-US" dirty="0" smtClean="0"/>
              <a:t>F for 40-45 min</a:t>
            </a:r>
          </a:p>
          <a:p>
            <a:r>
              <a:rPr lang="en-US" dirty="0" smtClean="0"/>
              <a:t>Cool to 100</a:t>
            </a:r>
            <a:r>
              <a:rPr lang="en-US" baseline="30000" dirty="0" smtClean="0"/>
              <a:t>0</a:t>
            </a:r>
            <a:r>
              <a:rPr lang="en-US" dirty="0" smtClean="0"/>
              <a:t>F</a:t>
            </a:r>
          </a:p>
          <a:p>
            <a:r>
              <a:rPr lang="en-US" dirty="0" smtClean="0"/>
              <a:t>Drain weight not less than </a:t>
            </a:r>
            <a:r>
              <a:rPr lang="en-US" dirty="0" smtClean="0"/>
              <a:t>540g.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Retorting in progress</a:t>
            </a:r>
            <a:endParaRPr lang="en-US" dirty="0"/>
          </a:p>
        </p:txBody>
      </p:sp>
      <p:pic>
        <p:nvPicPr>
          <p:cNvPr id="4" name="Content Placeholder 3"/>
          <p:cNvPicPr>
            <a:picLocks noGrp="1" noChangeAspect="1" noChangeArrowheads="1"/>
          </p:cNvPicPr>
          <p:nvPr>
            <p:ph idx="1"/>
          </p:nvPr>
        </p:nvPicPr>
        <p:blipFill>
          <a:blip r:embed="rId2"/>
          <a:srcRect/>
          <a:stretch>
            <a:fillRect/>
          </a:stretch>
        </p:blipFill>
        <p:spPr bwMode="auto">
          <a:xfrm>
            <a:off x="533400" y="1524000"/>
            <a:ext cx="6705600" cy="4525963"/>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Autoclave or Retort</a:t>
            </a:r>
            <a:endParaRPr lang="en-US" dirty="0"/>
          </a:p>
        </p:txBody>
      </p:sp>
      <p:pic>
        <p:nvPicPr>
          <p:cNvPr id="4098" name="Picture 2" descr="C:\Users\cic\Desktop\Canning\IMG_20160930_133537.jpg"/>
          <p:cNvPicPr>
            <a:picLocks noGrp="1" noChangeAspect="1" noChangeArrowheads="1"/>
          </p:cNvPicPr>
          <p:nvPr>
            <p:ph idx="1"/>
          </p:nvPr>
        </p:nvPicPr>
        <p:blipFill>
          <a:blip r:embed="rId2"/>
          <a:srcRect/>
          <a:stretch>
            <a:fillRect/>
          </a:stretch>
        </p:blipFill>
        <p:spPr bwMode="auto">
          <a:xfrm>
            <a:off x="2073953" y="1600200"/>
            <a:ext cx="3929293" cy="452596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Retort operation</a:t>
            </a:r>
            <a:endParaRPr lang="en-US" dirty="0"/>
          </a:p>
        </p:txBody>
      </p:sp>
      <p:sp>
        <p:nvSpPr>
          <p:cNvPr id="3" name="Content Placeholder 2"/>
          <p:cNvSpPr>
            <a:spLocks noGrp="1"/>
          </p:cNvSpPr>
          <p:nvPr>
            <p:ph idx="1"/>
          </p:nvPr>
        </p:nvSpPr>
        <p:spPr/>
        <p:txBody>
          <a:bodyPr/>
          <a:lstStyle/>
          <a:p>
            <a:r>
              <a:rPr lang="en-US" dirty="0" smtClean="0"/>
              <a:t>Open the retort</a:t>
            </a:r>
          </a:p>
          <a:p>
            <a:r>
              <a:rPr lang="en-US" dirty="0" smtClean="0"/>
              <a:t>Open the steam valve to make the retort </a:t>
            </a:r>
            <a:r>
              <a:rPr lang="en-US" dirty="0" smtClean="0"/>
              <a:t>warm</a:t>
            </a:r>
            <a:endParaRPr lang="en-US" dirty="0" smtClean="0"/>
          </a:p>
          <a:p>
            <a:r>
              <a:rPr lang="en-US" dirty="0" smtClean="0"/>
              <a:t>Open the drain valve to drain </a:t>
            </a:r>
            <a:r>
              <a:rPr lang="en-US" dirty="0" err="1" smtClean="0"/>
              <a:t>condenste</a:t>
            </a:r>
            <a:r>
              <a:rPr lang="en-US" dirty="0"/>
              <a:t>.</a:t>
            </a:r>
            <a:endParaRPr lang="en-US" dirty="0" smtClean="0"/>
          </a:p>
          <a:p>
            <a:r>
              <a:rPr lang="en-US" dirty="0" smtClean="0"/>
              <a:t>Load </a:t>
            </a:r>
            <a:r>
              <a:rPr lang="en-US" dirty="0" smtClean="0"/>
              <a:t>the cans to keep them warm,</a:t>
            </a:r>
          </a:p>
          <a:p>
            <a:r>
              <a:rPr lang="en-US" dirty="0" smtClean="0"/>
              <a:t>Make full load capacity quickly or by lowering the basket</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Retort operation....</a:t>
            </a:r>
            <a:endParaRPr lang="en-US" dirty="0"/>
          </a:p>
        </p:txBody>
      </p:sp>
      <p:sp>
        <p:nvSpPr>
          <p:cNvPr id="3" name="Content Placeholder 2"/>
          <p:cNvSpPr>
            <a:spLocks noGrp="1"/>
          </p:cNvSpPr>
          <p:nvPr>
            <p:ph idx="1"/>
          </p:nvPr>
        </p:nvSpPr>
        <p:spPr/>
        <p:txBody>
          <a:bodyPr/>
          <a:lstStyle/>
          <a:p>
            <a:r>
              <a:rPr lang="en-US" sz="2400" dirty="0" smtClean="0"/>
              <a:t>Close the retort </a:t>
            </a:r>
            <a:r>
              <a:rPr lang="en-US" sz="2400" dirty="0" smtClean="0"/>
              <a:t>tight.</a:t>
            </a:r>
            <a:endParaRPr lang="en-US" sz="2400" dirty="0" smtClean="0"/>
          </a:p>
          <a:p>
            <a:r>
              <a:rPr lang="en-US" sz="2400" dirty="0" smtClean="0"/>
              <a:t>Close the </a:t>
            </a:r>
            <a:r>
              <a:rPr lang="en-US" sz="2400" dirty="0" smtClean="0"/>
              <a:t>drain valve, over flow valve, exhaust valve, and steam to </a:t>
            </a:r>
            <a:r>
              <a:rPr lang="en-US" sz="2400" dirty="0" smtClean="0"/>
              <a:t>full. </a:t>
            </a:r>
            <a:endParaRPr lang="en-US" sz="2400" dirty="0" smtClean="0"/>
          </a:p>
          <a:p>
            <a:r>
              <a:rPr lang="en-US" sz="2400" dirty="0" smtClean="0"/>
              <a:t>Check the temperature and presure guage to attain 121</a:t>
            </a:r>
            <a:r>
              <a:rPr lang="en-US" sz="2400" baseline="30000" dirty="0" smtClean="0"/>
              <a:t>0</a:t>
            </a:r>
            <a:r>
              <a:rPr lang="en-US" sz="2400" dirty="0" smtClean="0"/>
              <a:t>C and correspondant 15PSI pressure,</a:t>
            </a:r>
          </a:p>
          <a:p>
            <a:r>
              <a:rPr lang="en-US" sz="2400" dirty="0" smtClean="0"/>
              <a:t>Note </a:t>
            </a:r>
            <a:r>
              <a:rPr lang="en-US" sz="2400" dirty="0" smtClean="0"/>
              <a:t>the </a:t>
            </a:r>
            <a:r>
              <a:rPr lang="en-US" sz="2400" dirty="0" smtClean="0"/>
              <a:t>come up time and start the stop watch for count of </a:t>
            </a:r>
            <a:r>
              <a:rPr lang="en-US" sz="2400" dirty="0" smtClean="0"/>
              <a:t>time.</a:t>
            </a:r>
            <a:endParaRPr lang="en-US" sz="2400" dirty="0" smtClean="0"/>
          </a:p>
          <a:p>
            <a:r>
              <a:rPr lang="en-US" sz="2400" dirty="0" smtClean="0"/>
              <a:t>Do not allow to fluctuate temperature &amp; pressure,</a:t>
            </a:r>
          </a:p>
          <a:p>
            <a:r>
              <a:rPr lang="en-US" sz="2400" dirty="0" smtClean="0"/>
              <a:t>Or record on a recorder &amp; allow to </a:t>
            </a:r>
            <a:r>
              <a:rPr lang="en-US" sz="2400" dirty="0" smtClean="0"/>
              <a:t>elapse </a:t>
            </a:r>
            <a:r>
              <a:rPr lang="en-US" sz="2400" dirty="0" smtClean="0"/>
              <a:t>the processing time as </a:t>
            </a:r>
            <a:r>
              <a:rPr lang="en-US" sz="2400" dirty="0" smtClean="0"/>
              <a:t>required</a:t>
            </a:r>
            <a:r>
              <a:rPr lang="en-US" sz="2400" dirty="0"/>
              <a:t>.</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sheet of canning</a:t>
            </a:r>
          </a:p>
        </p:txBody>
      </p:sp>
      <p:sp>
        <p:nvSpPr>
          <p:cNvPr id="3" name="Content Placeholder 2"/>
          <p:cNvSpPr>
            <a:spLocks noGrp="1"/>
          </p:cNvSpPr>
          <p:nvPr>
            <p:ph idx="1"/>
          </p:nvPr>
        </p:nvSpPr>
        <p:spPr/>
        <p:txBody>
          <a:bodyPr/>
          <a:lstStyle/>
          <a:p>
            <a:r>
              <a:rPr lang="en-US" b="1" dirty="0" smtClean="0"/>
              <a:t>Sorting and Grading</a:t>
            </a:r>
            <a:r>
              <a:rPr lang="en-US" dirty="0" smtClean="0"/>
              <a:t>: After receiving F&amp;V are sorted and graded on the basis of quality factors as suitable variety for canning, proper maturity, optimum size, color, flavor, taste and proper maturity for processing</a:t>
            </a:r>
          </a:p>
          <a:p>
            <a:endParaRPr lang="en-US" dirty="0" smtClean="0"/>
          </a:p>
        </p:txBody>
      </p:sp>
    </p:spTree>
    <p:extLst>
      <p:ext uri="{BB962C8B-B14F-4D97-AF65-F5344CB8AC3E}">
        <p14:creationId xmlns:p14="http://schemas.microsoft.com/office/powerpoint/2010/main" val="3749047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sheet of canning</a:t>
            </a:r>
          </a:p>
        </p:txBody>
      </p:sp>
      <p:sp>
        <p:nvSpPr>
          <p:cNvPr id="3" name="Content Placeholder 2"/>
          <p:cNvSpPr>
            <a:spLocks noGrp="1"/>
          </p:cNvSpPr>
          <p:nvPr>
            <p:ph idx="1"/>
          </p:nvPr>
        </p:nvSpPr>
        <p:spPr/>
        <p:txBody>
          <a:bodyPr/>
          <a:lstStyle/>
          <a:p>
            <a:r>
              <a:rPr lang="en-US" b="1" dirty="0" smtClean="0"/>
              <a:t>Washing</a:t>
            </a:r>
            <a:r>
              <a:rPr lang="en-US" dirty="0" smtClean="0"/>
              <a:t>: washing is often practiced on the basis of availability of water after sorting and then washing and vice versa.</a:t>
            </a:r>
            <a:endParaRPr lang="en-US" dirty="0"/>
          </a:p>
        </p:txBody>
      </p:sp>
    </p:spTree>
    <p:extLst>
      <p:ext uri="{BB962C8B-B14F-4D97-AF65-F5344CB8AC3E}">
        <p14:creationId xmlns:p14="http://schemas.microsoft.com/office/powerpoint/2010/main" val="1533728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Documents and Settings\Director IFSN\Desktop\NIFSAT 200914\DSC01162.JP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4577398"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D:\Pak US Project\Visit to FSD to meet machinary MFGrs\200914 Faisalabad Tech College\DSC011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399" y="3657600"/>
            <a:ext cx="4114801" cy="3027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953000" y="1066800"/>
            <a:ext cx="2743200" cy="369332"/>
          </a:xfrm>
          <a:prstGeom prst="rect">
            <a:avLst/>
          </a:prstGeom>
          <a:noFill/>
        </p:spPr>
        <p:txBody>
          <a:bodyPr wrap="square" rtlCol="0">
            <a:spAutoFit/>
          </a:bodyPr>
          <a:lstStyle/>
          <a:p>
            <a:r>
              <a:rPr lang="en-US" b="1" dirty="0" smtClean="0"/>
              <a:t>Rotary washer</a:t>
            </a:r>
            <a:endParaRPr lang="en-US" b="1" dirty="0"/>
          </a:p>
        </p:txBody>
      </p:sp>
      <p:sp>
        <p:nvSpPr>
          <p:cNvPr id="7" name="TextBox 6"/>
          <p:cNvSpPr txBox="1"/>
          <p:nvPr/>
        </p:nvSpPr>
        <p:spPr>
          <a:xfrm>
            <a:off x="228600" y="4343400"/>
            <a:ext cx="3124200" cy="369332"/>
          </a:xfrm>
          <a:prstGeom prst="rect">
            <a:avLst/>
          </a:prstGeom>
          <a:noFill/>
        </p:spPr>
        <p:txBody>
          <a:bodyPr wrap="square" rtlCol="0">
            <a:spAutoFit/>
          </a:bodyPr>
          <a:lstStyle/>
          <a:p>
            <a:r>
              <a:rPr lang="en-US" b="1" dirty="0" smtClean="0"/>
              <a:t>Manual Tub Washer</a:t>
            </a:r>
            <a:endParaRPr lang="en-US" b="1" dirty="0"/>
          </a:p>
        </p:txBody>
      </p:sp>
    </p:spTree>
    <p:extLst>
      <p:ext uri="{BB962C8B-B14F-4D97-AF65-F5344CB8AC3E}">
        <p14:creationId xmlns:p14="http://schemas.microsoft.com/office/powerpoint/2010/main" val="1771453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sheet of canning</a:t>
            </a:r>
          </a:p>
        </p:txBody>
      </p:sp>
      <p:sp>
        <p:nvSpPr>
          <p:cNvPr id="3" name="Content Placeholder 2"/>
          <p:cNvSpPr>
            <a:spLocks noGrp="1"/>
          </p:cNvSpPr>
          <p:nvPr>
            <p:ph idx="1"/>
          </p:nvPr>
        </p:nvSpPr>
        <p:spPr/>
        <p:txBody>
          <a:bodyPr/>
          <a:lstStyle/>
          <a:p>
            <a:r>
              <a:rPr lang="en-US" sz="1600" b="1" dirty="0" smtClean="0"/>
              <a:t>Peeling:</a:t>
            </a:r>
          </a:p>
          <a:p>
            <a:pPr marL="0" indent="0">
              <a:buNone/>
            </a:pPr>
            <a:r>
              <a:rPr lang="en-US" sz="1600" dirty="0" smtClean="0"/>
              <a:t>All F&amp;V have an outer protective covering which is mostly inedible hard fiber which remains undigested through passing our GI tract. This inedible fiber is removed by following methods</a:t>
            </a:r>
          </a:p>
          <a:p>
            <a:pPr marL="514350" indent="-514350">
              <a:buAutoNum type="arabicPeriod"/>
            </a:pPr>
            <a:r>
              <a:rPr lang="en-US" sz="1600" b="1" dirty="0" smtClean="0"/>
              <a:t>Abrasive peeler/</a:t>
            </a:r>
            <a:r>
              <a:rPr lang="en-US" sz="1600" b="1" dirty="0" err="1" smtClean="0"/>
              <a:t>mechenical</a:t>
            </a:r>
            <a:r>
              <a:rPr lang="en-US" sz="1600" b="1" dirty="0" smtClean="0"/>
              <a:t> peeler :</a:t>
            </a:r>
          </a:p>
          <a:p>
            <a:pPr marL="0" indent="0">
              <a:buNone/>
            </a:pPr>
            <a:r>
              <a:rPr lang="en-US" sz="1600" dirty="0" smtClean="0"/>
              <a:t>	It is a batch type peeler handling 15 to 20 KG at once.it contains abrasion known as </a:t>
            </a:r>
            <a:r>
              <a:rPr lang="en-US" sz="1600" dirty="0" err="1" smtClean="0"/>
              <a:t>carborandum</a:t>
            </a:r>
            <a:r>
              <a:rPr lang="en-US" sz="1600" dirty="0" smtClean="0"/>
              <a:t> (mixture of carbon + silicon).it contains a lower round revolving disk with un even surface which helps in tumbling of vegetables up and down. The round drum also have rough coating which help in peeling. The peel is removed by application of water through pipe at the top. The peeling losses are very high (15-20 %). Its efficiency depends on the operator. It is only used for hard vegetables like </a:t>
            </a:r>
            <a:r>
              <a:rPr lang="en-US" sz="1600" dirty="0" err="1" smtClean="0"/>
              <a:t>tinda</a:t>
            </a:r>
            <a:r>
              <a:rPr lang="en-US" sz="1600" dirty="0" smtClean="0"/>
              <a:t>, turnip, carrot, </a:t>
            </a:r>
            <a:r>
              <a:rPr lang="en-US" sz="1600" dirty="0" err="1" smtClean="0"/>
              <a:t>patatoes</a:t>
            </a:r>
            <a:r>
              <a:rPr lang="en-US" sz="1600" dirty="0" smtClean="0"/>
              <a:t>. </a:t>
            </a:r>
          </a:p>
          <a:p>
            <a:pPr marL="514350" indent="-514350">
              <a:buAutoNum type="arabicPeriod"/>
            </a:pPr>
            <a:endParaRPr lang="en-US" sz="1600" dirty="0" smtClean="0"/>
          </a:p>
        </p:txBody>
      </p:sp>
    </p:spTree>
    <p:extLst>
      <p:ext uri="{BB962C8B-B14F-4D97-AF65-F5344CB8AC3E}">
        <p14:creationId xmlns:p14="http://schemas.microsoft.com/office/powerpoint/2010/main" val="426284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sheet of canning</a:t>
            </a:r>
          </a:p>
        </p:txBody>
      </p:sp>
      <p:sp>
        <p:nvSpPr>
          <p:cNvPr id="3" name="Content Placeholder 2"/>
          <p:cNvSpPr>
            <a:spLocks noGrp="1"/>
          </p:cNvSpPr>
          <p:nvPr>
            <p:ph idx="1"/>
          </p:nvPr>
        </p:nvSpPr>
        <p:spPr/>
        <p:txBody>
          <a:bodyPr/>
          <a:lstStyle/>
          <a:p>
            <a:pPr marL="0" indent="0">
              <a:buNone/>
            </a:pPr>
            <a:r>
              <a:rPr lang="en-US" dirty="0" smtClean="0"/>
              <a:t>2</a:t>
            </a:r>
            <a:r>
              <a:rPr lang="en-US" b="1" dirty="0" smtClean="0"/>
              <a:t>. Chemical </a:t>
            </a:r>
            <a:r>
              <a:rPr lang="en-US" b="1" dirty="0"/>
              <a:t>peeler</a:t>
            </a:r>
          </a:p>
          <a:p>
            <a:r>
              <a:rPr lang="en-US" sz="1800" dirty="0" smtClean="0"/>
              <a:t>In this method </a:t>
            </a:r>
            <a:r>
              <a:rPr lang="en-US" sz="1800" dirty="0" err="1" smtClean="0"/>
              <a:t>NaOH</a:t>
            </a:r>
            <a:r>
              <a:rPr lang="en-US" sz="1800" dirty="0" smtClean="0"/>
              <a:t>(sodium hydro oxide) 5-10% at boiling temperature for 5-10 min retention time used.</a:t>
            </a:r>
          </a:p>
          <a:p>
            <a:r>
              <a:rPr lang="en-US" sz="1800" dirty="0" smtClean="0"/>
              <a:t>This chemical is very costly and to maintain its proper concentration is difficult.</a:t>
            </a:r>
          </a:p>
          <a:p>
            <a:r>
              <a:rPr lang="en-US" sz="1800" dirty="0" smtClean="0"/>
              <a:t>It is dangerous to human skin and have cutting action.</a:t>
            </a:r>
          </a:p>
          <a:p>
            <a:r>
              <a:rPr lang="en-US" sz="1800" dirty="0" smtClean="0"/>
              <a:t>It can be neutralized with the help of </a:t>
            </a:r>
            <a:r>
              <a:rPr lang="en-US" sz="1800" dirty="0" err="1" smtClean="0"/>
              <a:t>phenolphthlene</a:t>
            </a:r>
            <a:r>
              <a:rPr lang="en-US" sz="1800" dirty="0" smtClean="0"/>
              <a:t> </a:t>
            </a:r>
            <a:r>
              <a:rPr lang="en-US" sz="1800" dirty="0" err="1" smtClean="0"/>
              <a:t>indecator</a:t>
            </a:r>
            <a:r>
              <a:rPr lang="en-US" sz="1800" dirty="0"/>
              <a:t> </a:t>
            </a:r>
            <a:r>
              <a:rPr lang="en-US" sz="1800" dirty="0" smtClean="0"/>
              <a:t>which show pink color on the excess of </a:t>
            </a:r>
            <a:r>
              <a:rPr lang="en-US" sz="1800" dirty="0" err="1" smtClean="0"/>
              <a:t>NaOH</a:t>
            </a:r>
            <a:r>
              <a:rPr lang="en-US" sz="1800" dirty="0" smtClean="0"/>
              <a:t> and can be neutralized with citric acid solution.</a:t>
            </a:r>
          </a:p>
          <a:p>
            <a:r>
              <a:rPr lang="en-US" sz="1800" dirty="0" smtClean="0"/>
              <a:t>It needs excessive water to make vegetables free of </a:t>
            </a:r>
            <a:r>
              <a:rPr lang="en-US" sz="1800" dirty="0" err="1" smtClean="0"/>
              <a:t>sodiumhydro</a:t>
            </a:r>
            <a:r>
              <a:rPr lang="en-US" sz="1800" dirty="0" smtClean="0"/>
              <a:t> oxide.</a:t>
            </a:r>
          </a:p>
          <a:p>
            <a:r>
              <a:rPr lang="en-US" sz="1800" dirty="0" smtClean="0"/>
              <a:t>It is not used </a:t>
            </a:r>
            <a:r>
              <a:rPr lang="en-US" sz="1800" dirty="0" err="1" smtClean="0"/>
              <a:t>oftenly</a:t>
            </a:r>
            <a:r>
              <a:rPr lang="en-US" sz="1800" dirty="0" smtClean="0"/>
              <a:t> in </a:t>
            </a:r>
            <a:r>
              <a:rPr lang="en-US" sz="1800" dirty="0" err="1" smtClean="0"/>
              <a:t>pakistan</a:t>
            </a:r>
            <a:r>
              <a:rPr lang="en-US" sz="1800" dirty="0" smtClean="0"/>
              <a:t> due high cost and danger to human health.</a:t>
            </a:r>
            <a:endParaRPr lang="en-US" sz="1800" dirty="0"/>
          </a:p>
        </p:txBody>
      </p:sp>
    </p:spTree>
    <p:extLst>
      <p:ext uri="{BB962C8B-B14F-4D97-AF65-F5344CB8AC3E}">
        <p14:creationId xmlns:p14="http://schemas.microsoft.com/office/powerpoint/2010/main" val="424544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sheet of canning</a:t>
            </a:r>
          </a:p>
        </p:txBody>
      </p:sp>
      <p:sp>
        <p:nvSpPr>
          <p:cNvPr id="3" name="Content Placeholder 2"/>
          <p:cNvSpPr>
            <a:spLocks noGrp="1"/>
          </p:cNvSpPr>
          <p:nvPr>
            <p:ph idx="1"/>
          </p:nvPr>
        </p:nvSpPr>
        <p:spPr/>
        <p:txBody>
          <a:bodyPr/>
          <a:lstStyle/>
          <a:p>
            <a:pPr marL="0" indent="0">
              <a:buNone/>
            </a:pPr>
            <a:r>
              <a:rPr lang="en-US" b="1" dirty="0" smtClean="0"/>
              <a:t>Cutting/slicing/dicing</a:t>
            </a:r>
            <a:r>
              <a:rPr lang="en-US" dirty="0" smtClean="0"/>
              <a:t>:</a:t>
            </a:r>
          </a:p>
          <a:p>
            <a:pPr marL="0" indent="0">
              <a:buNone/>
            </a:pPr>
            <a:r>
              <a:rPr lang="en-US" dirty="0" smtClean="0"/>
              <a:t>The F&amp;V are cut into different shapes suitable for canning normal cutters are used for this purpose.</a:t>
            </a:r>
          </a:p>
          <a:p>
            <a:pPr marL="0" indent="0">
              <a:buNone/>
            </a:pPr>
            <a:r>
              <a:rPr lang="en-US" dirty="0" smtClean="0"/>
              <a:t>The size of the cuts is kept to </a:t>
            </a:r>
            <a:r>
              <a:rPr lang="en-US" dirty="0" err="1" smtClean="0"/>
              <a:t>penitrate</a:t>
            </a:r>
            <a:r>
              <a:rPr lang="en-US" dirty="0" smtClean="0"/>
              <a:t> heat and to kill micro organisms and inactivate enzymes (</a:t>
            </a:r>
            <a:r>
              <a:rPr lang="en-US" dirty="0" err="1" smtClean="0"/>
              <a:t>catalse</a:t>
            </a:r>
            <a:r>
              <a:rPr lang="en-US" dirty="0" smtClean="0"/>
              <a:t> and </a:t>
            </a:r>
            <a:r>
              <a:rPr lang="en-US" dirty="0" err="1" smtClean="0"/>
              <a:t>peroxidaze</a:t>
            </a:r>
            <a:r>
              <a:rPr lang="en-US" dirty="0" smtClean="0"/>
              <a:t>).</a:t>
            </a:r>
          </a:p>
        </p:txBody>
      </p:sp>
    </p:spTree>
    <p:extLst>
      <p:ext uri="{BB962C8B-B14F-4D97-AF65-F5344CB8AC3E}">
        <p14:creationId xmlns:p14="http://schemas.microsoft.com/office/powerpoint/2010/main" val="3058771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sheet of canning</a:t>
            </a:r>
          </a:p>
        </p:txBody>
      </p:sp>
      <p:sp>
        <p:nvSpPr>
          <p:cNvPr id="3" name="Content Placeholder 2"/>
          <p:cNvSpPr>
            <a:spLocks noGrp="1"/>
          </p:cNvSpPr>
          <p:nvPr>
            <p:ph idx="1"/>
          </p:nvPr>
        </p:nvSpPr>
        <p:spPr/>
        <p:txBody>
          <a:bodyPr/>
          <a:lstStyle/>
          <a:p>
            <a:r>
              <a:rPr lang="en-US" sz="2000" b="1" dirty="0" smtClean="0"/>
              <a:t>Blanching:</a:t>
            </a:r>
          </a:p>
          <a:p>
            <a:r>
              <a:rPr lang="en-US" sz="1800" dirty="0" smtClean="0"/>
              <a:t>It can be defined as application of heat through boiling water or steam.</a:t>
            </a:r>
          </a:p>
          <a:p>
            <a:r>
              <a:rPr lang="en-US" sz="1800" dirty="0" err="1" smtClean="0"/>
              <a:t>Catalse</a:t>
            </a:r>
            <a:r>
              <a:rPr lang="en-US" sz="1800" dirty="0" smtClean="0"/>
              <a:t> in 5 min while </a:t>
            </a:r>
            <a:r>
              <a:rPr lang="en-US" sz="1800" dirty="0" err="1" smtClean="0"/>
              <a:t>peroxidaze</a:t>
            </a:r>
            <a:r>
              <a:rPr lang="en-US" sz="1800" dirty="0" smtClean="0"/>
              <a:t> inactivates in 8 min.</a:t>
            </a:r>
            <a:endParaRPr lang="en-US" sz="1800" dirty="0"/>
          </a:p>
          <a:p>
            <a:r>
              <a:rPr lang="en-US" sz="1800" dirty="0" smtClean="0"/>
              <a:t>Among additional benefits of blanching color of the vegetables is fixed and the gasses in plant tissue are expelled resulting in reduction in volume which helps in ease in filling tin cans.</a:t>
            </a:r>
          </a:p>
          <a:p>
            <a:r>
              <a:rPr lang="en-US" sz="1800" dirty="0" smtClean="0"/>
              <a:t>The copper metal </a:t>
            </a:r>
            <a:r>
              <a:rPr lang="en-US" sz="1800" dirty="0" err="1" smtClean="0"/>
              <a:t>treqtment</a:t>
            </a:r>
            <a:r>
              <a:rPr lang="en-US" sz="1800" dirty="0" smtClean="0"/>
              <a:t> in blanching water fixes the green color of vegetable and green leafy vegetables through forming a stable bond.</a:t>
            </a:r>
          </a:p>
          <a:p>
            <a:r>
              <a:rPr lang="en-US" sz="1800" dirty="0" smtClean="0"/>
              <a:t>Other wise on heating or boiling the color of green leafy vegetables turns light to </a:t>
            </a:r>
            <a:r>
              <a:rPr lang="en-US" sz="1800" dirty="0" err="1" smtClean="0"/>
              <a:t>unatractive</a:t>
            </a:r>
            <a:r>
              <a:rPr lang="en-US" sz="1800" dirty="0" smtClean="0"/>
              <a:t> olive green color.</a:t>
            </a:r>
            <a:endParaRPr lang="en-US" sz="1800" dirty="0"/>
          </a:p>
        </p:txBody>
      </p:sp>
    </p:spTree>
    <p:extLst>
      <p:ext uri="{BB962C8B-B14F-4D97-AF65-F5344CB8AC3E}">
        <p14:creationId xmlns:p14="http://schemas.microsoft.com/office/powerpoint/2010/main" val="3216396229"/>
      </p:ext>
    </p:extLst>
  </p:cSld>
  <p:clrMapOvr>
    <a:masterClrMapping/>
  </p:clrMapOvr>
</p:sld>
</file>

<file path=ppt/theme/theme1.xml><?xml version="1.0" encoding="utf-8"?>
<a:theme xmlns:a="http://schemas.openxmlformats.org/drawingml/2006/main" name="Theme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2914</TotalTime>
  <Words>1442</Words>
  <Application>Microsoft Office PowerPoint</Application>
  <PresentationFormat>On-screen Show (4:3)</PresentationFormat>
  <Paragraphs>141</Paragraphs>
  <Slides>28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Theme2</vt:lpstr>
      <vt:lpstr>CorelDRAW</vt:lpstr>
      <vt:lpstr>Fruit &amp; Vegetable Processing Technology-FST 303</vt:lpstr>
      <vt:lpstr>Flow sheet of canning</vt:lpstr>
      <vt:lpstr>Flow sheet of canning</vt:lpstr>
      <vt:lpstr>Flow sheet of canning</vt:lpstr>
      <vt:lpstr>PowerPoint Presentation</vt:lpstr>
      <vt:lpstr>Flow sheet of canning</vt:lpstr>
      <vt:lpstr>Flow sheet of canning</vt:lpstr>
      <vt:lpstr>Flow sheet of canning</vt:lpstr>
      <vt:lpstr>Flow sheet of canning</vt:lpstr>
      <vt:lpstr>Objectives Of Blanching</vt:lpstr>
      <vt:lpstr>Objectives of blanching.....</vt:lpstr>
      <vt:lpstr>Objectives of blanching.....</vt:lpstr>
      <vt:lpstr>Flow sheet of canning</vt:lpstr>
      <vt:lpstr>Flow sheet of canning</vt:lpstr>
      <vt:lpstr>Flow sheet of canning</vt:lpstr>
      <vt:lpstr>Flow sheet of canning</vt:lpstr>
      <vt:lpstr>1-Canning of spinach</vt:lpstr>
      <vt:lpstr>1- Canning of Spinach Conti...</vt:lpstr>
      <vt:lpstr>2-Canning of mango slices</vt:lpstr>
      <vt:lpstr>2-Canning of mango slices</vt:lpstr>
      <vt:lpstr>3-Canning of Tinda</vt:lpstr>
      <vt:lpstr>3 – Canning of tinda</vt:lpstr>
      <vt:lpstr>canning of whole Tomatoes in juice</vt:lpstr>
      <vt:lpstr>Canning of whole Tomatoes (peeled &amp; cored) in juice</vt:lpstr>
      <vt:lpstr>Retorting in progress</vt:lpstr>
      <vt:lpstr>Autoclave or Retort</vt:lpstr>
      <vt:lpstr>Retort operation</vt:lpstr>
      <vt:lpstr>Retort operation....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to increase post harvest shelf life of fresh vegetables</dc:title>
  <dc:creator>Umar</dc:creator>
  <cp:lastModifiedBy>Dr Sarfaraz Hussain</cp:lastModifiedBy>
  <cp:revision>306</cp:revision>
  <cp:lastPrinted>2018-10-09T09:41:01Z</cp:lastPrinted>
  <dcterms:created xsi:type="dcterms:W3CDTF">2014-04-03T04:44:35Z</dcterms:created>
  <dcterms:modified xsi:type="dcterms:W3CDTF">2020-10-20T07:03:13Z</dcterms:modified>
</cp:coreProperties>
</file>