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306" r:id="rId2"/>
    <p:sldId id="307" r:id="rId3"/>
    <p:sldId id="291" r:id="rId4"/>
    <p:sldId id="365" r:id="rId5"/>
    <p:sldId id="292" r:id="rId6"/>
    <p:sldId id="366" r:id="rId7"/>
    <p:sldId id="293" r:id="rId8"/>
    <p:sldId id="367" r:id="rId9"/>
    <p:sldId id="368" r:id="rId10"/>
    <p:sldId id="294" r:id="rId11"/>
    <p:sldId id="295" r:id="rId12"/>
    <p:sldId id="296" r:id="rId13"/>
    <p:sldId id="297" r:id="rId14"/>
    <p:sldId id="369" r:id="rId15"/>
    <p:sldId id="298" r:id="rId16"/>
    <p:sldId id="299" r:id="rId17"/>
    <p:sldId id="300" r:id="rId18"/>
    <p:sldId id="301" r:id="rId19"/>
    <p:sldId id="302" r:id="rId20"/>
    <p:sldId id="308" r:id="rId21"/>
    <p:sldId id="309" r:id="rId22"/>
    <p:sldId id="310" r:id="rId23"/>
    <p:sldId id="311" r:id="rId24"/>
    <p:sldId id="312" r:id="rId25"/>
    <p:sldId id="370" r:id="rId26"/>
    <p:sldId id="371" r:id="rId27"/>
    <p:sldId id="313" r:id="rId28"/>
    <p:sldId id="314" r:id="rId29"/>
    <p:sldId id="315" r:id="rId30"/>
    <p:sldId id="316" r:id="rId31"/>
    <p:sldId id="319" r:id="rId32"/>
    <p:sldId id="320" r:id="rId33"/>
    <p:sldId id="321" r:id="rId34"/>
    <p:sldId id="322" r:id="rId35"/>
    <p:sldId id="323" r:id="rId36"/>
    <p:sldId id="32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15879-92C5-4F42-933F-B77D38D7801F}" type="datetimeFigureOut">
              <a:rPr lang="en-US" smtClean="0"/>
              <a:t>17-Apr-20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B190E9-2288-4146-B0C1-F8C10337C5A1}" type="slidenum">
              <a:rPr lang="en-US" smtClean="0"/>
              <a:t>‹#›</a:t>
            </a:fld>
            <a:endParaRPr lang="en-US"/>
          </a:p>
        </p:txBody>
      </p:sp>
    </p:spTree>
    <p:extLst>
      <p:ext uri="{BB962C8B-B14F-4D97-AF65-F5344CB8AC3E}">
        <p14:creationId xmlns:p14="http://schemas.microsoft.com/office/powerpoint/2010/main" val="1759801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AF7693-C793-4495-86D0-40AC59296D12}" type="datetimeFigureOut">
              <a:rPr lang="en-US" smtClean="0"/>
              <a:t>17-Apr-20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E9541B-CF7E-4E1E-82FF-6E318F727DE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AF7693-C793-4495-86D0-40AC59296D12}" type="datetimeFigureOut">
              <a:rPr lang="en-US" smtClean="0"/>
              <a:t>17-Apr-20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F7693-C793-4495-86D0-40AC59296D12}" type="datetimeFigureOut">
              <a:rPr lang="en-US" smtClean="0"/>
              <a:t>17-Apr-20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EAF7693-C793-4495-86D0-40AC59296D12}" type="datetimeFigureOut">
              <a:rPr lang="en-US" smtClean="0"/>
              <a:t>17-Apr-20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CE9541B-CF7E-4E1E-82FF-6E318F727D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817581" y="2133600"/>
            <a:ext cx="7175351" cy="1793167"/>
          </a:xfrm>
        </p:spPr>
        <p:txBody>
          <a:bodyPr/>
          <a:lstStyle/>
          <a:p>
            <a:r>
              <a:rPr lang="en-US" dirty="0" smtClean="0"/>
              <a:t>ELECTRIC STUMULATION OF NERVE AND MUSCLE</a:t>
            </a:r>
            <a:endParaRPr lang="en-US" dirty="0"/>
          </a:p>
        </p:txBody>
      </p:sp>
    </p:spTree>
    <p:extLst>
      <p:ext uri="{BB962C8B-B14F-4D97-AF65-F5344CB8AC3E}">
        <p14:creationId xmlns:p14="http://schemas.microsoft.com/office/powerpoint/2010/main" val="4210374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685800" y="609600"/>
            <a:ext cx="7848600" cy="5715000"/>
          </a:xfrm>
        </p:spPr>
        <p:txBody>
          <a:bodyPr>
            <a:noAutofit/>
          </a:bodyPr>
          <a:lstStyle/>
          <a:p>
            <a:r>
              <a:rPr lang="en-US" sz="2400" dirty="0" smtClean="0"/>
              <a:t>An impulse is initiated if the </a:t>
            </a:r>
            <a:r>
              <a:rPr lang="en-US" sz="2400" dirty="0" err="1" smtClean="0"/>
              <a:t>p.d</a:t>
            </a:r>
            <a:r>
              <a:rPr lang="en-US" sz="2400" dirty="0" smtClean="0"/>
              <a:t>. falls sufficiently across any part of plasma membrane of the nerve cell or fiber.</a:t>
            </a:r>
          </a:p>
          <a:p>
            <a:r>
              <a:rPr lang="en-US" sz="2400" dirty="0" smtClean="0"/>
              <a:t>If the cathode is applied over the superficial nerve, the side of the nerve nearer to the cathode is activated.</a:t>
            </a:r>
          </a:p>
          <a:p>
            <a:r>
              <a:rPr lang="en-US" sz="2400" dirty="0" smtClean="0"/>
              <a:t>But if anode is applied, it also can cause the initiation of the nerve impulse. In this case it is the aspect of nerve farther from the electrode that is activated.</a:t>
            </a:r>
          </a:p>
          <a:p>
            <a:r>
              <a:rPr lang="en-US" sz="2400" dirty="0" smtClean="0"/>
              <a:t>The current spread in the tissue, so the current density is rather less on the farther surface of the nerve than the nearer one, and in consequence the anode is less effective than the cathode in initiating an impulse </a:t>
            </a:r>
            <a:endParaRPr lang="en-US" sz="2400" dirty="0"/>
          </a:p>
        </p:txBody>
      </p:sp>
    </p:spTree>
    <p:extLst>
      <p:ext uri="{BB962C8B-B14F-4D97-AF65-F5344CB8AC3E}">
        <p14:creationId xmlns:p14="http://schemas.microsoft.com/office/powerpoint/2010/main" val="3315132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10200"/>
            <a:ext cx="6512511" cy="1143000"/>
          </a:xfrm>
        </p:spPr>
        <p:txBody>
          <a:bodyPr/>
          <a:lstStyle/>
          <a:p>
            <a:r>
              <a:rPr lang="en-US" dirty="0" smtClean="0"/>
              <a:t>Accommodation </a:t>
            </a:r>
            <a:endParaRPr lang="en-US" dirty="0"/>
          </a:p>
        </p:txBody>
      </p:sp>
      <p:sp>
        <p:nvSpPr>
          <p:cNvPr id="3" name="Content Placeholder 2"/>
          <p:cNvSpPr>
            <a:spLocks noGrp="1"/>
          </p:cNvSpPr>
          <p:nvPr>
            <p:ph sz="quarter" idx="13"/>
          </p:nvPr>
        </p:nvSpPr>
        <p:spPr>
          <a:xfrm>
            <a:off x="914400" y="228600"/>
            <a:ext cx="7543800" cy="4953000"/>
          </a:xfrm>
        </p:spPr>
        <p:txBody>
          <a:bodyPr>
            <a:normAutofit fontScale="92500"/>
          </a:bodyPr>
          <a:lstStyle/>
          <a:p>
            <a:r>
              <a:rPr lang="en-US" dirty="0" smtClean="0"/>
              <a:t>When a current flows at the constant intensity the nerve adapts itself, to the altered condition, this is being known as accommodation</a:t>
            </a:r>
          </a:p>
          <a:p>
            <a:r>
              <a:rPr lang="en-US" dirty="0" smtClean="0"/>
              <a:t>So an unvarying current is not effective in initiating an impulse.</a:t>
            </a:r>
          </a:p>
          <a:p>
            <a:r>
              <a:rPr lang="en-US" dirty="0" smtClean="0"/>
              <a:t>When the current rises in intensity the impulse is initiated, but a fall in current intensity can also initiate an impulse.</a:t>
            </a:r>
          </a:p>
          <a:p>
            <a:r>
              <a:rPr lang="en-US" dirty="0" smtClean="0"/>
              <a:t>While the current flows at constant intensity, accommodation of the nerve takes place and the </a:t>
            </a:r>
            <a:r>
              <a:rPr lang="en-US" dirty="0" err="1" smtClean="0"/>
              <a:t>p.d</a:t>
            </a:r>
            <a:r>
              <a:rPr lang="en-US" dirty="0" smtClean="0"/>
              <a:t>. resulting from the current flow no longer affects the excitability of nerve fiber, which has adapted itself to the altered condition </a:t>
            </a:r>
          </a:p>
          <a:p>
            <a:r>
              <a:rPr lang="en-US" dirty="0" smtClean="0"/>
              <a:t>When the current ceases the </a:t>
            </a:r>
            <a:r>
              <a:rPr lang="en-US" dirty="0" err="1" smtClean="0"/>
              <a:t>p.d</a:t>
            </a:r>
            <a:r>
              <a:rPr lang="en-US" dirty="0" smtClean="0"/>
              <a:t>. which it caused across the plasma membrane suddenly disappears, so altering the total </a:t>
            </a:r>
            <a:r>
              <a:rPr lang="en-US" dirty="0" err="1" smtClean="0"/>
              <a:t>p.d</a:t>
            </a:r>
            <a:r>
              <a:rPr lang="en-US" dirty="0" smtClean="0"/>
              <a:t>. across the membrane</a:t>
            </a:r>
          </a:p>
          <a:p>
            <a:endParaRPr lang="en-US" dirty="0"/>
          </a:p>
        </p:txBody>
      </p:sp>
    </p:spTree>
    <p:extLst>
      <p:ext uri="{BB962C8B-B14F-4D97-AF65-F5344CB8AC3E}">
        <p14:creationId xmlns:p14="http://schemas.microsoft.com/office/powerpoint/2010/main" val="2526584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533400" y="731520"/>
            <a:ext cx="7772400" cy="5593080"/>
          </a:xfrm>
        </p:spPr>
        <p:txBody>
          <a:bodyPr>
            <a:noAutofit/>
          </a:bodyPr>
          <a:lstStyle/>
          <a:p>
            <a:r>
              <a:rPr lang="en-US" dirty="0" smtClean="0"/>
              <a:t>On the aspect of nerve nearer to the anode the extra </a:t>
            </a:r>
            <a:r>
              <a:rPr lang="en-US" dirty="0" err="1" smtClean="0"/>
              <a:t>p.d</a:t>
            </a:r>
            <a:r>
              <a:rPr lang="en-US" dirty="0" smtClean="0"/>
              <a:t>. was augmenting that that across the resting membrane, and its sudden loss causes a fall in the </a:t>
            </a:r>
            <a:r>
              <a:rPr lang="en-US" dirty="0" err="1" smtClean="0"/>
              <a:t>p.d</a:t>
            </a:r>
            <a:r>
              <a:rPr lang="en-US" dirty="0" smtClean="0"/>
              <a:t>. if this fall is to the level at which the membrane becomes permeable to sodium ions, an impulse is initiated.</a:t>
            </a:r>
          </a:p>
          <a:p>
            <a:r>
              <a:rPr lang="en-US" dirty="0" smtClean="0"/>
              <a:t>A fall in intensity of current is less affective than a rise in initiating an impulse. It is the side nearer to the anode that is affected, as the nerve has the property of accommodation a current which rises or falls suddenly in intensity is more effective in initiating an impulse than one which changes slowly.</a:t>
            </a:r>
          </a:p>
          <a:p>
            <a:r>
              <a:rPr lang="en-US" dirty="0" smtClean="0"/>
              <a:t>If variation in current is gradual there is time for accommodation to take place, and a greater intensity is needed to be effective, than if the variation is sudden</a:t>
            </a:r>
          </a:p>
          <a:p>
            <a:r>
              <a:rPr lang="en-US" dirty="0" smtClean="0"/>
              <a:t>A current that change very slowly does not initiate a nerve impulse																												</a:t>
            </a:r>
            <a:endParaRPr lang="en-US" dirty="0"/>
          </a:p>
        </p:txBody>
      </p:sp>
    </p:spTree>
    <p:extLst>
      <p:ext uri="{BB962C8B-B14F-4D97-AF65-F5344CB8AC3E}">
        <p14:creationId xmlns:p14="http://schemas.microsoft.com/office/powerpoint/2010/main" val="1619821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4953000"/>
            <a:ext cx="8839199" cy="1143000"/>
          </a:xfrm>
        </p:spPr>
        <p:txBody>
          <a:bodyPr/>
          <a:lstStyle/>
          <a:p>
            <a:r>
              <a:rPr lang="en-US" dirty="0" smtClean="0"/>
              <a:t>Effect of the nerve impulse</a:t>
            </a:r>
            <a:endParaRPr lang="en-US" dirty="0"/>
          </a:p>
        </p:txBody>
      </p:sp>
      <p:sp>
        <p:nvSpPr>
          <p:cNvPr id="3" name="Content Placeholder 2"/>
          <p:cNvSpPr>
            <a:spLocks noGrp="1"/>
          </p:cNvSpPr>
          <p:nvPr>
            <p:ph sz="quarter" idx="13"/>
          </p:nvPr>
        </p:nvSpPr>
        <p:spPr>
          <a:xfrm>
            <a:off x="1143000" y="1402080"/>
            <a:ext cx="6400800" cy="3474720"/>
          </a:xfrm>
        </p:spPr>
        <p:txBody>
          <a:bodyPr/>
          <a:lstStyle/>
          <a:p>
            <a:r>
              <a:rPr lang="en-US" dirty="0" smtClean="0"/>
              <a:t>When nerve impulse is initiated at a nerve cell or end organ, there is only one direction in which it can travel along the axon, but if it is initiated at some point on the nerve fiber it is transmitted in both directions from the point of stimulation.</a:t>
            </a:r>
          </a:p>
          <a:p>
            <a:pPr marL="45720" indent="0">
              <a:buNone/>
            </a:pPr>
            <a:r>
              <a:rPr lang="en-US" dirty="0" smtClean="0"/>
              <a:t> </a:t>
            </a:r>
            <a:endParaRPr lang="en-US" dirty="0"/>
          </a:p>
        </p:txBody>
      </p:sp>
    </p:spTree>
    <p:extLst>
      <p:ext uri="{BB962C8B-B14F-4D97-AF65-F5344CB8AC3E}">
        <p14:creationId xmlns:p14="http://schemas.microsoft.com/office/powerpoint/2010/main" val="73096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1" y="160338"/>
            <a:ext cx="9144000" cy="6545262"/>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C:\Users\HP\Desktop\sensory-nerve-message-pain-stimulus-260nw-311526053.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70928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914400" y="731520"/>
            <a:ext cx="7086600" cy="5364480"/>
          </a:xfrm>
        </p:spPr>
        <p:txBody>
          <a:bodyPr>
            <a:normAutofit/>
          </a:bodyPr>
          <a:lstStyle/>
          <a:p>
            <a:r>
              <a:rPr lang="en-US" dirty="0" smtClean="0"/>
              <a:t>When a </a:t>
            </a:r>
            <a:r>
              <a:rPr lang="en-US" b="1" dirty="0" smtClean="0"/>
              <a:t>SENSORY NERVE </a:t>
            </a:r>
            <a:r>
              <a:rPr lang="en-US" dirty="0" smtClean="0"/>
              <a:t>is stimulated the downward travelling impulse has no effect, but the upward travelling impulse is appreciated when it reaches conscious levels of brain. </a:t>
            </a:r>
          </a:p>
          <a:p>
            <a:r>
              <a:rPr lang="en-US" dirty="0" smtClean="0"/>
              <a:t>If impulse of different durations are applied, using the same intensity of current for each, it is found that the sensory stimulation experienced varies with the duration of impulses.</a:t>
            </a:r>
          </a:p>
          <a:p>
            <a:r>
              <a:rPr lang="en-US" dirty="0" smtClean="0"/>
              <a:t>The impulse of long duration produce an uncomfortable, stabbing sensation, but this becomes less as the duration of impulses are reduced.</a:t>
            </a:r>
          </a:p>
          <a:p>
            <a:r>
              <a:rPr lang="en-US" dirty="0" smtClean="0"/>
              <a:t>Until the impulses of 1 millisecond and less, only a mild, prickling sensation is experienced</a:t>
            </a:r>
            <a:endParaRPr lang="en-US" dirty="0"/>
          </a:p>
        </p:txBody>
      </p:sp>
    </p:spTree>
    <p:extLst>
      <p:ext uri="{BB962C8B-B14F-4D97-AF65-F5344CB8AC3E}">
        <p14:creationId xmlns:p14="http://schemas.microsoft.com/office/powerpoint/2010/main" val="728894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endParaRPr lang="en-US" dirty="0"/>
          </a:p>
        </p:txBody>
      </p:sp>
      <p:sp>
        <p:nvSpPr>
          <p:cNvPr id="3" name="Content Placeholder 2"/>
          <p:cNvSpPr>
            <a:spLocks noGrp="1"/>
          </p:cNvSpPr>
          <p:nvPr>
            <p:ph sz="quarter" idx="13"/>
          </p:nvPr>
        </p:nvSpPr>
        <p:spPr>
          <a:xfrm>
            <a:off x="1143000" y="1630680"/>
            <a:ext cx="6400800" cy="3474720"/>
          </a:xfrm>
        </p:spPr>
        <p:txBody>
          <a:bodyPr/>
          <a:lstStyle/>
          <a:p>
            <a:r>
              <a:rPr lang="en-US" dirty="0" smtClean="0"/>
              <a:t>When a </a:t>
            </a:r>
            <a:r>
              <a:rPr lang="en-US" b="1" dirty="0" smtClean="0"/>
              <a:t>MOTOR NERVE </a:t>
            </a:r>
            <a:r>
              <a:rPr lang="en-US" dirty="0" smtClean="0"/>
              <a:t>is stimulated, the upward travelling impulse is unable to pass first synapse, as it is travelling in the wrong direction, but downward travelling impulse passes to the muscle supplied by the nerve, causing them to contract</a:t>
            </a:r>
            <a:endParaRPr lang="en-US" dirty="0"/>
          </a:p>
        </p:txBody>
      </p:sp>
    </p:spTree>
    <p:extLst>
      <p:ext uri="{BB962C8B-B14F-4D97-AF65-F5344CB8AC3E}">
        <p14:creationId xmlns:p14="http://schemas.microsoft.com/office/powerpoint/2010/main" val="2333758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4495800"/>
            <a:ext cx="7010401" cy="1143000"/>
          </a:xfrm>
        </p:spPr>
        <p:txBody>
          <a:bodyPr/>
          <a:lstStyle/>
          <a:p>
            <a:r>
              <a:rPr lang="en-US" dirty="0" smtClean="0"/>
              <a:t>Stimulation of Innervated Muscle</a:t>
            </a:r>
            <a:endParaRPr lang="en-US" dirty="0"/>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04800" y="304800"/>
            <a:ext cx="8458200" cy="3902075"/>
          </a:xfrm>
        </p:spPr>
      </p:pic>
    </p:spTree>
    <p:extLst>
      <p:ext uri="{BB962C8B-B14F-4D97-AF65-F5344CB8AC3E}">
        <p14:creationId xmlns:p14="http://schemas.microsoft.com/office/powerpoint/2010/main" val="3418753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762000" y="731520"/>
            <a:ext cx="7391400" cy="5516880"/>
          </a:xfrm>
        </p:spPr>
        <p:txBody>
          <a:bodyPr>
            <a:normAutofit/>
          </a:bodyPr>
          <a:lstStyle/>
          <a:p>
            <a:r>
              <a:rPr lang="en-US" dirty="0" smtClean="0"/>
              <a:t>When a stimulus is applied to a motor nerve trunk, impulses pass to all the muscles that the nerve supplies below the point at which it is stimulated, causing them to contact.</a:t>
            </a:r>
          </a:p>
          <a:p>
            <a:r>
              <a:rPr lang="en-US" dirty="0" smtClean="0"/>
              <a:t>When the current is applied directly over an innervated muscle the nerve fibers in the muscle are stimulated in the same way.</a:t>
            </a:r>
          </a:p>
          <a:p>
            <a:r>
              <a:rPr lang="en-US" dirty="0" smtClean="0"/>
              <a:t>The max response is over the motor point( the point at which the main nerve enters the muscle)</a:t>
            </a:r>
          </a:p>
          <a:p>
            <a:r>
              <a:rPr lang="en-US" dirty="0" smtClean="0"/>
              <a:t>Or in case of deep muscles, the point where the muscle emerges from under the cover of more superficial ones </a:t>
            </a:r>
            <a:endParaRPr lang="en-US" dirty="0"/>
          </a:p>
        </p:txBody>
      </p:sp>
    </p:spTree>
    <p:extLst>
      <p:ext uri="{BB962C8B-B14F-4D97-AF65-F5344CB8AC3E}">
        <p14:creationId xmlns:p14="http://schemas.microsoft.com/office/powerpoint/2010/main" val="1865006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689" y="5486400"/>
            <a:ext cx="6512511" cy="1143000"/>
          </a:xfrm>
        </p:spPr>
        <p:txBody>
          <a:bodyPr/>
          <a:lstStyle/>
          <a:p>
            <a:r>
              <a:rPr lang="en-US" dirty="0" smtClean="0"/>
              <a:t>Type of Contraction</a:t>
            </a:r>
            <a:endParaRPr lang="en-US" dirty="0"/>
          </a:p>
        </p:txBody>
      </p:sp>
      <p:sp>
        <p:nvSpPr>
          <p:cNvPr id="3" name="Content Placeholder 2"/>
          <p:cNvSpPr>
            <a:spLocks noGrp="1"/>
          </p:cNvSpPr>
          <p:nvPr>
            <p:ph sz="quarter" idx="13"/>
          </p:nvPr>
        </p:nvSpPr>
        <p:spPr>
          <a:xfrm>
            <a:off x="838200" y="731520"/>
            <a:ext cx="7696200" cy="3474720"/>
          </a:xfrm>
        </p:spPr>
        <p:txBody>
          <a:bodyPr>
            <a:noAutofit/>
          </a:bodyPr>
          <a:lstStyle/>
          <a:p>
            <a:r>
              <a:rPr lang="en-US" sz="2000" dirty="0" smtClean="0"/>
              <a:t>When a single stimulus is applied, impulses pass simultaneously to a number of motor units so that , there is sudden brisk of contraction, followed by immediate relaxation </a:t>
            </a:r>
          </a:p>
          <a:p>
            <a:r>
              <a:rPr lang="en-US" sz="2000" dirty="0" smtClean="0"/>
              <a:t>If a succession of stimuli are applied at infrequent interval, e.g.one stimulus per second, each produces an isolated muscle contraction and there is time for complete relaxation between the impulses.</a:t>
            </a:r>
          </a:p>
          <a:p>
            <a:r>
              <a:rPr lang="en-US" sz="2000" dirty="0" smtClean="0"/>
              <a:t>Increase in the frequency of the stimuli shortens the periods of relaxation, and when frequency exceeds 20 per second, there is no time for complete relaxation between contraction so partial </a:t>
            </a:r>
            <a:r>
              <a:rPr lang="en-US" sz="2000" b="1" dirty="0" smtClean="0"/>
              <a:t>TETANY </a:t>
            </a:r>
            <a:r>
              <a:rPr lang="en-US" sz="2000" dirty="0" smtClean="0"/>
              <a:t>occur</a:t>
            </a:r>
          </a:p>
          <a:p>
            <a:r>
              <a:rPr lang="en-US" sz="2000" dirty="0" smtClean="0"/>
              <a:t>At the frequency 60 per second, no relaxation at all, contraction is fully tetanic  </a:t>
            </a:r>
          </a:p>
          <a:p>
            <a:endParaRPr lang="en-US" sz="2000" dirty="0"/>
          </a:p>
        </p:txBody>
      </p:sp>
    </p:spTree>
    <p:extLst>
      <p:ext uri="{BB962C8B-B14F-4D97-AF65-F5344CB8AC3E}">
        <p14:creationId xmlns:p14="http://schemas.microsoft.com/office/powerpoint/2010/main" val="77890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4372168"/>
            <a:ext cx="7162800" cy="1143000"/>
          </a:xfrm>
        </p:spPr>
        <p:txBody>
          <a:bodyPr/>
          <a:lstStyle/>
          <a:p>
            <a:r>
              <a:rPr lang="en-US" dirty="0" smtClean="0"/>
              <a:t>Stimulation Of A Nerve</a:t>
            </a:r>
            <a:endParaRPr lang="en-US" dirty="0"/>
          </a:p>
        </p:txBody>
      </p:sp>
    </p:spTree>
    <p:extLst>
      <p:ext uri="{BB962C8B-B14F-4D97-AF65-F5344CB8AC3E}">
        <p14:creationId xmlns:p14="http://schemas.microsoft.com/office/powerpoint/2010/main" val="3455910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4372168"/>
            <a:ext cx="7543800" cy="1143000"/>
          </a:xfrm>
        </p:spPr>
        <p:txBody>
          <a:bodyPr/>
          <a:lstStyle/>
          <a:p>
            <a:r>
              <a:rPr lang="en-US" dirty="0" smtClean="0"/>
              <a:t>Strength of Contraction</a:t>
            </a:r>
            <a:endParaRPr lang="en-US" dirty="0"/>
          </a:p>
        </p:txBody>
      </p:sp>
      <p:sp>
        <p:nvSpPr>
          <p:cNvPr id="3" name="Content Placeholder 2"/>
          <p:cNvSpPr>
            <a:spLocks noGrp="1"/>
          </p:cNvSpPr>
          <p:nvPr>
            <p:ph sz="quarter" idx="13"/>
          </p:nvPr>
        </p:nvSpPr>
        <p:spPr>
          <a:xfrm>
            <a:off x="1143000" y="1478280"/>
            <a:ext cx="6400800" cy="3474720"/>
          </a:xfrm>
        </p:spPr>
        <p:txBody>
          <a:bodyPr/>
          <a:lstStyle/>
          <a:p>
            <a:r>
              <a:rPr lang="en-US" dirty="0" smtClean="0"/>
              <a:t>This depends on the number of motor units activated, which depends on the intensity of the current applied</a:t>
            </a:r>
            <a:endParaRPr lang="en-US" dirty="0"/>
          </a:p>
        </p:txBody>
      </p:sp>
    </p:spTree>
    <p:extLst>
      <p:ext uri="{BB962C8B-B14F-4D97-AF65-F5344CB8AC3E}">
        <p14:creationId xmlns:p14="http://schemas.microsoft.com/office/powerpoint/2010/main" val="1307430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86400"/>
            <a:ext cx="8305800" cy="1143000"/>
          </a:xfrm>
        </p:spPr>
        <p:txBody>
          <a:bodyPr/>
          <a:lstStyle/>
          <a:p>
            <a:r>
              <a:rPr lang="en-US" dirty="0" smtClean="0"/>
              <a:t>Rate of Change of Current</a:t>
            </a:r>
            <a:endParaRPr lang="en-US" dirty="0"/>
          </a:p>
        </p:txBody>
      </p:sp>
      <p:sp>
        <p:nvSpPr>
          <p:cNvPr id="3" name="Content Placeholder 2"/>
          <p:cNvSpPr>
            <a:spLocks noGrp="1"/>
          </p:cNvSpPr>
          <p:nvPr>
            <p:ph sz="quarter" idx="13"/>
          </p:nvPr>
        </p:nvSpPr>
        <p:spPr>
          <a:xfrm>
            <a:off x="304800" y="731520"/>
            <a:ext cx="8153400" cy="3474720"/>
          </a:xfrm>
        </p:spPr>
        <p:txBody>
          <a:bodyPr>
            <a:noAutofit/>
          </a:bodyPr>
          <a:lstStyle/>
          <a:p>
            <a:r>
              <a:rPr lang="en-US" sz="2000" dirty="0" smtClean="0"/>
              <a:t>A current which changes suddenly in intensity is found to be more effective in stimulating the innervated muscle than gradually changing currents</a:t>
            </a:r>
          </a:p>
          <a:p>
            <a:r>
              <a:rPr lang="en-US" sz="2000" dirty="0" smtClean="0"/>
              <a:t>As the later provide time for accommodation of the nerves.</a:t>
            </a:r>
          </a:p>
          <a:p>
            <a:r>
              <a:rPr lang="en-US" sz="2000" dirty="0" smtClean="0"/>
              <a:t>If the intensity rises suddenly as in rectangular impulses, there no time for accommodation to take place, and a muscle contraction take place.</a:t>
            </a:r>
          </a:p>
          <a:p>
            <a:r>
              <a:rPr lang="en-US" sz="2000" dirty="0" smtClean="0"/>
              <a:t>If current rises slowly, trapezoidal, triangular &amp; saw tooth impulses, there is some accommodation and greater intensity of current is required to produce contraction</a:t>
            </a:r>
          </a:p>
          <a:p>
            <a:r>
              <a:rPr lang="en-US" sz="2000" dirty="0" smtClean="0"/>
              <a:t>Slower the rate of change of the current, the greater is the intensity needed to be effective, and a current which rises and fall very slowly does not produce a muscle contraction</a:t>
            </a:r>
            <a:endParaRPr lang="en-US" sz="2000" dirty="0"/>
          </a:p>
        </p:txBody>
      </p:sp>
    </p:spTree>
    <p:extLst>
      <p:ext uri="{BB962C8B-B14F-4D97-AF65-F5344CB8AC3E}">
        <p14:creationId xmlns:p14="http://schemas.microsoft.com/office/powerpoint/2010/main" val="1096187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489" y="5334000"/>
            <a:ext cx="6512511" cy="1143000"/>
          </a:xfrm>
        </p:spPr>
        <p:txBody>
          <a:bodyPr/>
          <a:lstStyle/>
          <a:p>
            <a:r>
              <a:rPr lang="en-US" dirty="0" smtClean="0"/>
              <a:t>Duration of Stimulus</a:t>
            </a:r>
            <a:endParaRPr lang="en-US" dirty="0"/>
          </a:p>
        </p:txBody>
      </p:sp>
      <p:sp>
        <p:nvSpPr>
          <p:cNvPr id="3" name="Content Placeholder 2"/>
          <p:cNvSpPr>
            <a:spLocks noGrp="1"/>
          </p:cNvSpPr>
          <p:nvPr>
            <p:ph sz="quarter" idx="13"/>
          </p:nvPr>
        </p:nvSpPr>
        <p:spPr>
          <a:xfrm>
            <a:off x="381000" y="304800"/>
            <a:ext cx="8382000" cy="3474720"/>
          </a:xfrm>
        </p:spPr>
        <p:txBody>
          <a:bodyPr>
            <a:noAutofit/>
          </a:bodyPr>
          <a:lstStyle/>
          <a:p>
            <a:r>
              <a:rPr lang="en-US" sz="2000" b="1" dirty="0" smtClean="0"/>
              <a:t>Effects of stimuli of different durations, </a:t>
            </a:r>
          </a:p>
          <a:p>
            <a:r>
              <a:rPr lang="en-US" sz="2000" dirty="0" smtClean="0"/>
              <a:t>Current is interrupted D.C</a:t>
            </a:r>
            <a:r>
              <a:rPr lang="en-US" sz="2000" b="1" dirty="0" smtClean="0"/>
              <a:t>. </a:t>
            </a:r>
            <a:r>
              <a:rPr lang="en-US" sz="2000" dirty="0" smtClean="0"/>
              <a:t>rectangular impulses</a:t>
            </a:r>
          </a:p>
          <a:p>
            <a:r>
              <a:rPr lang="en-US" sz="2000" b="1" dirty="0" smtClean="0"/>
              <a:t>Duration is </a:t>
            </a:r>
            <a:r>
              <a:rPr lang="en-US" sz="2000" dirty="0" smtClean="0"/>
              <a:t>0.01. 0.03, 0.1, 0.3, 1, 3, 10, 30, 100 milliseconds</a:t>
            </a:r>
          </a:p>
          <a:p>
            <a:r>
              <a:rPr lang="en-US" sz="2000" dirty="0" smtClean="0"/>
              <a:t>Current  is applied to the normally innervated muscle, impulse 100 millisecond and increase the intensity so that minimal contraction is obtained,(note intensity)</a:t>
            </a:r>
          </a:p>
          <a:p>
            <a:r>
              <a:rPr lang="en-US" sz="2000" dirty="0" smtClean="0"/>
              <a:t>Then shorten the duration and observe intensity needed to produce contraction</a:t>
            </a:r>
          </a:p>
          <a:p>
            <a:r>
              <a:rPr lang="en-US" sz="2000" dirty="0" smtClean="0"/>
              <a:t>It is found that the stimuli of longer duration i.e. down to variable point, usually 10 to 1 or between 1 or 0.1 milliseconds produces a muscle contraction with same intensity</a:t>
            </a:r>
          </a:p>
          <a:p>
            <a:r>
              <a:rPr lang="en-US" sz="2000" dirty="0" smtClean="0"/>
              <a:t>But when the impulse is shortened beyond this level, a greater intensity of current is required each time the duration of impulse is reduced. </a:t>
            </a:r>
            <a:endParaRPr lang="en-US" sz="2000" dirty="0"/>
          </a:p>
        </p:txBody>
      </p:sp>
    </p:spTree>
    <p:extLst>
      <p:ext uri="{BB962C8B-B14F-4D97-AF65-F5344CB8AC3E}">
        <p14:creationId xmlns:p14="http://schemas.microsoft.com/office/powerpoint/2010/main" val="1206757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533400" y="731520"/>
            <a:ext cx="7772400" cy="3474720"/>
          </a:xfrm>
        </p:spPr>
        <p:txBody>
          <a:bodyPr>
            <a:noAutofit/>
          </a:bodyPr>
          <a:lstStyle/>
          <a:p>
            <a:r>
              <a:rPr lang="en-US" sz="2400" dirty="0" smtClean="0"/>
              <a:t>So with the impulses of shorter duration, the briefer the period for which the current flow, the greater is the intensity needed to cause the </a:t>
            </a:r>
            <a:r>
              <a:rPr lang="en-US" sz="2400" dirty="0" err="1" smtClean="0"/>
              <a:t>p.d</a:t>
            </a:r>
            <a:r>
              <a:rPr lang="en-US" sz="2400" dirty="0" smtClean="0"/>
              <a:t>. across the plasma membrane of the nerve  to fall to a critical level at which the nerve is initiated.</a:t>
            </a:r>
          </a:p>
          <a:p>
            <a:endParaRPr lang="en-US" sz="2400" dirty="0"/>
          </a:p>
          <a:p>
            <a:pPr marL="45720" indent="0">
              <a:buNone/>
            </a:pPr>
            <a:endParaRPr lang="en-US" sz="2400" dirty="0" smtClean="0"/>
          </a:p>
          <a:p>
            <a:r>
              <a:rPr lang="en-US" sz="2400" dirty="0" smtClean="0"/>
              <a:t>With the impulses of longer duration, the time for which the current flows does not affect the response obtained. This is because there is time for accommodation of the nerve, which takes place before the flow of current is completed, so that only the first part of each stimulus is effective.</a:t>
            </a:r>
            <a:endParaRPr lang="en-US" sz="2400" dirty="0"/>
          </a:p>
        </p:txBody>
      </p:sp>
    </p:spTree>
    <p:extLst>
      <p:ext uri="{BB962C8B-B14F-4D97-AF65-F5344CB8AC3E}">
        <p14:creationId xmlns:p14="http://schemas.microsoft.com/office/powerpoint/2010/main" val="1079358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381000" y="731520"/>
            <a:ext cx="7924800" cy="3474720"/>
          </a:xfrm>
        </p:spPr>
        <p:txBody>
          <a:bodyPr>
            <a:noAutofit/>
          </a:bodyPr>
          <a:lstStyle/>
          <a:p>
            <a:r>
              <a:rPr lang="en-US" sz="2400" b="1" u="sng" dirty="0" smtClean="0"/>
              <a:t>Strength duration curve:</a:t>
            </a:r>
          </a:p>
          <a:p>
            <a:r>
              <a:rPr lang="en-US" sz="2400" dirty="0" smtClean="0"/>
              <a:t>“A graph is plotted of intensity of curve (effective voltage) against the duration of stimulus, such a graph is termed as strength duration curve”</a:t>
            </a:r>
          </a:p>
          <a:p>
            <a:endParaRPr lang="en-US" sz="2400" dirty="0" smtClean="0"/>
          </a:p>
          <a:p>
            <a:r>
              <a:rPr lang="en-US" sz="2400" dirty="0" smtClean="0"/>
              <a:t>A logarithmic scale is used as it magnifies the part of the curve showing the effects of  the stimuli of shorter duration.</a:t>
            </a:r>
          </a:p>
          <a:p>
            <a:endParaRPr lang="en-US" sz="2400" dirty="0" smtClean="0"/>
          </a:p>
          <a:p>
            <a:r>
              <a:rPr lang="en-US" sz="2400" dirty="0" smtClean="0"/>
              <a:t>The </a:t>
            </a:r>
            <a:r>
              <a:rPr lang="en-US" sz="2400" dirty="0" err="1" smtClean="0"/>
              <a:t>chronaxie</a:t>
            </a:r>
            <a:r>
              <a:rPr lang="en-US" sz="2400" dirty="0" smtClean="0"/>
              <a:t> and </a:t>
            </a:r>
            <a:r>
              <a:rPr lang="en-US" sz="2400" dirty="0" err="1" smtClean="0"/>
              <a:t>rheobase</a:t>
            </a:r>
            <a:r>
              <a:rPr lang="en-US" sz="2400" dirty="0" smtClean="0"/>
              <a:t> can be read from the strength duration curve.</a:t>
            </a:r>
            <a:endParaRPr lang="en-US" sz="2400" dirty="0"/>
          </a:p>
        </p:txBody>
      </p:sp>
    </p:spTree>
    <p:extLst>
      <p:ext uri="{BB962C8B-B14F-4D97-AF65-F5344CB8AC3E}">
        <p14:creationId xmlns:p14="http://schemas.microsoft.com/office/powerpoint/2010/main" val="514419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85800" y="731838"/>
            <a:ext cx="7620000" cy="5364162"/>
          </a:xfrm>
        </p:spPr>
      </p:pic>
    </p:spTree>
    <p:extLst>
      <p:ext uri="{BB962C8B-B14F-4D97-AF65-F5344CB8AC3E}">
        <p14:creationId xmlns:p14="http://schemas.microsoft.com/office/powerpoint/2010/main" val="314198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0" y="1268825"/>
            <a:ext cx="6400800" cy="3760375"/>
          </a:xfrm>
        </p:spPr>
      </p:pic>
    </p:spTree>
    <p:extLst>
      <p:ext uri="{BB962C8B-B14F-4D97-AF65-F5344CB8AC3E}">
        <p14:creationId xmlns:p14="http://schemas.microsoft.com/office/powerpoint/2010/main" val="1508812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533400" y="731520"/>
            <a:ext cx="7620000" cy="3474720"/>
          </a:xfrm>
        </p:spPr>
        <p:txBody>
          <a:bodyPr>
            <a:noAutofit/>
          </a:bodyPr>
          <a:lstStyle/>
          <a:p>
            <a:r>
              <a:rPr lang="en-US" sz="2000" b="1" u="sng" dirty="0" smtClean="0"/>
              <a:t>The </a:t>
            </a:r>
            <a:r>
              <a:rPr lang="en-US" sz="2000" b="1" u="sng" dirty="0" err="1" smtClean="0"/>
              <a:t>Rheobase</a:t>
            </a:r>
            <a:endParaRPr lang="en-US" sz="2000" b="1" u="sng" dirty="0" smtClean="0"/>
          </a:p>
          <a:p>
            <a:r>
              <a:rPr lang="en-US" sz="2000" dirty="0" smtClean="0"/>
              <a:t>Is the minimum intensity of current that will produce a response if the stimulus is of infinite duration.</a:t>
            </a:r>
          </a:p>
          <a:p>
            <a:endParaRPr lang="en-US" sz="2000" dirty="0"/>
          </a:p>
          <a:p>
            <a:r>
              <a:rPr lang="en-US" sz="2000" b="1" u="sng" dirty="0" smtClean="0"/>
              <a:t>The </a:t>
            </a:r>
            <a:r>
              <a:rPr lang="en-US" sz="2000" b="1" u="sng" dirty="0" err="1" smtClean="0"/>
              <a:t>Chronaxie</a:t>
            </a:r>
            <a:endParaRPr lang="en-US" sz="2000" b="1" u="sng" dirty="0" smtClean="0"/>
          </a:p>
          <a:p>
            <a:r>
              <a:rPr lang="en-US" sz="2000" dirty="0" smtClean="0"/>
              <a:t>Is the minimum duration of the impulse that will produce a response with a current of double the </a:t>
            </a:r>
            <a:r>
              <a:rPr lang="en-US" sz="2000" dirty="0" err="1" smtClean="0"/>
              <a:t>rheobase</a:t>
            </a:r>
            <a:r>
              <a:rPr lang="en-US" sz="2000" dirty="0" smtClean="0"/>
              <a:t>.</a:t>
            </a:r>
          </a:p>
          <a:p>
            <a:r>
              <a:rPr lang="en-US" sz="2000" dirty="0" smtClean="0"/>
              <a:t>For example: if </a:t>
            </a:r>
            <a:r>
              <a:rPr lang="en-US" sz="2000" dirty="0" err="1" smtClean="0"/>
              <a:t>rheobase</a:t>
            </a:r>
            <a:r>
              <a:rPr lang="en-US" sz="2000" dirty="0" smtClean="0"/>
              <a:t> 6 </a:t>
            </a:r>
            <a:r>
              <a:rPr lang="en-US" sz="2000" dirty="0" err="1" smtClean="0"/>
              <a:t>milliamperes</a:t>
            </a:r>
            <a:r>
              <a:rPr lang="en-US" sz="2000" dirty="0" smtClean="0"/>
              <a:t>, the </a:t>
            </a:r>
            <a:r>
              <a:rPr lang="en-US" sz="2000" dirty="0" err="1" smtClean="0"/>
              <a:t>chronaxie</a:t>
            </a:r>
            <a:r>
              <a:rPr lang="en-US" sz="2000" dirty="0" smtClean="0"/>
              <a:t> is the duration of shortest impulse that will produce a muscle contraction with a current of 12 </a:t>
            </a:r>
            <a:r>
              <a:rPr lang="en-US" sz="2000" dirty="0" err="1" smtClean="0"/>
              <a:t>milli</a:t>
            </a:r>
            <a:r>
              <a:rPr lang="en-US" sz="2000" dirty="0" smtClean="0"/>
              <a:t> amperes</a:t>
            </a:r>
          </a:p>
          <a:p>
            <a:r>
              <a:rPr lang="en-US" sz="2000" dirty="0" err="1" smtClean="0"/>
              <a:t>Chronaxie</a:t>
            </a:r>
            <a:r>
              <a:rPr lang="en-US" sz="2000" dirty="0" smtClean="0"/>
              <a:t> of normally innervated muscle is short, often being less than 1 milliseconds </a:t>
            </a:r>
            <a:endParaRPr lang="en-US" sz="2000" dirty="0"/>
          </a:p>
        </p:txBody>
      </p:sp>
    </p:spTree>
    <p:extLst>
      <p:ext uri="{BB962C8B-B14F-4D97-AF65-F5344CB8AC3E}">
        <p14:creationId xmlns:p14="http://schemas.microsoft.com/office/powerpoint/2010/main" val="31020796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105400"/>
            <a:ext cx="7467600" cy="1143000"/>
          </a:xfrm>
        </p:spPr>
        <p:txBody>
          <a:bodyPr/>
          <a:lstStyle/>
          <a:p>
            <a:r>
              <a:rPr lang="en-US" dirty="0" smtClean="0"/>
              <a:t>Pole Used for Stimulation</a:t>
            </a:r>
            <a:endParaRPr lang="en-US" dirty="0"/>
          </a:p>
        </p:txBody>
      </p:sp>
      <p:sp>
        <p:nvSpPr>
          <p:cNvPr id="3" name="Content Placeholder 2"/>
          <p:cNvSpPr>
            <a:spLocks noGrp="1"/>
          </p:cNvSpPr>
          <p:nvPr>
            <p:ph sz="quarter" idx="13"/>
          </p:nvPr>
        </p:nvSpPr>
        <p:spPr>
          <a:xfrm>
            <a:off x="609600" y="731520"/>
            <a:ext cx="7696200" cy="4145280"/>
          </a:xfrm>
        </p:spPr>
        <p:txBody>
          <a:bodyPr>
            <a:noAutofit/>
          </a:bodyPr>
          <a:lstStyle/>
          <a:p>
            <a:r>
              <a:rPr lang="en-US" sz="2400" dirty="0" smtClean="0"/>
              <a:t>A nerve impulse is initiated by either a rise or a fall in the intensity of currents, but the former is the more effective and is commonly used for nerve stimulation.</a:t>
            </a:r>
          </a:p>
          <a:p>
            <a:r>
              <a:rPr lang="en-US" sz="2400" dirty="0" smtClean="0"/>
              <a:t>When the current rises in intensity, the cathode is more effective than the anode in initiating a nerve impulse.</a:t>
            </a:r>
          </a:p>
          <a:p>
            <a:r>
              <a:rPr lang="en-US" sz="2400" dirty="0" smtClean="0"/>
              <a:t>So, provided that the intensity of current is not altered, the contraction </a:t>
            </a:r>
            <a:r>
              <a:rPr lang="en-US" sz="2400" dirty="0"/>
              <a:t>o</a:t>
            </a:r>
            <a:r>
              <a:rPr lang="en-US" sz="2400" dirty="0" smtClean="0"/>
              <a:t>btained when the cathode place over a nerve or muscle is stronger than that obtained by when the anode is used  </a:t>
            </a:r>
            <a:endParaRPr lang="en-US" sz="2400" dirty="0"/>
          </a:p>
        </p:txBody>
      </p:sp>
    </p:spTree>
    <p:extLst>
      <p:ext uri="{BB962C8B-B14F-4D97-AF65-F5344CB8AC3E}">
        <p14:creationId xmlns:p14="http://schemas.microsoft.com/office/powerpoint/2010/main" val="35379235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1" y="3810000"/>
            <a:ext cx="6629400" cy="1143000"/>
          </a:xfrm>
        </p:spPr>
        <p:txBody>
          <a:bodyPr/>
          <a:lstStyle/>
          <a:p>
            <a:r>
              <a:rPr lang="en-US" dirty="0" smtClean="0"/>
              <a:t>STIMULATION OF DENERVATED MUSCLE</a:t>
            </a:r>
            <a:endParaRPr lang="en-US" dirty="0"/>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525517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289" y="5257800"/>
            <a:ext cx="6512511" cy="1143000"/>
          </a:xfrm>
        </p:spPr>
        <p:txBody>
          <a:bodyPr/>
          <a:lstStyle/>
          <a:p>
            <a:r>
              <a:rPr lang="en-US" dirty="0" smtClean="0"/>
              <a:t>A </a:t>
            </a:r>
            <a:r>
              <a:rPr lang="en-US" dirty="0"/>
              <a:t>N</a:t>
            </a:r>
            <a:r>
              <a:rPr lang="en-US" dirty="0" smtClean="0"/>
              <a:t>erve </a:t>
            </a:r>
            <a:r>
              <a:rPr lang="en-US" dirty="0"/>
              <a:t>I</a:t>
            </a:r>
            <a:r>
              <a:rPr lang="en-US" dirty="0" smtClean="0"/>
              <a:t>mpulse</a:t>
            </a:r>
            <a:endParaRPr lang="en-US" dirty="0"/>
          </a:p>
        </p:txBody>
      </p:sp>
      <p:sp>
        <p:nvSpPr>
          <p:cNvPr id="3" name="Content Placeholder 2"/>
          <p:cNvSpPr>
            <a:spLocks noGrp="1"/>
          </p:cNvSpPr>
          <p:nvPr>
            <p:ph sz="quarter" idx="13"/>
          </p:nvPr>
        </p:nvSpPr>
        <p:spPr>
          <a:xfrm>
            <a:off x="685800" y="731520"/>
            <a:ext cx="6858000" cy="4297680"/>
          </a:xfrm>
        </p:spPr>
        <p:txBody>
          <a:bodyPr>
            <a:normAutofit lnSpcReduction="10000"/>
          </a:bodyPr>
          <a:lstStyle/>
          <a:p>
            <a:r>
              <a:rPr lang="en-US" dirty="0" smtClean="0"/>
              <a:t>When a nerve fiber is in resting state there is a difference of potential between the outer and inner surface of plasma membrane. The outer surface bear a positive charge, the inner a negative charge. </a:t>
            </a:r>
          </a:p>
          <a:p>
            <a:r>
              <a:rPr lang="en-US" dirty="0" smtClean="0"/>
              <a:t>In this state plasma membrane is not permeable to sodium ions, these positive ions accumulate on its outer surface, and there is an associated arrangement of other ions, following a definite pattern, inside and outside the membrane. </a:t>
            </a:r>
          </a:p>
          <a:p>
            <a:r>
              <a:rPr lang="en-US" dirty="0" smtClean="0"/>
              <a:t>  if potential difference falls below a certain level, the membrane becomes permeable to sodium ions. </a:t>
            </a:r>
            <a:endParaRPr lang="en-US" dirty="0"/>
          </a:p>
        </p:txBody>
      </p:sp>
    </p:spTree>
    <p:extLst>
      <p:ext uri="{BB962C8B-B14F-4D97-AF65-F5344CB8AC3E}">
        <p14:creationId xmlns:p14="http://schemas.microsoft.com/office/powerpoint/2010/main" val="12348290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304800" y="228600"/>
            <a:ext cx="8610600" cy="3474720"/>
          </a:xfrm>
        </p:spPr>
        <p:txBody>
          <a:bodyPr>
            <a:noAutofit/>
          </a:bodyPr>
          <a:lstStyle/>
          <a:p>
            <a:r>
              <a:rPr lang="en-US" sz="2400" dirty="0" smtClean="0"/>
              <a:t>When a current is applied to </a:t>
            </a:r>
            <a:r>
              <a:rPr lang="en-US" sz="2400" dirty="0" err="1" smtClean="0"/>
              <a:t>denervated</a:t>
            </a:r>
            <a:r>
              <a:rPr lang="en-US" sz="2400" dirty="0" smtClean="0"/>
              <a:t> muscles, the muscle fibers can be stimulated directly.</a:t>
            </a:r>
          </a:p>
          <a:p>
            <a:r>
              <a:rPr lang="en-US" sz="2400" dirty="0" smtClean="0"/>
              <a:t>The manner in which this is brought about is similar to that in which a nerve fiber is stimulated, there being changes in the potential difference across the plasma membrane of muscle fiber.</a:t>
            </a:r>
          </a:p>
          <a:p>
            <a:r>
              <a:rPr lang="en-US" sz="2400" dirty="0" err="1" smtClean="0"/>
              <a:t>Denervated</a:t>
            </a:r>
            <a:r>
              <a:rPr lang="en-US" sz="2400" dirty="0" smtClean="0"/>
              <a:t> muscle does not react to the electrical </a:t>
            </a:r>
            <a:r>
              <a:rPr lang="en-US" sz="2400" dirty="0" err="1" smtClean="0"/>
              <a:t>electrical</a:t>
            </a:r>
            <a:r>
              <a:rPr lang="en-US" sz="2400" dirty="0" smtClean="0"/>
              <a:t> stimuli of shorter duration so readily as does the motor nerve, provided that the intensity of the current and duration of stimuli is adequate, contraction of muscle results.</a:t>
            </a:r>
          </a:p>
          <a:p>
            <a:r>
              <a:rPr lang="en-US" sz="2400" dirty="0" smtClean="0"/>
              <a:t>As each fiber must be </a:t>
            </a:r>
            <a:r>
              <a:rPr lang="en-US" sz="2400" dirty="0"/>
              <a:t>s</a:t>
            </a:r>
            <a:r>
              <a:rPr lang="en-US" sz="2400" dirty="0" smtClean="0"/>
              <a:t>timulated directly, the maximum response occurs when the current passes </a:t>
            </a:r>
            <a:r>
              <a:rPr lang="en-US" sz="2400" dirty="0" err="1" smtClean="0"/>
              <a:t>throught</a:t>
            </a:r>
            <a:r>
              <a:rPr lang="en-US" sz="2400" dirty="0" smtClean="0"/>
              <a:t> the greater number of fibers, </a:t>
            </a:r>
          </a:p>
          <a:p>
            <a:r>
              <a:rPr lang="en-US" sz="2400" dirty="0" smtClean="0"/>
              <a:t>So it is usually obtained with a longitudinal application, one electrode being placed over each end of muscle belly </a:t>
            </a:r>
            <a:endParaRPr lang="en-US" sz="2400" dirty="0"/>
          </a:p>
        </p:txBody>
      </p:sp>
    </p:spTree>
    <p:extLst>
      <p:ext uri="{BB962C8B-B14F-4D97-AF65-F5344CB8AC3E}">
        <p14:creationId xmlns:p14="http://schemas.microsoft.com/office/powerpoint/2010/main" val="32982254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Contraction</a:t>
            </a:r>
            <a:endParaRPr lang="en-US" dirty="0"/>
          </a:p>
        </p:txBody>
      </p:sp>
      <p:sp>
        <p:nvSpPr>
          <p:cNvPr id="3" name="Content Placeholder 2"/>
          <p:cNvSpPr>
            <a:spLocks noGrp="1"/>
          </p:cNvSpPr>
          <p:nvPr>
            <p:ph sz="quarter" idx="13"/>
          </p:nvPr>
        </p:nvSpPr>
        <p:spPr/>
        <p:txBody>
          <a:bodyPr/>
          <a:lstStyle/>
          <a:p>
            <a:r>
              <a:rPr lang="en-US" dirty="0" smtClean="0"/>
              <a:t>A single stimulus causes an isolated muscle contraction, but this contraction along with relaxation is  more slow than motor units, so called as “sluggish” contraction </a:t>
            </a:r>
          </a:p>
          <a:p>
            <a:r>
              <a:rPr lang="en-US" dirty="0" smtClean="0"/>
              <a:t>Impulse with duration ___ 100milliseconds</a:t>
            </a:r>
          </a:p>
          <a:p>
            <a:r>
              <a:rPr lang="en-US" dirty="0" smtClean="0"/>
              <a:t>Repeated with frequency that not produce </a:t>
            </a:r>
            <a:r>
              <a:rPr lang="en-US" dirty="0" err="1" smtClean="0"/>
              <a:t>tetany</a:t>
            </a:r>
            <a:endParaRPr lang="en-US" dirty="0"/>
          </a:p>
        </p:txBody>
      </p:sp>
    </p:spTree>
    <p:extLst>
      <p:ext uri="{BB962C8B-B14F-4D97-AF65-F5344CB8AC3E}">
        <p14:creationId xmlns:p14="http://schemas.microsoft.com/office/powerpoint/2010/main" val="706553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4372168"/>
            <a:ext cx="7620000" cy="1143000"/>
          </a:xfrm>
        </p:spPr>
        <p:txBody>
          <a:bodyPr/>
          <a:lstStyle/>
          <a:p>
            <a:r>
              <a:rPr lang="en-US" dirty="0" smtClean="0"/>
              <a:t>Strength of Contraction</a:t>
            </a:r>
            <a:endParaRPr lang="en-US" dirty="0"/>
          </a:p>
        </p:txBody>
      </p:sp>
      <p:sp>
        <p:nvSpPr>
          <p:cNvPr id="3" name="Content Placeholder 2"/>
          <p:cNvSpPr>
            <a:spLocks noGrp="1"/>
          </p:cNvSpPr>
          <p:nvPr>
            <p:ph sz="quarter" idx="13"/>
          </p:nvPr>
        </p:nvSpPr>
        <p:spPr/>
        <p:txBody>
          <a:bodyPr/>
          <a:lstStyle/>
          <a:p>
            <a:r>
              <a:rPr lang="en-US" dirty="0" smtClean="0"/>
              <a:t>Depends on</a:t>
            </a:r>
          </a:p>
          <a:p>
            <a:pPr marL="502920" indent="-457200">
              <a:buFont typeface="+mj-lt"/>
              <a:buAutoNum type="arabicPeriod"/>
            </a:pPr>
            <a:r>
              <a:rPr lang="en-US" dirty="0" smtClean="0"/>
              <a:t>No. of muscle fiber stimulated</a:t>
            </a:r>
          </a:p>
          <a:p>
            <a:pPr marL="502920" indent="-457200">
              <a:buFont typeface="+mj-lt"/>
              <a:buAutoNum type="arabicPeriod"/>
            </a:pPr>
            <a:r>
              <a:rPr lang="en-US" dirty="0" smtClean="0"/>
              <a:t>And so the intensity of current</a:t>
            </a:r>
          </a:p>
          <a:p>
            <a:pPr marL="502920" indent="-457200">
              <a:buFont typeface="+mj-lt"/>
              <a:buAutoNum type="arabicPeriod"/>
            </a:pPr>
            <a:r>
              <a:rPr lang="en-US" dirty="0" smtClean="0"/>
              <a:t>Other factors described further…………..</a:t>
            </a:r>
            <a:endParaRPr lang="en-US" dirty="0"/>
          </a:p>
        </p:txBody>
      </p:sp>
    </p:spTree>
    <p:extLst>
      <p:ext uri="{BB962C8B-B14F-4D97-AF65-F5344CB8AC3E}">
        <p14:creationId xmlns:p14="http://schemas.microsoft.com/office/powerpoint/2010/main" val="40272743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8200"/>
            <a:ext cx="7696199" cy="1143000"/>
          </a:xfrm>
        </p:spPr>
        <p:txBody>
          <a:bodyPr/>
          <a:lstStyle/>
          <a:p>
            <a:r>
              <a:rPr lang="en-US" dirty="0" smtClean="0"/>
              <a:t>Rate of Change of Current</a:t>
            </a:r>
            <a:endParaRPr lang="en-US" dirty="0"/>
          </a:p>
        </p:txBody>
      </p:sp>
      <p:sp>
        <p:nvSpPr>
          <p:cNvPr id="3" name="Content Placeholder 2"/>
          <p:cNvSpPr>
            <a:spLocks noGrp="1"/>
          </p:cNvSpPr>
          <p:nvPr>
            <p:ph sz="quarter" idx="13"/>
          </p:nvPr>
        </p:nvSpPr>
        <p:spPr/>
        <p:txBody>
          <a:bodyPr/>
          <a:lstStyle/>
          <a:p>
            <a:r>
              <a:rPr lang="en-US" dirty="0" smtClean="0"/>
              <a:t>Property of accommodation is less marked</a:t>
            </a:r>
          </a:p>
          <a:p>
            <a:r>
              <a:rPr lang="en-US" dirty="0" smtClean="0"/>
              <a:t>Currents of sudden increase in intensity are as affective as currents of gradual increase in intensity</a:t>
            </a:r>
          </a:p>
          <a:p>
            <a:r>
              <a:rPr lang="en-US" dirty="0" smtClean="0"/>
              <a:t>Impulses like trapezoid, triangular, and saw tooth are termed as “selective impulses” as they can produce contraction in </a:t>
            </a:r>
            <a:r>
              <a:rPr lang="en-US" dirty="0" err="1" smtClean="0"/>
              <a:t>denervated</a:t>
            </a:r>
            <a:r>
              <a:rPr lang="en-US" dirty="0" smtClean="0"/>
              <a:t> muscles with lower intensity than that required for innervated muscle </a:t>
            </a:r>
            <a:endParaRPr lang="en-US" dirty="0"/>
          </a:p>
        </p:txBody>
      </p:sp>
    </p:spTree>
    <p:extLst>
      <p:ext uri="{BB962C8B-B14F-4D97-AF65-F5344CB8AC3E}">
        <p14:creationId xmlns:p14="http://schemas.microsoft.com/office/powerpoint/2010/main" val="14803167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8089" y="5562600"/>
            <a:ext cx="6512511" cy="1143000"/>
          </a:xfrm>
        </p:spPr>
        <p:txBody>
          <a:bodyPr/>
          <a:lstStyle/>
          <a:p>
            <a:r>
              <a:rPr lang="en-US" dirty="0" smtClean="0"/>
              <a:t>Duration of Impulses</a:t>
            </a:r>
            <a:endParaRPr lang="en-US" dirty="0"/>
          </a:p>
        </p:txBody>
      </p:sp>
      <p:sp>
        <p:nvSpPr>
          <p:cNvPr id="3" name="Content Placeholder 2"/>
          <p:cNvSpPr>
            <a:spLocks noGrp="1"/>
          </p:cNvSpPr>
          <p:nvPr>
            <p:ph sz="quarter" idx="13"/>
          </p:nvPr>
        </p:nvSpPr>
        <p:spPr>
          <a:xfrm>
            <a:off x="685800" y="533400"/>
            <a:ext cx="7848600" cy="3474720"/>
          </a:xfrm>
        </p:spPr>
        <p:txBody>
          <a:bodyPr>
            <a:noAutofit/>
          </a:bodyPr>
          <a:lstStyle/>
          <a:p>
            <a:r>
              <a:rPr lang="en-US" sz="1800" dirty="0" smtClean="0"/>
              <a:t>Effects of stimuli of different duration is same as that of innervated muscles.</a:t>
            </a:r>
          </a:p>
          <a:p>
            <a:r>
              <a:rPr lang="en-US" sz="1800" b="1" u="sng" dirty="0" smtClean="0"/>
              <a:t>The Strength Duration Curve:</a:t>
            </a:r>
          </a:p>
          <a:p>
            <a:r>
              <a:rPr lang="en-US" sz="1800" dirty="0" smtClean="0"/>
              <a:t>Different in shape as that of innervated muscles</a:t>
            </a:r>
          </a:p>
          <a:p>
            <a:r>
              <a:rPr lang="en-US" sz="1800" dirty="0" smtClean="0"/>
              <a:t>The intensity of current has to increase each time the duration is reduced.</a:t>
            </a:r>
          </a:p>
          <a:p>
            <a:r>
              <a:rPr lang="en-US" sz="1800" dirty="0" smtClean="0"/>
              <a:t>This is because the </a:t>
            </a:r>
            <a:r>
              <a:rPr lang="en-US" sz="1800" dirty="0" err="1" smtClean="0"/>
              <a:t>denervated</a:t>
            </a:r>
            <a:r>
              <a:rPr lang="en-US" sz="1800" dirty="0" smtClean="0"/>
              <a:t> muscle has not the same property of </a:t>
            </a:r>
            <a:r>
              <a:rPr lang="en-US" sz="1800" dirty="0" err="1" smtClean="0"/>
              <a:t>accomodation</a:t>
            </a:r>
            <a:r>
              <a:rPr lang="en-US" sz="1800" dirty="0" smtClean="0"/>
              <a:t> as has the motor nerve.</a:t>
            </a:r>
          </a:p>
          <a:p>
            <a:r>
              <a:rPr lang="en-US" sz="1800" dirty="0" smtClean="0"/>
              <a:t>So longer the duration less is the intensity of current required for </a:t>
            </a:r>
            <a:r>
              <a:rPr lang="en-US" sz="1800" dirty="0" err="1" smtClean="0"/>
              <a:t>denervated</a:t>
            </a:r>
            <a:r>
              <a:rPr lang="en-US" sz="1800" dirty="0" smtClean="0"/>
              <a:t> muscles</a:t>
            </a:r>
          </a:p>
          <a:p>
            <a:r>
              <a:rPr lang="en-US" sz="1800" dirty="0" smtClean="0"/>
              <a:t>Muscle contraction are not obtained with impulses of shorter duration</a:t>
            </a:r>
          </a:p>
          <a:p>
            <a:r>
              <a:rPr lang="en-US" sz="1800" b="1" u="sng" dirty="0" err="1" smtClean="0"/>
              <a:t>Rheobase</a:t>
            </a:r>
            <a:r>
              <a:rPr lang="en-US" sz="1800" b="1" u="sng" dirty="0" smtClean="0"/>
              <a:t> may be less than the that of innervated muscle, but the </a:t>
            </a:r>
            <a:r>
              <a:rPr lang="en-US" sz="1800" b="1" u="sng" dirty="0" err="1" smtClean="0"/>
              <a:t>chronexie</a:t>
            </a:r>
            <a:r>
              <a:rPr lang="en-US" sz="1800" b="1" u="sng" dirty="0" smtClean="0"/>
              <a:t> is longer , often being more than one millisecond</a:t>
            </a:r>
            <a:endParaRPr lang="en-US" sz="1800" b="1" u="sng" dirty="0"/>
          </a:p>
        </p:txBody>
      </p:sp>
    </p:spTree>
    <p:extLst>
      <p:ext uri="{BB962C8B-B14F-4D97-AF65-F5344CB8AC3E}">
        <p14:creationId xmlns:p14="http://schemas.microsoft.com/office/powerpoint/2010/main" val="27616108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257800"/>
            <a:ext cx="7696199" cy="1143000"/>
          </a:xfrm>
        </p:spPr>
        <p:txBody>
          <a:bodyPr/>
          <a:lstStyle/>
          <a:p>
            <a:r>
              <a:rPr lang="en-US" dirty="0" smtClean="0"/>
              <a:t>Pole used for Stimulation</a:t>
            </a:r>
            <a:endParaRPr lang="en-US" dirty="0"/>
          </a:p>
        </p:txBody>
      </p:sp>
      <p:sp>
        <p:nvSpPr>
          <p:cNvPr id="3" name="Content Placeholder 2"/>
          <p:cNvSpPr>
            <a:spLocks noGrp="1"/>
          </p:cNvSpPr>
          <p:nvPr>
            <p:ph sz="quarter" idx="13"/>
          </p:nvPr>
        </p:nvSpPr>
        <p:spPr>
          <a:xfrm>
            <a:off x="457200" y="731520"/>
            <a:ext cx="8229600" cy="3474720"/>
          </a:xfrm>
        </p:spPr>
        <p:txBody>
          <a:bodyPr>
            <a:normAutofit/>
          </a:bodyPr>
          <a:lstStyle/>
          <a:p>
            <a:r>
              <a:rPr lang="en-US" sz="2800" dirty="0" smtClean="0"/>
              <a:t>The contraction produced when anode used as stimulating electrode is stronger than the cathode, while current of same intensity is used.</a:t>
            </a:r>
          </a:p>
          <a:p>
            <a:r>
              <a:rPr lang="en-US" sz="2800" dirty="0" smtClean="0"/>
              <a:t>Reason is not known.</a:t>
            </a:r>
          </a:p>
          <a:p>
            <a:r>
              <a:rPr lang="en-US" sz="2800" dirty="0" smtClean="0"/>
              <a:t>As the practice proves this so anode is used as active electrode</a:t>
            </a:r>
            <a:endParaRPr lang="en-US" sz="2800" dirty="0"/>
          </a:p>
        </p:txBody>
      </p:sp>
    </p:spTree>
    <p:extLst>
      <p:ext uri="{BB962C8B-B14F-4D97-AF65-F5344CB8AC3E}">
        <p14:creationId xmlns:p14="http://schemas.microsoft.com/office/powerpoint/2010/main" val="40140673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6689" y="2590800"/>
            <a:ext cx="6512511" cy="1143000"/>
          </a:xfrm>
        </p:spPr>
        <p:txBody>
          <a:bodyPr/>
          <a:lstStyle/>
          <a:p>
            <a:r>
              <a:rPr lang="en-US" dirty="0" smtClean="0"/>
              <a:t>Thanks </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90600" y="228600"/>
            <a:ext cx="5334000" cy="6477000"/>
          </a:xfrm>
        </p:spPr>
      </p:pic>
    </p:spTree>
    <p:extLst>
      <p:ext uri="{BB962C8B-B14F-4D97-AF65-F5344CB8AC3E}">
        <p14:creationId xmlns:p14="http://schemas.microsoft.com/office/powerpoint/2010/main" val="942949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066800" y="304800"/>
            <a:ext cx="7620000" cy="6324600"/>
          </a:xfrm>
        </p:spPr>
      </p:pic>
    </p:spTree>
    <p:extLst>
      <p:ext uri="{BB962C8B-B14F-4D97-AF65-F5344CB8AC3E}">
        <p14:creationId xmlns:p14="http://schemas.microsoft.com/office/powerpoint/2010/main" val="3399279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685800" y="533400"/>
            <a:ext cx="8001000" cy="5440680"/>
          </a:xfrm>
        </p:spPr>
        <p:txBody>
          <a:bodyPr>
            <a:normAutofit fontScale="92500" lnSpcReduction="10000"/>
          </a:bodyPr>
          <a:lstStyle/>
          <a:p>
            <a:r>
              <a:rPr lang="en-US" dirty="0" smtClean="0"/>
              <a:t>A nerve impulse is initiated if any factor causes the </a:t>
            </a:r>
            <a:r>
              <a:rPr lang="en-US" dirty="0" err="1" smtClean="0"/>
              <a:t>p.d</a:t>
            </a:r>
            <a:r>
              <a:rPr lang="en-US" dirty="0" smtClean="0"/>
              <a:t>. across the plasma membrane of the nerve cell or fiber to fall below this level.</a:t>
            </a:r>
          </a:p>
          <a:p>
            <a:r>
              <a:rPr lang="en-US" dirty="0" smtClean="0"/>
              <a:t>When sodium ions begin to enter the axon, causing a further fall in </a:t>
            </a:r>
            <a:r>
              <a:rPr lang="en-US" dirty="0" err="1" smtClean="0"/>
              <a:t>p.d</a:t>
            </a:r>
            <a:r>
              <a:rPr lang="en-US" dirty="0" smtClean="0"/>
              <a:t>. and increase in the permeability of the membrane to the ions.</a:t>
            </a:r>
          </a:p>
          <a:p>
            <a:r>
              <a:rPr lang="en-US" dirty="0" smtClean="0"/>
              <a:t>There is also rearrangement of other ions, and the process builds up until there is a reversal of the outer surface of membrane becoming negative, the inner one positive</a:t>
            </a:r>
          </a:p>
          <a:p>
            <a:r>
              <a:rPr lang="en-US" dirty="0" smtClean="0"/>
              <a:t> currents are now set up between this activated part of the nerve and the adjacent area, which is still in its resting state.</a:t>
            </a:r>
          </a:p>
          <a:p>
            <a:r>
              <a:rPr lang="en-US" dirty="0" smtClean="0"/>
              <a:t>The currents result in restoration of the resting </a:t>
            </a:r>
            <a:r>
              <a:rPr lang="en-US" dirty="0" err="1" smtClean="0"/>
              <a:t>p.d</a:t>
            </a:r>
            <a:r>
              <a:rPr lang="en-US" dirty="0" smtClean="0"/>
              <a:t>. in the activated part of the nerve fiber and a fall in that across the plasma membrane of the adjacent area</a:t>
            </a:r>
          </a:p>
          <a:p>
            <a:r>
              <a:rPr lang="en-US" dirty="0" smtClean="0"/>
              <a:t>The sequence of events describe above then takes place in this area. Thus reversal of </a:t>
            </a:r>
            <a:r>
              <a:rPr lang="en-US" dirty="0" err="1" smtClean="0"/>
              <a:t>p.d</a:t>
            </a:r>
            <a:r>
              <a:rPr lang="en-US" dirty="0" smtClean="0"/>
              <a:t>. is transmitted along the nerve, and is an essential feature of a nerve impulse </a:t>
            </a:r>
            <a:endParaRPr lang="en-US" dirty="0"/>
          </a:p>
        </p:txBody>
      </p:sp>
    </p:spTree>
    <p:extLst>
      <p:ext uri="{BB962C8B-B14F-4D97-AF65-F5344CB8AC3E}">
        <p14:creationId xmlns:p14="http://schemas.microsoft.com/office/powerpoint/2010/main" val="2955159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62001" y="457200"/>
            <a:ext cx="7619999" cy="5897562"/>
          </a:xfrm>
        </p:spPr>
      </p:pic>
    </p:spTree>
    <p:extLst>
      <p:ext uri="{BB962C8B-B14F-4D97-AF65-F5344CB8AC3E}">
        <p14:creationId xmlns:p14="http://schemas.microsoft.com/office/powerpoint/2010/main" val="517705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10200"/>
            <a:ext cx="6512511" cy="1143000"/>
          </a:xfrm>
        </p:spPr>
        <p:txBody>
          <a:bodyPr/>
          <a:lstStyle/>
          <a:p>
            <a:r>
              <a:rPr lang="en-US" dirty="0" smtClean="0"/>
              <a:t>Electrical Stimulation</a:t>
            </a:r>
            <a:endParaRPr lang="en-US" dirty="0"/>
          </a:p>
        </p:txBody>
      </p:sp>
      <p:sp>
        <p:nvSpPr>
          <p:cNvPr id="3" name="Content Placeholder 2"/>
          <p:cNvSpPr>
            <a:spLocks noGrp="1"/>
          </p:cNvSpPr>
          <p:nvPr>
            <p:ph sz="quarter" idx="13"/>
          </p:nvPr>
        </p:nvSpPr>
        <p:spPr>
          <a:xfrm>
            <a:off x="685800" y="385155"/>
            <a:ext cx="7315200" cy="5406045"/>
          </a:xfrm>
        </p:spPr>
        <p:txBody>
          <a:bodyPr>
            <a:normAutofit fontScale="92500" lnSpcReduction="10000"/>
          </a:bodyPr>
          <a:lstStyle/>
          <a:p>
            <a:r>
              <a:rPr lang="en-US" dirty="0" smtClean="0"/>
              <a:t>If an electric currents of sufficient intensity is applied to the body, a nerve impulse can be initiated.</a:t>
            </a:r>
          </a:p>
          <a:p>
            <a:r>
              <a:rPr lang="en-US" dirty="0"/>
              <a:t> T</a:t>
            </a:r>
            <a:r>
              <a:rPr lang="en-US" dirty="0" smtClean="0"/>
              <a:t>he plasma membrane of the nerve fiber forms a resistance, which lies in series with the </a:t>
            </a:r>
            <a:r>
              <a:rPr lang="en-US" dirty="0"/>
              <a:t>o</a:t>
            </a:r>
            <a:r>
              <a:rPr lang="en-US" dirty="0" smtClean="0"/>
              <a:t>ther tissue, so a </a:t>
            </a:r>
            <a:r>
              <a:rPr lang="en-US" dirty="0" err="1" smtClean="0"/>
              <a:t>p.d</a:t>
            </a:r>
            <a:r>
              <a:rPr lang="en-US" dirty="0" smtClean="0"/>
              <a:t>. is set up across it as the current flows.</a:t>
            </a:r>
          </a:p>
          <a:p>
            <a:r>
              <a:rPr lang="en-US" dirty="0" smtClean="0"/>
              <a:t>The surface of membrane near the cathode become negative in relation to the opposite surface</a:t>
            </a:r>
          </a:p>
          <a:p>
            <a:r>
              <a:rPr lang="en-US" dirty="0" smtClean="0"/>
              <a:t>On the side of the nerve near the anode, this increase the resting </a:t>
            </a:r>
            <a:r>
              <a:rPr lang="en-US" dirty="0" err="1" smtClean="0"/>
              <a:t>p.d</a:t>
            </a:r>
            <a:r>
              <a:rPr lang="en-US" dirty="0" smtClean="0"/>
              <a:t>. across the membrane, but on the side near the cathode additional charges are of opposite polarity to those present on the resting membrane and so reduce the </a:t>
            </a:r>
            <a:r>
              <a:rPr lang="en-US" dirty="0" err="1" smtClean="0"/>
              <a:t>p.d</a:t>
            </a:r>
            <a:r>
              <a:rPr lang="en-US" dirty="0" smtClean="0"/>
              <a:t>. across it.</a:t>
            </a:r>
          </a:p>
          <a:p>
            <a:r>
              <a:rPr lang="en-US" dirty="0" smtClean="0"/>
              <a:t>if the </a:t>
            </a:r>
            <a:r>
              <a:rPr lang="en-US" dirty="0" err="1" smtClean="0"/>
              <a:t>p.d</a:t>
            </a:r>
            <a:r>
              <a:rPr lang="en-US" dirty="0" smtClean="0"/>
              <a:t>. falls below the level at which the membrane becomes permeable to sodium ions, these ions begins to enter the axon and series of events takes place. Thus a nerve impulse is initiated </a:t>
            </a:r>
          </a:p>
          <a:p>
            <a:pPr marL="45720" indent="0">
              <a:buNone/>
            </a:pPr>
            <a:r>
              <a:rPr lang="en-US" dirty="0" smtClean="0"/>
              <a:t>   </a:t>
            </a:r>
            <a:endParaRPr lang="en-US" dirty="0"/>
          </a:p>
        </p:txBody>
      </p:sp>
    </p:spTree>
    <p:extLst>
      <p:ext uri="{BB962C8B-B14F-4D97-AF65-F5344CB8AC3E}">
        <p14:creationId xmlns:p14="http://schemas.microsoft.com/office/powerpoint/2010/main" val="2833813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762000" y="1143000"/>
            <a:ext cx="8077200" cy="4876799"/>
          </a:xfrm>
        </p:spPr>
      </p:pic>
    </p:spTree>
    <p:extLst>
      <p:ext uri="{BB962C8B-B14F-4D97-AF65-F5344CB8AC3E}">
        <p14:creationId xmlns:p14="http://schemas.microsoft.com/office/powerpoint/2010/main" val="409511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38200" y="733232"/>
            <a:ext cx="8001000" cy="4829368"/>
          </a:xfrm>
        </p:spPr>
      </p:pic>
    </p:spTree>
    <p:extLst>
      <p:ext uri="{BB962C8B-B14F-4D97-AF65-F5344CB8AC3E}">
        <p14:creationId xmlns:p14="http://schemas.microsoft.com/office/powerpoint/2010/main" val="2287379593"/>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2304</TotalTime>
  <Words>2326</Words>
  <Application>Microsoft Office PowerPoint</Application>
  <PresentationFormat>On-screen Show (4:3)</PresentationFormat>
  <Paragraphs>121</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Calibri</vt:lpstr>
      <vt:lpstr>Georgia</vt:lpstr>
      <vt:lpstr>Trebuchet MS</vt:lpstr>
      <vt:lpstr>Slipstream</vt:lpstr>
      <vt:lpstr>ELECTRIC STUMULATION OF NERVE AND MUSCLE</vt:lpstr>
      <vt:lpstr>Stimulation Of A Nerve</vt:lpstr>
      <vt:lpstr>A Nerve Impulse</vt:lpstr>
      <vt:lpstr>PowerPoint Presentation</vt:lpstr>
      <vt:lpstr>PowerPoint Presentation</vt:lpstr>
      <vt:lpstr>PowerPoint Presentation</vt:lpstr>
      <vt:lpstr>Electrical Stimulation</vt:lpstr>
      <vt:lpstr>PowerPoint Presentation</vt:lpstr>
      <vt:lpstr>PowerPoint Presentation</vt:lpstr>
      <vt:lpstr>PowerPoint Presentation</vt:lpstr>
      <vt:lpstr>Accommodation </vt:lpstr>
      <vt:lpstr>PowerPoint Presentation</vt:lpstr>
      <vt:lpstr>Effect of the nerve impulse</vt:lpstr>
      <vt:lpstr>PowerPoint Presentation</vt:lpstr>
      <vt:lpstr>PowerPoint Presentation</vt:lpstr>
      <vt:lpstr>PowerPoint Presentation</vt:lpstr>
      <vt:lpstr>Stimulation of Innervated Muscle</vt:lpstr>
      <vt:lpstr>PowerPoint Presentation</vt:lpstr>
      <vt:lpstr>Type of Contraction</vt:lpstr>
      <vt:lpstr>Strength of Contraction</vt:lpstr>
      <vt:lpstr>Rate of Change of Current</vt:lpstr>
      <vt:lpstr>Duration of Stimulus</vt:lpstr>
      <vt:lpstr>PowerPoint Presentation</vt:lpstr>
      <vt:lpstr>PowerPoint Presentation</vt:lpstr>
      <vt:lpstr>PowerPoint Presentation</vt:lpstr>
      <vt:lpstr>PowerPoint Presentation</vt:lpstr>
      <vt:lpstr>PowerPoint Presentation</vt:lpstr>
      <vt:lpstr>Pole Used for Stimulation</vt:lpstr>
      <vt:lpstr>STIMULATION OF DENERVATED MUSCLE</vt:lpstr>
      <vt:lpstr>PowerPoint Presentation</vt:lpstr>
      <vt:lpstr>Type of Contraction</vt:lpstr>
      <vt:lpstr>Strength of Contraction</vt:lpstr>
      <vt:lpstr>Rate of Change of Current</vt:lpstr>
      <vt:lpstr>Duration of Impulses</vt:lpstr>
      <vt:lpstr>Pole used for Stimulation</vt:lpstr>
      <vt:lpstr>Thanks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FREQUENCY CURRENTS</dc:title>
  <dc:creator>Mohsana</dc:creator>
  <cp:lastModifiedBy>HP</cp:lastModifiedBy>
  <cp:revision>103</cp:revision>
  <dcterms:created xsi:type="dcterms:W3CDTF">2013-03-18T04:06:09Z</dcterms:created>
  <dcterms:modified xsi:type="dcterms:W3CDTF">2020-04-16T20:28:12Z</dcterms:modified>
</cp:coreProperties>
</file>