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61" r:id="rId5"/>
    <p:sldId id="262" r:id="rId6"/>
    <p:sldId id="263" r:id="rId7"/>
    <p:sldId id="265" r:id="rId8"/>
    <p:sldId id="266"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0D6A2D61-30BF-4BF2-917C-D1611E41E92F}" type="datetimeFigureOut">
              <a:rPr lang="en-US" smtClean="0"/>
              <a:pPr/>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62BD2-AD18-4548-82DE-7C2137BE8C59}"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6A2D61-30BF-4BF2-917C-D1611E41E92F}" type="datetimeFigureOut">
              <a:rPr lang="en-US" smtClean="0"/>
              <a:pPr/>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62BD2-AD18-4548-82DE-7C2137BE8C59}" type="slidenum">
              <a:rPr lang="en-US" smtClean="0"/>
              <a:pPr/>
              <a:t>‹#›</a:t>
            </a:fld>
            <a:endParaRPr lang="en-US"/>
          </a:p>
        </p:txBody>
      </p:sp>
    </p:spTree>
  </p:cSld>
  <p:clrMapOvr>
    <a:masterClrMapping/>
  </p:clrMapOvr>
  <p:transition>
    <p:zo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6A2D61-30BF-4BF2-917C-D1611E41E92F}" type="datetimeFigureOut">
              <a:rPr lang="en-US" smtClean="0"/>
              <a:pPr/>
              <a:t>6/15/2021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12962BD2-AD18-4548-82DE-7C2137BE8C59}" type="slidenum">
              <a:rPr lang="en-US" smtClean="0"/>
              <a:pPr/>
              <a:t>‹#›</a:t>
            </a:fld>
            <a:endParaRPr lang="en-US"/>
          </a:p>
        </p:txBody>
      </p:sp>
    </p:spTree>
  </p:cSld>
  <p:clrMapOvr>
    <a:masterClrMapping/>
  </p:clrMapOvr>
  <p:transition>
    <p:zo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6A2D61-30BF-4BF2-917C-D1611E41E92F}" type="datetimeFigureOut">
              <a:rPr lang="en-US" smtClean="0"/>
              <a:pPr/>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62BD2-AD18-4548-82DE-7C2137BE8C59}" type="slidenum">
              <a:rPr lang="en-US" smtClean="0"/>
              <a:pPr/>
              <a:t>‹#›</a:t>
            </a:fld>
            <a:endParaRPr lang="en-US"/>
          </a:p>
        </p:txBody>
      </p:sp>
    </p:spTree>
  </p:cSld>
  <p:clrMapOvr>
    <a:masterClrMapping/>
  </p:clrMapOvr>
  <p:transition>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D6A2D61-30BF-4BF2-917C-D1611E41E92F}" type="datetimeFigureOut">
              <a:rPr lang="en-US" smtClean="0"/>
              <a:pPr/>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62BD2-AD18-4548-82DE-7C2137BE8C5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zo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D6A2D61-30BF-4BF2-917C-D1611E41E92F}" type="datetimeFigureOut">
              <a:rPr lang="en-US" smtClean="0"/>
              <a:pPr/>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62BD2-AD18-4548-82DE-7C2137BE8C59}" type="slidenum">
              <a:rPr lang="en-US" smtClean="0"/>
              <a:pPr/>
              <a:t>‹#›</a:t>
            </a:fld>
            <a:endParaRPr lang="en-US"/>
          </a:p>
        </p:txBody>
      </p:sp>
    </p:spTree>
  </p:cSld>
  <p:clrMapOvr>
    <a:masterClrMapping/>
  </p:clrMapOvr>
  <p:transition>
    <p:zo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D6A2D61-30BF-4BF2-917C-D1611E41E92F}" type="datetimeFigureOut">
              <a:rPr lang="en-US" smtClean="0"/>
              <a:pPr/>
              <a:t>6/15/2021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962BD2-AD18-4548-82DE-7C2137BE8C59}" type="slidenum">
              <a:rPr lang="en-US" smtClean="0"/>
              <a:pPr/>
              <a:t>‹#›</a:t>
            </a:fld>
            <a:endParaRPr lang="en-US"/>
          </a:p>
        </p:txBody>
      </p:sp>
    </p:spTree>
  </p:cSld>
  <p:clrMapOvr>
    <a:masterClrMapping/>
  </p:clrMapOvr>
  <p:transition>
    <p:zo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D6A2D61-30BF-4BF2-917C-D1611E41E92F}" type="datetimeFigureOut">
              <a:rPr lang="en-US" smtClean="0"/>
              <a:pPr/>
              <a:t>6/15/2021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962BD2-AD18-4548-82DE-7C2137BE8C59}" type="slidenum">
              <a:rPr lang="en-US" smtClean="0"/>
              <a:pPr/>
              <a:t>‹#›</a:t>
            </a:fld>
            <a:endParaRPr lang="en-US"/>
          </a:p>
        </p:txBody>
      </p:sp>
    </p:spTree>
  </p:cSld>
  <p:clrMapOvr>
    <a:masterClrMapping/>
  </p:clrMapOvr>
  <p:transition>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6A2D61-30BF-4BF2-917C-D1611E41E92F}" type="datetimeFigureOut">
              <a:rPr lang="en-US" smtClean="0"/>
              <a:pPr/>
              <a:t>6/15/2021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962BD2-AD18-4548-82DE-7C2137BE8C59}" type="slidenum">
              <a:rPr lang="en-US" smtClean="0"/>
              <a:pPr/>
              <a:t>‹#›</a:t>
            </a:fld>
            <a:endParaRPr lang="en-US"/>
          </a:p>
        </p:txBody>
      </p:sp>
    </p:spTree>
  </p:cSld>
  <p:clrMapOvr>
    <a:masterClrMapping/>
  </p:clrMapOvr>
  <p:transition>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D6A2D61-30BF-4BF2-917C-D1611E41E92F}" type="datetimeFigureOut">
              <a:rPr lang="en-US" smtClean="0"/>
              <a:pPr/>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62BD2-AD18-4548-82DE-7C2137BE8C59}"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p:zo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0D6A2D61-30BF-4BF2-917C-D1611E41E92F}" type="datetimeFigureOut">
              <a:rPr lang="en-US" smtClean="0"/>
              <a:pPr/>
              <a:t>6/15/2021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2962BD2-AD18-4548-82DE-7C2137BE8C5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0D6A2D61-30BF-4BF2-917C-D1611E41E92F}" type="datetimeFigureOut">
              <a:rPr lang="en-US" smtClean="0"/>
              <a:pPr/>
              <a:t>6/15/2021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2962BD2-AD18-4548-82DE-7C2137BE8C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zoom/>
  </p:transition>
  <p:timing>
    <p:tnLst>
      <p:par>
        <p:cTn id="1" dur="indefinite" restart="never" nodeType="tmRoot"/>
      </p:par>
    </p:tnLst>
  </p:timing>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304800"/>
            <a:ext cx="8062912" cy="2362200"/>
          </a:xfrm>
          <a:ln>
            <a:noFill/>
          </a:ln>
        </p:spPr>
        <p:txBody>
          <a:bodyPr>
            <a:normAutofit/>
          </a:bodyPr>
          <a:lstStyle/>
          <a:p>
            <a:pPr algn="l"/>
            <a:r>
              <a:rPr lang="en-US" dirty="0" smtClean="0"/>
              <a:t>Responses of the Long-Term Care System to Recent Natural Disasters</a:t>
            </a:r>
            <a:endParaRPr lang="en-US" dirty="0"/>
          </a:p>
        </p:txBody>
      </p:sp>
      <p:sp>
        <p:nvSpPr>
          <p:cNvPr id="3" name="Subtitle 2"/>
          <p:cNvSpPr>
            <a:spLocks noGrp="1"/>
          </p:cNvSpPr>
          <p:nvPr>
            <p:ph type="subTitle" idx="1"/>
          </p:nvPr>
        </p:nvSpPr>
        <p:spPr>
          <a:xfrm>
            <a:off x="457200" y="3352800"/>
            <a:ext cx="8062912" cy="2169320"/>
          </a:xfrm>
          <a:ln>
            <a:noFill/>
          </a:ln>
          <a:effectLst>
            <a:outerShdw blurRad="63500" sx="102000" sy="102000" algn="ctr" rotWithShape="0">
              <a:prstClr val="black">
                <a:alpha val="40000"/>
              </a:prstClr>
            </a:outerShdw>
          </a:effectLst>
        </p:spPr>
        <p:txBody>
          <a:bodyPr/>
          <a:lstStyle/>
          <a:p>
            <a:pPr algn="ctr"/>
            <a:endParaRPr lang="en-US" b="1" dirty="0">
              <a:solidFill>
                <a:schemeClr val="accent2">
                  <a:lumMod val="60000"/>
                  <a:lumOff val="40000"/>
                </a:schemeClr>
              </a:solidFill>
            </a:endParaRPr>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533401"/>
            <a:ext cx="8062912" cy="1524000"/>
          </a:xfrm>
        </p:spPr>
        <p:txBody>
          <a:bodyPr>
            <a:noAutofit/>
          </a:bodyPr>
          <a:lstStyle/>
          <a:p>
            <a:pPr algn="l"/>
            <a:r>
              <a:rPr lang="en-US" sz="3600" b="1" dirty="0" smtClean="0"/>
              <a:t>Summary of Disaster Preparedness Lessons Learned from Nursing Home Studies</a:t>
            </a:r>
            <a:endParaRPr lang="en-US" sz="3600" b="1" dirty="0"/>
          </a:p>
        </p:txBody>
      </p:sp>
      <p:sp>
        <p:nvSpPr>
          <p:cNvPr id="3" name="Subtitle 2"/>
          <p:cNvSpPr>
            <a:spLocks noGrp="1"/>
          </p:cNvSpPr>
          <p:nvPr>
            <p:ph type="subTitle" idx="1"/>
          </p:nvPr>
        </p:nvSpPr>
        <p:spPr>
          <a:xfrm>
            <a:off x="540544" y="2250280"/>
            <a:ext cx="8062912" cy="3921920"/>
          </a:xfrm>
        </p:spPr>
        <p:txBody>
          <a:bodyPr>
            <a:normAutofit fontScale="92500" lnSpcReduction="10000"/>
          </a:bodyPr>
          <a:lstStyle/>
          <a:p>
            <a:pPr algn="l"/>
            <a:r>
              <a:rPr lang="en-US" b="1" dirty="0" smtClean="0"/>
              <a:t>The six domains described by </a:t>
            </a:r>
            <a:r>
              <a:rPr lang="en-US" b="1" dirty="0" err="1" smtClean="0"/>
              <a:t>Laditka</a:t>
            </a:r>
            <a:r>
              <a:rPr lang="en-US" b="1" dirty="0" smtClean="0"/>
              <a:t> et al. (2008b) are:</a:t>
            </a:r>
          </a:p>
          <a:p>
            <a:pPr algn="l"/>
            <a:endParaRPr lang="en-US" b="1" dirty="0" smtClean="0"/>
          </a:p>
          <a:p>
            <a:pPr algn="l"/>
            <a:r>
              <a:rPr lang="en-US" b="1" dirty="0" smtClean="0"/>
              <a:t> (1) maintain core functions, i.e., the ability to maintain normal day-to-day operations following a disaster, with a focus on ensuring that there are sufficient supplies for residents and families of staff and their pets.</a:t>
            </a:r>
          </a:p>
          <a:p>
            <a:pPr algn="l"/>
            <a:endParaRPr lang="en-US" b="1" dirty="0" smtClean="0"/>
          </a:p>
          <a:p>
            <a:pPr algn="l"/>
            <a:r>
              <a:rPr lang="en-US" b="1" dirty="0" smtClean="0"/>
              <a:t> (2) respond to needs of a diverse group of stakeholders, e.g., provide culturally sensitive care to resident.</a:t>
            </a:r>
          </a:p>
          <a:p>
            <a:pPr algn="l"/>
            <a:endParaRPr lang="en-US" b="1" dirty="0" smtClean="0"/>
          </a:p>
          <a:p>
            <a:pPr algn="l"/>
            <a:r>
              <a:rPr lang="en-US" b="1" dirty="0" smtClean="0"/>
              <a:t>(3) apply geriatric-specific protocols in patient and resident care, including triage and</a:t>
            </a:r>
            <a:r>
              <a:rPr lang="en-US" dirty="0" smtClean="0"/>
              <a:t> </a:t>
            </a:r>
            <a:r>
              <a:rPr lang="en-US" b="1" dirty="0" smtClean="0"/>
              <a:t>medication management. </a:t>
            </a:r>
          </a:p>
          <a:p>
            <a:pPr algn="l"/>
            <a:endParaRPr lang="en-US" b="1" dirty="0" smtClean="0"/>
          </a:p>
          <a:p>
            <a:pPr algn="l"/>
            <a:r>
              <a:rPr lang="en-US" b="1" dirty="0" smtClean="0"/>
              <a:t>(4) address mental health needs of residents and staff, recognizing that older people and staff are vulnerable to depression after a disaster and may have long term mental health needs.</a:t>
            </a:r>
            <a:endParaRPr lang="en-US" b="1" dirty="0"/>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subTitle" idx="1"/>
          </p:nvPr>
        </p:nvSpPr>
        <p:spPr>
          <a:xfrm>
            <a:off x="541338" y="838200"/>
            <a:ext cx="8061325" cy="3886200"/>
          </a:xfrm>
        </p:spPr>
        <p:txBody>
          <a:bodyPr/>
          <a:lstStyle/>
          <a:p>
            <a:pPr algn="l"/>
            <a:r>
              <a:rPr lang="en-US" b="1" dirty="0" smtClean="0"/>
              <a:t>(5) Ensure transportation is available if evacuation is needed, and that transportation services meet the special needs of older people (e.g., heating, cooling, accommodate wheelchairs) and</a:t>
            </a:r>
          </a:p>
          <a:p>
            <a:pPr algn="l"/>
            <a:endParaRPr lang="en-US" b="1" dirty="0" smtClean="0"/>
          </a:p>
          <a:p>
            <a:pPr algn="l"/>
            <a:r>
              <a:rPr lang="en-US" b="1" dirty="0" smtClean="0"/>
              <a:t> (6) Ensure communication systems are in place with backup systems for landline and cell phones and the internet.</a:t>
            </a:r>
            <a:endParaRPr lang="en-US" b="1" dirty="0"/>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457201"/>
            <a:ext cx="8062912" cy="1219199"/>
          </a:xfrm>
        </p:spPr>
        <p:txBody>
          <a:bodyPr>
            <a:normAutofit fontScale="90000"/>
          </a:bodyPr>
          <a:lstStyle/>
          <a:p>
            <a:pPr algn="l"/>
            <a:r>
              <a:rPr lang="en-US" b="1" dirty="0" smtClean="0"/>
              <a:t>Preparedness domains for long term care populations:</a:t>
            </a:r>
            <a:endParaRPr lang="en-US" b="1" dirty="0"/>
          </a:p>
        </p:txBody>
      </p:sp>
      <p:sp>
        <p:nvSpPr>
          <p:cNvPr id="3" name="Subtitle 2"/>
          <p:cNvSpPr>
            <a:spLocks noGrp="1"/>
          </p:cNvSpPr>
          <p:nvPr>
            <p:ph type="subTitle" idx="1"/>
          </p:nvPr>
        </p:nvSpPr>
        <p:spPr>
          <a:xfrm>
            <a:off x="533400" y="1828800"/>
            <a:ext cx="8062912" cy="4800600"/>
          </a:xfrm>
        </p:spPr>
        <p:txBody>
          <a:bodyPr>
            <a:normAutofit fontScale="92500"/>
          </a:bodyPr>
          <a:lstStyle/>
          <a:p>
            <a:pPr algn="l"/>
            <a:r>
              <a:rPr lang="en-US" b="1" dirty="0" err="1" smtClean="0"/>
              <a:t>Laditka</a:t>
            </a:r>
            <a:r>
              <a:rPr lang="en-US" b="1" dirty="0" smtClean="0"/>
              <a:t> et al. (2008b) also introduced two new preparedness domains for long term care populations:</a:t>
            </a:r>
          </a:p>
          <a:p>
            <a:pPr algn="l"/>
            <a:endParaRPr lang="en-US" b="1" dirty="0" smtClean="0"/>
          </a:p>
          <a:p>
            <a:pPr algn="l"/>
            <a:r>
              <a:rPr lang="en-US" b="1" dirty="0" smtClean="0"/>
              <a:t> (1) ensure that needs of nursing homes are addressed in community preparedness planning, e.g., lifelines such as power are restored promptly; and </a:t>
            </a:r>
          </a:p>
          <a:p>
            <a:pPr algn="l"/>
            <a:endParaRPr lang="en-US" b="1" dirty="0" smtClean="0"/>
          </a:p>
          <a:p>
            <a:pPr algn="l"/>
            <a:r>
              <a:rPr lang="en-US" b="1" dirty="0" smtClean="0"/>
              <a:t>(2) recognize nursing homes provide valuable health care resources to the community, including oxygen, trained health care personnel, and supplies.</a:t>
            </a:r>
          </a:p>
          <a:p>
            <a:pPr algn="l"/>
            <a:endParaRPr lang="en-US" b="1" dirty="0" smtClean="0"/>
          </a:p>
          <a:p>
            <a:pPr algn="l"/>
            <a:r>
              <a:rPr lang="en-US" b="1" dirty="0" smtClean="0"/>
              <a:t> These domains  can be extended to or adapted for many types of residential communities for older people, including independent living communities, assisted living communities, and continuing care retirement communities. These preparedness domains can also be applied to health and social services agencies providing care to older people living in the community, which are described in the section that follows</a:t>
            </a:r>
            <a:endParaRPr lang="en-US" b="1" dirty="0"/>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533401"/>
            <a:ext cx="8062912" cy="1447800"/>
          </a:xfrm>
        </p:spPr>
        <p:txBody>
          <a:bodyPr>
            <a:noAutofit/>
          </a:bodyPr>
          <a:lstStyle/>
          <a:p>
            <a:pPr algn="l"/>
            <a:r>
              <a:rPr lang="en-US" sz="3200" b="1" dirty="0" smtClean="0"/>
              <a:t>Preparedness Among Agencies Providing In-Home Care to Older People in the Community</a:t>
            </a:r>
            <a:endParaRPr lang="en-US" sz="3200" b="1" dirty="0"/>
          </a:p>
        </p:txBody>
      </p:sp>
      <p:sp>
        <p:nvSpPr>
          <p:cNvPr id="3" name="Subtitle 2"/>
          <p:cNvSpPr>
            <a:spLocks noGrp="1"/>
          </p:cNvSpPr>
          <p:nvPr>
            <p:ph type="subTitle" idx="1"/>
          </p:nvPr>
        </p:nvSpPr>
        <p:spPr>
          <a:xfrm>
            <a:off x="540544" y="2133600"/>
            <a:ext cx="8062912" cy="4114800"/>
          </a:xfrm>
        </p:spPr>
        <p:txBody>
          <a:bodyPr>
            <a:normAutofit lnSpcReduction="10000"/>
          </a:bodyPr>
          <a:lstStyle/>
          <a:p>
            <a:pPr algn="l">
              <a:buFont typeface="Wingdings" pitchFamily="2" charset="2"/>
              <a:buChar char="v"/>
            </a:pPr>
            <a:r>
              <a:rPr lang="en-US" b="1" dirty="0" smtClean="0"/>
              <a:t>In this section, we turn to preparedness among agencies providing care to older people in their homes, drawing on the discussion introduced by </a:t>
            </a:r>
            <a:r>
              <a:rPr lang="en-US" b="1" dirty="0" err="1" smtClean="0"/>
              <a:t>Laditka</a:t>
            </a:r>
            <a:r>
              <a:rPr lang="en-US" b="1" dirty="0" smtClean="0"/>
              <a:t> et al. (2008a). More than eight million vulnerable older Americans receive long term care services in their homes (Hughes and </a:t>
            </a:r>
            <a:r>
              <a:rPr lang="en-US" b="1" dirty="0" err="1" smtClean="0"/>
              <a:t>Renehan</a:t>
            </a:r>
            <a:r>
              <a:rPr lang="en-US" b="1" dirty="0" smtClean="0"/>
              <a:t> 2005). Support for home care will grow, as a continuing response to the Supreme Court’s 1999 Olmstead Decision (United States Supreme Court 1999). Most recipients of home care are over age 75 and live alone. </a:t>
            </a:r>
          </a:p>
          <a:p>
            <a:pPr algn="l">
              <a:buFont typeface="Wingdings" pitchFamily="2" charset="2"/>
              <a:buChar char="v"/>
            </a:pPr>
            <a:endParaRPr lang="en-US" b="1" dirty="0" smtClean="0"/>
          </a:p>
          <a:p>
            <a:pPr algn="l">
              <a:buFont typeface="Wingdings" pitchFamily="2" charset="2"/>
              <a:buChar char="v"/>
            </a:pPr>
            <a:r>
              <a:rPr lang="en-US" b="1" dirty="0" smtClean="0"/>
              <a:t>These older adults are at high risk of rapid physical decline, mental disorientation, emotional trauma, and death; few would be able to care for themselves during and after a disaster. Thus, agencies providing care in the home serve as a critical component in the long-term care continuum</a:t>
            </a:r>
            <a:endParaRPr lang="en-US" b="1" dirty="0"/>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533400" y="228600"/>
            <a:ext cx="8062912" cy="4876800"/>
          </a:xfrm>
        </p:spPr>
        <p:txBody>
          <a:bodyPr>
            <a:normAutofit fontScale="92500" lnSpcReduction="10000"/>
          </a:bodyPr>
          <a:lstStyle/>
          <a:p>
            <a:pPr algn="l">
              <a:buFont typeface="Wingdings" pitchFamily="2" charset="2"/>
              <a:buChar char="v"/>
            </a:pPr>
            <a:r>
              <a:rPr lang="en-US" b="1" dirty="0" smtClean="0"/>
              <a:t>Home health agencies and personal care agencies provide a broad array of medical and support services for older people in their homes. Home health agencies provide more highly skilled nursing care, whereas personal care agencies provide basic assistance with bathing, dressing, meal preparation, and similar activities (Hughes and </a:t>
            </a:r>
            <a:r>
              <a:rPr lang="en-US" b="1" dirty="0" err="1" smtClean="0"/>
              <a:t>Renehan</a:t>
            </a:r>
            <a:r>
              <a:rPr lang="en-US" b="1" dirty="0" smtClean="0"/>
              <a:t> 2005).</a:t>
            </a:r>
          </a:p>
          <a:p>
            <a:pPr algn="l">
              <a:buFont typeface="Wingdings" pitchFamily="2" charset="2"/>
              <a:buChar char="v"/>
            </a:pPr>
            <a:endParaRPr lang="en-US" b="1" dirty="0" smtClean="0"/>
          </a:p>
          <a:p>
            <a:pPr algn="l">
              <a:buFont typeface="Wingdings" pitchFamily="2" charset="2"/>
              <a:buChar char="v"/>
            </a:pPr>
            <a:r>
              <a:rPr lang="en-US" b="1" dirty="0" smtClean="0"/>
              <a:t> The federal Centers for Medicare and Medicaid Services requires home health agencies to have disaster plans. No specific rules govern the types or regularity of training or the content of those plans. Most states require home health agencies to be certified to obtain Medicare reimbursement (Hughes and </a:t>
            </a:r>
            <a:r>
              <a:rPr lang="en-US" b="1" dirty="0" err="1" smtClean="0"/>
              <a:t>Renehan</a:t>
            </a:r>
            <a:r>
              <a:rPr lang="en-US" b="1" dirty="0" smtClean="0"/>
              <a:t> 2005). </a:t>
            </a:r>
          </a:p>
          <a:p>
            <a:pPr algn="l">
              <a:buFont typeface="Wingdings" pitchFamily="2" charset="2"/>
              <a:buChar char="v"/>
            </a:pPr>
            <a:endParaRPr lang="en-US" b="1" dirty="0" smtClean="0"/>
          </a:p>
          <a:p>
            <a:pPr algn="l">
              <a:buFont typeface="Wingdings" pitchFamily="2" charset="2"/>
              <a:buChar char="v"/>
            </a:pPr>
            <a:r>
              <a:rPr lang="en-US" b="1" dirty="0" smtClean="0"/>
              <a:t>Improving federal and state regulations could substantially enhance preparedness among home health agencies. Home health agencies can also seek accreditation from the Joint Commission or the Community Health Accreditation Program. Since 2006, the Joint Commission standards require home health agencies to conduct one disaster drill per year (Joint Commission 2007).</a:t>
            </a:r>
            <a:endParaRPr lang="en-US" b="1" dirty="0"/>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0544" y="457200"/>
            <a:ext cx="8062912" cy="4800600"/>
          </a:xfrm>
        </p:spPr>
        <p:txBody>
          <a:bodyPr>
            <a:normAutofit/>
          </a:bodyPr>
          <a:lstStyle/>
          <a:p>
            <a:pPr algn="l">
              <a:buFont typeface="Wingdings" pitchFamily="2" charset="2"/>
              <a:buChar char="v"/>
            </a:pPr>
            <a:r>
              <a:rPr lang="en-US" b="1" dirty="0" smtClean="0"/>
              <a:t>No federal regulations govern disaster preparedness for personal care agencies. Preparedness among these agencies varies substantially by state. We provide one case example using South Carolina. Most personal care agencies in South Carolina have a contractual agreement to provide services to clients enrolled in the Community Long-term Care Program.</a:t>
            </a:r>
          </a:p>
          <a:p>
            <a:pPr algn="l">
              <a:buFont typeface="Wingdings" pitchFamily="2" charset="2"/>
              <a:buChar char="v"/>
            </a:pPr>
            <a:endParaRPr lang="en-US" b="1" dirty="0" smtClean="0"/>
          </a:p>
          <a:p>
            <a:pPr algn="l">
              <a:buFont typeface="Wingdings" pitchFamily="2" charset="2"/>
              <a:buChar char="v"/>
            </a:pPr>
            <a:r>
              <a:rPr lang="en-US" b="1" dirty="0" smtClean="0"/>
              <a:t>The findings support incorporating disaster planning in certification requirements for home health agencies, and developing additional educational materials for administrators and staff and for clients (</a:t>
            </a:r>
            <a:r>
              <a:rPr lang="en-US" b="1" dirty="0" err="1" smtClean="0"/>
              <a:t>Laditka</a:t>
            </a:r>
            <a:r>
              <a:rPr lang="en-US" b="1" dirty="0" smtClean="0"/>
              <a:t> et al. 2008a).</a:t>
            </a:r>
          </a:p>
          <a:p>
            <a:pPr algn="l"/>
            <a:endParaRPr lang="en-US" b="1" dirty="0"/>
          </a:p>
        </p:txBody>
      </p:sp>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381001"/>
            <a:ext cx="8222456" cy="1447800"/>
          </a:xfrm>
        </p:spPr>
        <p:txBody>
          <a:bodyPr>
            <a:normAutofit/>
          </a:bodyPr>
          <a:lstStyle/>
          <a:p>
            <a:pPr algn="l"/>
            <a:r>
              <a:rPr lang="en-US" sz="4000" b="1" dirty="0" smtClean="0"/>
              <a:t>Older Adults’ Experiences and Responses to Disasters</a:t>
            </a:r>
            <a:endParaRPr lang="en-US" sz="4000" b="1" dirty="0"/>
          </a:p>
        </p:txBody>
      </p:sp>
      <p:sp>
        <p:nvSpPr>
          <p:cNvPr id="3" name="Subtitle 2"/>
          <p:cNvSpPr>
            <a:spLocks noGrp="1"/>
          </p:cNvSpPr>
          <p:nvPr>
            <p:ph type="subTitle" idx="1"/>
          </p:nvPr>
        </p:nvSpPr>
        <p:spPr>
          <a:xfrm>
            <a:off x="540544" y="2250280"/>
            <a:ext cx="8062912" cy="1712120"/>
          </a:xfrm>
        </p:spPr>
        <p:txBody>
          <a:bodyPr>
            <a:normAutofit/>
          </a:bodyPr>
          <a:lstStyle/>
          <a:p>
            <a:pPr algn="l"/>
            <a:r>
              <a:rPr lang="en-US" b="1" dirty="0" smtClean="0"/>
              <a:t>In this section, we focus on responses to disasters and needs of older people. Responses are considered using a life course perspective, building on the recent review by </a:t>
            </a:r>
            <a:r>
              <a:rPr lang="en-US" b="1" dirty="0" err="1" smtClean="0"/>
              <a:t>Shenk</a:t>
            </a:r>
            <a:r>
              <a:rPr lang="en-US" b="1" dirty="0" smtClean="0"/>
              <a:t> et al. (2009). We include studies conducted in the United States and in other countries.</a:t>
            </a:r>
            <a:endParaRPr lang="en-US" b="1" dirty="0"/>
          </a:p>
        </p:txBody>
      </p:sp>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152400"/>
            <a:ext cx="8062912" cy="1447799"/>
          </a:xfrm>
        </p:spPr>
        <p:txBody>
          <a:bodyPr>
            <a:normAutofit/>
          </a:bodyPr>
          <a:lstStyle/>
          <a:p>
            <a:pPr algn="l"/>
            <a:r>
              <a:rPr lang="en-US" sz="5400" b="1" dirty="0" smtClean="0"/>
              <a:t>1. Coping Approaches</a:t>
            </a:r>
            <a:endParaRPr lang="en-US" sz="5400" b="1" dirty="0"/>
          </a:p>
        </p:txBody>
      </p:sp>
      <p:sp>
        <p:nvSpPr>
          <p:cNvPr id="3" name="Subtitle 2"/>
          <p:cNvSpPr>
            <a:spLocks noGrp="1"/>
          </p:cNvSpPr>
          <p:nvPr>
            <p:ph type="subTitle" idx="1"/>
          </p:nvPr>
        </p:nvSpPr>
        <p:spPr>
          <a:xfrm>
            <a:off x="540544" y="1828800"/>
            <a:ext cx="8062912" cy="2895600"/>
          </a:xfrm>
        </p:spPr>
        <p:txBody>
          <a:bodyPr>
            <a:normAutofit/>
          </a:bodyPr>
          <a:lstStyle/>
          <a:p>
            <a:pPr algn="l"/>
            <a:r>
              <a:rPr lang="en-US" b="1" dirty="0" smtClean="0"/>
              <a:t>From a life course perspective, memories and previous experiences help shape how older people experience and cope with disasters (Krause 1987). Disasters often evoke one or more coping strategies. Two broad coping styles used by older adults have been identified: </a:t>
            </a:r>
          </a:p>
          <a:p>
            <a:pPr algn="l"/>
            <a:endParaRPr lang="en-US" b="1" dirty="0" smtClean="0"/>
          </a:p>
          <a:p>
            <a:pPr marL="571500" indent="-571500" algn="l">
              <a:buFont typeface="+mj-lt"/>
              <a:buAutoNum type="romanLcPeriod"/>
            </a:pPr>
            <a:r>
              <a:rPr lang="en-US" b="1" dirty="0" smtClean="0"/>
              <a:t>Emotion-focused coping.</a:t>
            </a:r>
          </a:p>
          <a:p>
            <a:pPr marL="571500" indent="-571500" algn="l">
              <a:buFont typeface="+mj-lt"/>
              <a:buAutoNum type="romanLcPeriod"/>
            </a:pPr>
            <a:r>
              <a:rPr lang="en-US" b="1" dirty="0" smtClean="0"/>
              <a:t> Problem-focused coping. </a:t>
            </a:r>
          </a:p>
          <a:p>
            <a:pPr algn="l"/>
            <a:endParaRPr lang="en-US" b="1" dirty="0" smtClean="0"/>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457200"/>
            <a:ext cx="8062912" cy="1371599"/>
          </a:xfrm>
        </p:spPr>
        <p:txBody>
          <a:bodyPr/>
          <a:lstStyle/>
          <a:p>
            <a:pPr algn="l"/>
            <a:r>
              <a:rPr lang="en-US" b="1" i="1" dirty="0" smtClean="0"/>
              <a:t>Emotion-focused coping</a:t>
            </a:r>
            <a:endParaRPr lang="en-US" dirty="0"/>
          </a:p>
        </p:txBody>
      </p:sp>
      <p:sp>
        <p:nvSpPr>
          <p:cNvPr id="3" name="Subtitle 2"/>
          <p:cNvSpPr>
            <a:spLocks noGrp="1"/>
          </p:cNvSpPr>
          <p:nvPr>
            <p:ph type="subTitle" idx="1"/>
          </p:nvPr>
        </p:nvSpPr>
        <p:spPr>
          <a:xfrm>
            <a:off x="540544" y="1219200"/>
            <a:ext cx="8062912" cy="4038600"/>
          </a:xfrm>
        </p:spPr>
        <p:txBody>
          <a:bodyPr>
            <a:normAutofit/>
          </a:bodyPr>
          <a:lstStyle/>
          <a:p>
            <a:pPr algn="l">
              <a:buFont typeface="Wingdings" pitchFamily="2" charset="2"/>
              <a:buChar char="§"/>
            </a:pPr>
            <a:r>
              <a:rPr lang="en-US" b="1" dirty="0" smtClean="0"/>
              <a:t>In </a:t>
            </a:r>
            <a:r>
              <a:rPr lang="en-US" b="1" i="1" dirty="0" smtClean="0"/>
              <a:t>emotion-focused coping</a:t>
            </a:r>
            <a:r>
              <a:rPr lang="en-US" b="1" dirty="0" smtClean="0"/>
              <a:t>, older people often turn to activities or emotional states that keep them from directly confronting stressful events (</a:t>
            </a:r>
            <a:r>
              <a:rPr lang="en-US" b="1" dirty="0" err="1" smtClean="0"/>
              <a:t>Yeung</a:t>
            </a:r>
            <a:r>
              <a:rPr lang="en-US" b="1" dirty="0" smtClean="0"/>
              <a:t> and Fung 2007). In this strategy emotional support, humor, and disengagement are often used by older people to mediate responses to stressful events. Some responses may be positive. For example, older adults may help others affected by the disaster. This response can distract older individuals from their own problems, and provide a greater sense of emotional control (Heller et al. 2005).</a:t>
            </a:r>
          </a:p>
          <a:p>
            <a:pPr algn="l">
              <a:buFont typeface="Wingdings" pitchFamily="2" charset="2"/>
              <a:buChar char="§"/>
            </a:pPr>
            <a:endParaRPr lang="en-US" b="1" dirty="0" smtClean="0"/>
          </a:p>
          <a:p>
            <a:pPr algn="l">
              <a:buFont typeface="Wingdings" pitchFamily="2" charset="2"/>
              <a:buChar char="§"/>
            </a:pPr>
            <a:r>
              <a:rPr lang="en-US" b="1" dirty="0" smtClean="0"/>
              <a:t>Emotion-focused coping can also lead to negative responses. For example, one study suggested that talking about an earthquake caused older people to relive the disaster experience and resulted in increased stress (</a:t>
            </a:r>
            <a:r>
              <a:rPr lang="en-US" b="1" dirty="0" err="1" smtClean="0"/>
              <a:t>Alea</a:t>
            </a:r>
            <a:r>
              <a:rPr lang="en-US" b="1" dirty="0" smtClean="0"/>
              <a:t> et al. 2004).</a:t>
            </a:r>
          </a:p>
          <a:p>
            <a:pPr algn="l"/>
            <a:endParaRPr lang="en-US" b="1" dirty="0"/>
          </a:p>
        </p:txBody>
      </p:sp>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1"/>
            <a:ext cx="8062912" cy="1219199"/>
          </a:xfrm>
        </p:spPr>
        <p:txBody>
          <a:bodyPr>
            <a:normAutofit/>
          </a:bodyPr>
          <a:lstStyle/>
          <a:p>
            <a:pPr algn="l"/>
            <a:r>
              <a:rPr lang="en-US" b="1" dirty="0" smtClean="0"/>
              <a:t>Problem-focused coping</a:t>
            </a:r>
            <a:endParaRPr lang="en-US" b="1" dirty="0"/>
          </a:p>
        </p:txBody>
      </p:sp>
      <p:sp>
        <p:nvSpPr>
          <p:cNvPr id="3" name="Subtitle 2"/>
          <p:cNvSpPr>
            <a:spLocks noGrp="1"/>
          </p:cNvSpPr>
          <p:nvPr>
            <p:ph type="subTitle" idx="1"/>
          </p:nvPr>
        </p:nvSpPr>
        <p:spPr>
          <a:xfrm>
            <a:off x="540544" y="1447800"/>
            <a:ext cx="8062912" cy="5257800"/>
          </a:xfrm>
        </p:spPr>
        <p:txBody>
          <a:bodyPr>
            <a:normAutofit/>
          </a:bodyPr>
          <a:lstStyle/>
          <a:p>
            <a:pPr algn="l"/>
            <a:r>
              <a:rPr lang="en-US" b="1" dirty="0" smtClean="0"/>
              <a:t>Problem-focused coping involves efforts to reduce and alleviate stressful situations (</a:t>
            </a:r>
            <a:r>
              <a:rPr lang="en-US" b="1" dirty="0" err="1" smtClean="0"/>
              <a:t>Yeung</a:t>
            </a:r>
            <a:r>
              <a:rPr lang="en-US" b="1" dirty="0" smtClean="0"/>
              <a:t> and Fung 2007).</a:t>
            </a:r>
          </a:p>
          <a:p>
            <a:pPr algn="l"/>
            <a:endParaRPr lang="en-US" b="1" dirty="0" smtClean="0"/>
          </a:p>
          <a:p>
            <a:pPr algn="l">
              <a:buFont typeface="Wingdings" pitchFamily="2" charset="2"/>
              <a:buChar char="§"/>
            </a:pPr>
            <a:r>
              <a:rPr lang="en-US" b="1" dirty="0" smtClean="0"/>
              <a:t>An example of problem-focused coping is improved preparation for another disaster among people who have experienced a previous disaster (</a:t>
            </a:r>
            <a:r>
              <a:rPr lang="en-US" b="1" dirty="0" err="1" smtClean="0"/>
              <a:t>Ecevit</a:t>
            </a:r>
            <a:r>
              <a:rPr lang="en-US" b="1" dirty="0" smtClean="0"/>
              <a:t> and </a:t>
            </a:r>
            <a:r>
              <a:rPr lang="en-US" b="1" dirty="0" err="1" smtClean="0"/>
              <a:t>Kasapoglu</a:t>
            </a:r>
            <a:r>
              <a:rPr lang="en-US" b="1" dirty="0" smtClean="0"/>
              <a:t> 2002). Findings in this area are mixed.</a:t>
            </a:r>
          </a:p>
          <a:p>
            <a:pPr algn="l">
              <a:buFont typeface="Wingdings" pitchFamily="2" charset="2"/>
              <a:buChar char="§"/>
            </a:pPr>
            <a:endParaRPr lang="en-US" b="1" dirty="0" smtClean="0"/>
          </a:p>
          <a:p>
            <a:pPr algn="l">
              <a:buFont typeface="Wingdings" pitchFamily="2" charset="2"/>
              <a:buChar char="§"/>
            </a:pPr>
            <a:r>
              <a:rPr lang="en-US" b="1" dirty="0" smtClean="0"/>
              <a:t> A lifetime of experiences with life changes – including but not limited to disaster-related changes – may enable older adults to better cope with change (Heller et al. 2005; </a:t>
            </a:r>
            <a:r>
              <a:rPr lang="en-US" b="1" dirty="0" err="1" smtClean="0"/>
              <a:t>McMillen</a:t>
            </a:r>
            <a:r>
              <a:rPr lang="en-US" b="1" dirty="0" smtClean="0"/>
              <a:t> et al. 1997; Norris and </a:t>
            </a:r>
            <a:r>
              <a:rPr lang="en-US" b="1" dirty="0" err="1" smtClean="0"/>
              <a:t>Murell</a:t>
            </a:r>
            <a:r>
              <a:rPr lang="en-US" b="1" dirty="0" smtClean="0"/>
              <a:t> 1988). </a:t>
            </a:r>
          </a:p>
          <a:p>
            <a:pPr algn="l">
              <a:buFont typeface="Wingdings" pitchFamily="2" charset="2"/>
              <a:buChar char="§"/>
            </a:pPr>
            <a:endParaRPr lang="en-US" b="1" dirty="0" smtClean="0"/>
          </a:p>
          <a:p>
            <a:pPr algn="l">
              <a:buFont typeface="Wingdings" pitchFamily="2" charset="2"/>
              <a:buChar char="§"/>
            </a:pPr>
            <a:r>
              <a:rPr lang="en-US" b="1" dirty="0" smtClean="0"/>
              <a:t>Some research suggests that experiencing a disaster prompts older people to recognize the need to prepare (Heller et al. 2005). In one actual experience, however, older people who experienced an earthquake and recognized a need to prepare for a future earthquake did relatively little to prepare (Heller et al., 2005)</a:t>
            </a:r>
          </a:p>
          <a:p>
            <a:pPr algn="l"/>
            <a:endParaRPr lang="en-US" b="1" dirty="0"/>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381001"/>
            <a:ext cx="8062912" cy="1447800"/>
          </a:xfrm>
        </p:spPr>
        <p:txBody>
          <a:bodyPr/>
          <a:lstStyle/>
          <a:p>
            <a:pPr algn="l"/>
            <a:r>
              <a:rPr lang="en-US" b="1" dirty="0" smtClean="0"/>
              <a:t>INTRODUCTION:</a:t>
            </a:r>
            <a:endParaRPr lang="en-US" b="1" dirty="0"/>
          </a:p>
        </p:txBody>
      </p:sp>
      <p:sp>
        <p:nvSpPr>
          <p:cNvPr id="3" name="Subtitle 2"/>
          <p:cNvSpPr>
            <a:spLocks noGrp="1"/>
          </p:cNvSpPr>
          <p:nvPr>
            <p:ph type="subTitle" idx="1"/>
          </p:nvPr>
        </p:nvSpPr>
        <p:spPr>
          <a:xfrm>
            <a:off x="540544" y="1447800"/>
            <a:ext cx="8062912" cy="3429000"/>
          </a:xfrm>
        </p:spPr>
        <p:txBody>
          <a:bodyPr>
            <a:normAutofit/>
          </a:bodyPr>
          <a:lstStyle/>
          <a:p>
            <a:r>
              <a:rPr lang="en-US" b="1" dirty="0" smtClean="0"/>
              <a:t>The number of people affected by disasters has grown steadily since the mid-1970s. The number of deaths due to natural disasters world-wide between 1970 and 2006 is estimated at nearly 2.8 million (EM DAT 2009). Recent natural disasters include the tsunami in South Asia, and major earthquakes in Haiti, Japan, Pakistan, China, and Turkey. In the United States, four powerful hurricanes struck Florida in 2004, and Hurricanes Katrina and Rita caused major destruction in the Gulf Coast states in 2005. These events highlight serious and fatal health consequences following major disasters</a:t>
            </a:r>
            <a:endParaRPr lang="en-US" b="1" dirty="0"/>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381001"/>
            <a:ext cx="8062912" cy="990600"/>
          </a:xfrm>
        </p:spPr>
        <p:txBody>
          <a:bodyPr>
            <a:normAutofit/>
          </a:bodyPr>
          <a:lstStyle/>
          <a:p>
            <a:pPr algn="l"/>
            <a:r>
              <a:rPr lang="en-US" sz="4000" b="1" dirty="0" smtClean="0"/>
              <a:t>2.Level of Coping Self Efficacy</a:t>
            </a:r>
            <a:endParaRPr lang="en-US" sz="4000" b="1" dirty="0"/>
          </a:p>
        </p:txBody>
      </p:sp>
      <p:sp>
        <p:nvSpPr>
          <p:cNvPr id="3" name="Subtitle 2"/>
          <p:cNvSpPr>
            <a:spLocks noGrp="1"/>
          </p:cNvSpPr>
          <p:nvPr>
            <p:ph type="subTitle" idx="1"/>
          </p:nvPr>
        </p:nvSpPr>
        <p:spPr>
          <a:xfrm>
            <a:off x="540544" y="1447800"/>
            <a:ext cx="8062912" cy="4724400"/>
          </a:xfrm>
        </p:spPr>
        <p:txBody>
          <a:bodyPr>
            <a:normAutofit/>
          </a:bodyPr>
          <a:lstStyle/>
          <a:p>
            <a:pPr algn="l"/>
            <a:r>
              <a:rPr lang="en-US" b="1" dirty="0" smtClean="0"/>
              <a:t>According to </a:t>
            </a:r>
            <a:r>
              <a:rPr lang="en-US" b="1" dirty="0" err="1" smtClean="0"/>
              <a:t>Bandura</a:t>
            </a:r>
            <a:r>
              <a:rPr lang="en-US" b="1" dirty="0" smtClean="0"/>
              <a:t> (1997), coping self-efficacy is defined as self-reported ability to cope with the effects of a disaster or trauma. Individuals can often recognize their relationship to the environment, and thus anticipate future adaptive responses. </a:t>
            </a:r>
          </a:p>
          <a:p>
            <a:pPr algn="l"/>
            <a:endParaRPr lang="en-US" b="1" dirty="0" smtClean="0"/>
          </a:p>
          <a:p>
            <a:pPr algn="l"/>
            <a:r>
              <a:rPr lang="en-US" b="1" dirty="0" smtClean="0"/>
              <a:t>Through this process, older people consider possibilities for their future, and attempt to control their future life course. This approach can help define the older person’s feelings, thoughts, motivations, and behaviors. Levels of coping </a:t>
            </a:r>
            <a:r>
              <a:rPr lang="en-US" b="1" dirty="0" err="1" smtClean="0"/>
              <a:t>selfefficacy</a:t>
            </a:r>
            <a:r>
              <a:rPr lang="en-US" b="1" dirty="0" smtClean="0"/>
              <a:t> are related to the individual’s personality and life experience. </a:t>
            </a:r>
          </a:p>
          <a:p>
            <a:pPr algn="l"/>
            <a:endParaRPr lang="en-US" b="1" dirty="0" smtClean="0"/>
          </a:p>
          <a:p>
            <a:pPr algn="l"/>
            <a:r>
              <a:rPr lang="en-US" b="1" dirty="0" smtClean="0"/>
              <a:t>Those with high coping self-efficacy have better abilities and are more likely to cope effectively with stresses during and after a disaster (</a:t>
            </a:r>
            <a:r>
              <a:rPr lang="en-US" b="1" dirty="0" err="1" smtClean="0"/>
              <a:t>Bandura</a:t>
            </a:r>
            <a:r>
              <a:rPr lang="en-US" b="1" dirty="0" smtClean="0"/>
              <a:t> 1997).</a:t>
            </a:r>
            <a:endParaRPr lang="en-US" b="1" dirty="0"/>
          </a:p>
        </p:txBody>
      </p:sp>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1"/>
            <a:ext cx="8062912" cy="1371600"/>
          </a:xfrm>
        </p:spPr>
        <p:txBody>
          <a:bodyPr/>
          <a:lstStyle/>
          <a:p>
            <a:pPr algn="l"/>
            <a:r>
              <a:rPr lang="en-US" b="1" dirty="0" err="1" smtClean="0"/>
              <a:t>i</a:t>
            </a:r>
            <a:r>
              <a:rPr lang="en-US" b="1" dirty="0" smtClean="0"/>
              <a:t>. Psychological effects</a:t>
            </a:r>
            <a:endParaRPr lang="en-US" b="1" dirty="0"/>
          </a:p>
        </p:txBody>
      </p:sp>
      <p:sp>
        <p:nvSpPr>
          <p:cNvPr id="3" name="Subtitle 2"/>
          <p:cNvSpPr>
            <a:spLocks noGrp="1"/>
          </p:cNvSpPr>
          <p:nvPr>
            <p:ph type="subTitle" idx="1"/>
          </p:nvPr>
        </p:nvSpPr>
        <p:spPr>
          <a:xfrm>
            <a:off x="540544" y="1600200"/>
            <a:ext cx="8062912" cy="2667000"/>
          </a:xfrm>
        </p:spPr>
        <p:txBody>
          <a:bodyPr>
            <a:normAutofit/>
          </a:bodyPr>
          <a:lstStyle/>
          <a:p>
            <a:pPr algn="l">
              <a:buFont typeface="Wingdings" pitchFamily="2" charset="2"/>
              <a:buChar char="§"/>
            </a:pPr>
            <a:r>
              <a:rPr lang="en-US" b="1" dirty="0" smtClean="0"/>
              <a:t>Negative psychological effects of disasters can include anger, fear and shock (</a:t>
            </a:r>
            <a:r>
              <a:rPr lang="en-US" b="1" dirty="0" err="1" smtClean="0"/>
              <a:t>Yeung</a:t>
            </a:r>
            <a:r>
              <a:rPr lang="en-US" b="1" dirty="0" smtClean="0"/>
              <a:t> and Fung 2007), sadness (</a:t>
            </a:r>
            <a:r>
              <a:rPr lang="en-US" b="1" dirty="0" err="1" smtClean="0"/>
              <a:t>Alea</a:t>
            </a:r>
            <a:r>
              <a:rPr lang="en-US" b="1" dirty="0" smtClean="0"/>
              <a:t> et al. 2004), and emotional numbness and social isolation (</a:t>
            </a:r>
            <a:r>
              <a:rPr lang="en-US" b="1" dirty="0" err="1" smtClean="0"/>
              <a:t>Ecevit</a:t>
            </a:r>
            <a:r>
              <a:rPr lang="en-US" b="1" dirty="0" smtClean="0"/>
              <a:t> and </a:t>
            </a:r>
            <a:r>
              <a:rPr lang="en-US" b="1" dirty="0" err="1" smtClean="0"/>
              <a:t>Kasapoglu</a:t>
            </a:r>
            <a:r>
              <a:rPr lang="en-US" b="1" dirty="0" smtClean="0"/>
              <a:t> 2002). Depression following disasters varies depending on individual characteristics.</a:t>
            </a:r>
          </a:p>
          <a:p>
            <a:pPr algn="l">
              <a:buFont typeface="Wingdings" pitchFamily="2" charset="2"/>
              <a:buChar char="§"/>
            </a:pPr>
            <a:endParaRPr lang="en-US" b="1" dirty="0" smtClean="0"/>
          </a:p>
          <a:p>
            <a:pPr algn="l">
              <a:buFont typeface="Wingdings" pitchFamily="2" charset="2"/>
              <a:buChar char="§"/>
            </a:pPr>
            <a:endParaRPr lang="en-US" b="1" dirty="0" smtClean="0"/>
          </a:p>
          <a:p>
            <a:pPr algn="l"/>
            <a:endParaRPr lang="en-US" b="1" dirty="0"/>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381001"/>
            <a:ext cx="8062912" cy="838199"/>
          </a:xfrm>
        </p:spPr>
        <p:txBody>
          <a:bodyPr/>
          <a:lstStyle/>
          <a:p>
            <a:pPr algn="l"/>
            <a:r>
              <a:rPr lang="en-US" b="1" dirty="0" smtClean="0"/>
              <a:t>ii. Social </a:t>
            </a:r>
            <a:r>
              <a:rPr lang="en-US" b="1" dirty="0" smtClean="0"/>
              <a:t>support</a:t>
            </a:r>
            <a:endParaRPr lang="en-US" dirty="0"/>
          </a:p>
        </p:txBody>
      </p:sp>
      <p:sp>
        <p:nvSpPr>
          <p:cNvPr id="3" name="Subtitle 2"/>
          <p:cNvSpPr>
            <a:spLocks noGrp="1"/>
          </p:cNvSpPr>
          <p:nvPr>
            <p:ph type="subTitle" idx="1"/>
          </p:nvPr>
        </p:nvSpPr>
        <p:spPr>
          <a:xfrm>
            <a:off x="381000" y="1524000"/>
            <a:ext cx="8382000" cy="5334000"/>
          </a:xfrm>
        </p:spPr>
        <p:txBody>
          <a:bodyPr>
            <a:normAutofit lnSpcReduction="10000"/>
          </a:bodyPr>
          <a:lstStyle/>
          <a:p>
            <a:pPr algn="l"/>
            <a:r>
              <a:rPr lang="en-US" b="1" dirty="0" smtClean="0"/>
              <a:t>During and after disasters, social support is provided through formal groups and structures and informal systems of family, friends, and neighbors. Organizations and the community provide resources and services. Support is also needed to address emotional needs. Social workers often fulfill essential roles following disasters, thanks to their skills in providing information and services to older individuals in the community.</a:t>
            </a:r>
            <a:r>
              <a:rPr lang="en-US" dirty="0" smtClean="0"/>
              <a:t> </a:t>
            </a:r>
          </a:p>
          <a:p>
            <a:pPr algn="l"/>
            <a:endParaRPr lang="en-US" dirty="0" smtClean="0"/>
          </a:p>
          <a:p>
            <a:pPr algn="l"/>
            <a:r>
              <a:rPr lang="en-US" b="1" dirty="0" smtClean="0"/>
              <a:t>In many instances, older people have been living in the disaster area for a longer time (</a:t>
            </a:r>
            <a:r>
              <a:rPr lang="en-US" b="1" dirty="0" err="1" smtClean="0"/>
              <a:t>Goto</a:t>
            </a:r>
            <a:r>
              <a:rPr lang="en-US" b="1" dirty="0" smtClean="0"/>
              <a:t> et al. 2006), and have established better social networks than younger residents, factors that can help older people to cope following disasters (Kato et al. 1996). </a:t>
            </a:r>
          </a:p>
          <a:p>
            <a:pPr algn="l"/>
            <a:endParaRPr lang="en-US" b="1" dirty="0" smtClean="0"/>
          </a:p>
          <a:p>
            <a:pPr algn="l"/>
            <a:r>
              <a:rPr lang="en-US" b="1" dirty="0" smtClean="0"/>
              <a:t>As suggested in our review of recent research on nursing homes and organizations providing services to frail older people in the community, establishing strong community linkages and networks well in advance of a disaster is an important characteristic of organizations that respond more successfully to disasters (</a:t>
            </a:r>
            <a:r>
              <a:rPr lang="en-US" b="1" dirty="0" err="1" smtClean="0"/>
              <a:t>Laditka</a:t>
            </a:r>
            <a:r>
              <a:rPr lang="en-US" b="1" dirty="0" smtClean="0"/>
              <a:t> et al. 2008b, 2009). An analogous benefit may accrue to older individuals who have strong social networks</a:t>
            </a:r>
            <a:r>
              <a:rPr lang="en-US" dirty="0" smtClean="0"/>
              <a:t>.</a:t>
            </a:r>
            <a:endParaRPr lang="en-US" b="1" dirty="0" smtClean="0"/>
          </a:p>
          <a:p>
            <a:pPr algn="l"/>
            <a:endParaRPr lang="en-US" b="1" dirty="0" smtClean="0"/>
          </a:p>
          <a:p>
            <a:pPr algn="l"/>
            <a:endParaRPr lang="en-US" b="1" dirty="0" smtClean="0"/>
          </a:p>
          <a:p>
            <a:pPr algn="l"/>
            <a:endParaRPr lang="en-US" b="1" dirty="0"/>
          </a:p>
        </p:txBody>
      </p:sp>
    </p:spTree>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228601"/>
            <a:ext cx="8062912" cy="1371600"/>
          </a:xfrm>
        </p:spPr>
        <p:txBody>
          <a:bodyPr>
            <a:normAutofit/>
          </a:bodyPr>
          <a:lstStyle/>
          <a:p>
            <a:pPr algn="l"/>
            <a:r>
              <a:rPr lang="en-US" sz="3200" b="1" dirty="0" smtClean="0"/>
              <a:t>iii. Life experiences and responses to disasters</a:t>
            </a:r>
            <a:endParaRPr lang="en-US" sz="3200" b="1" dirty="0"/>
          </a:p>
        </p:txBody>
      </p:sp>
      <p:sp>
        <p:nvSpPr>
          <p:cNvPr id="3" name="Subtitle 2"/>
          <p:cNvSpPr>
            <a:spLocks noGrp="1"/>
          </p:cNvSpPr>
          <p:nvPr>
            <p:ph type="subTitle" idx="1"/>
          </p:nvPr>
        </p:nvSpPr>
        <p:spPr>
          <a:xfrm>
            <a:off x="540544" y="1676400"/>
            <a:ext cx="8062912" cy="3276600"/>
          </a:xfrm>
        </p:spPr>
        <p:txBody>
          <a:bodyPr>
            <a:normAutofit/>
          </a:bodyPr>
          <a:lstStyle/>
          <a:p>
            <a:pPr algn="l"/>
            <a:r>
              <a:rPr lang="en-US" b="1" dirty="0" smtClean="0"/>
              <a:t>As a whole, evidence suggests that older people have greater coping abilities than younger adults. Some research attributes stronger coping abilities to more life experiences (</a:t>
            </a:r>
            <a:r>
              <a:rPr lang="en-US" b="1" dirty="0" err="1" smtClean="0"/>
              <a:t>Melick</a:t>
            </a:r>
            <a:r>
              <a:rPr lang="en-US" b="1" dirty="0" smtClean="0"/>
              <a:t> 1985), and experiences with coping with stressful events (Heller et al. 2005; Thompson et al. 1993). </a:t>
            </a:r>
          </a:p>
          <a:p>
            <a:pPr algn="l"/>
            <a:endParaRPr lang="en-US" b="1" dirty="0" smtClean="0"/>
          </a:p>
          <a:p>
            <a:pPr algn="l"/>
            <a:r>
              <a:rPr lang="en-US" b="1" dirty="0" smtClean="0"/>
              <a:t>It seems likely that those older persons who have developed this ability to make good judgments in the face of uncertainty would be better adapted to deal with disaster experiences successfully.</a:t>
            </a:r>
            <a:endParaRPr lang="en-US" b="1" dirty="0"/>
          </a:p>
        </p:txBody>
      </p:sp>
    </p:spTree>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228601"/>
            <a:ext cx="8062912" cy="1143000"/>
          </a:xfrm>
        </p:spPr>
        <p:txBody>
          <a:bodyPr>
            <a:normAutofit/>
          </a:bodyPr>
          <a:lstStyle/>
          <a:p>
            <a:pPr algn="l"/>
            <a:r>
              <a:rPr lang="en-US" sz="3200" b="1" dirty="0" smtClean="0"/>
              <a:t>Implications for Research and Practice</a:t>
            </a:r>
            <a:endParaRPr lang="en-US" sz="3200" b="1" dirty="0"/>
          </a:p>
        </p:txBody>
      </p:sp>
      <p:sp>
        <p:nvSpPr>
          <p:cNvPr id="3" name="Subtitle 2"/>
          <p:cNvSpPr>
            <a:spLocks noGrp="1"/>
          </p:cNvSpPr>
          <p:nvPr>
            <p:ph type="subTitle" idx="1"/>
          </p:nvPr>
        </p:nvSpPr>
        <p:spPr>
          <a:xfrm>
            <a:off x="533400" y="1447800"/>
            <a:ext cx="8062912" cy="5105400"/>
          </a:xfrm>
        </p:spPr>
        <p:txBody>
          <a:bodyPr>
            <a:normAutofit/>
          </a:bodyPr>
          <a:lstStyle/>
          <a:p>
            <a:pPr algn="l"/>
            <a:r>
              <a:rPr lang="en-US" b="1" i="1" dirty="0" smtClean="0"/>
              <a:t>The Socio-Ecological Model of Individual and System Preparedness in Long Term Care:</a:t>
            </a:r>
          </a:p>
          <a:p>
            <a:pPr algn="l"/>
            <a:endParaRPr lang="en-US" b="1" i="1" dirty="0" smtClean="0"/>
          </a:p>
          <a:p>
            <a:pPr algn="l"/>
            <a:r>
              <a:rPr lang="en-US" b="1" dirty="0" smtClean="0"/>
              <a:t>Drawing on previous research at both the organizational and individual levels, we offer an initial theory of preparedness for older people in long term care. </a:t>
            </a:r>
          </a:p>
          <a:p>
            <a:pPr algn="l"/>
            <a:r>
              <a:rPr lang="en-US" b="1" dirty="0" smtClean="0"/>
              <a:t>A useful starting point for conceptualizing a framework of preparedness for long term care is the Vulnerability Perspective (</a:t>
            </a:r>
            <a:r>
              <a:rPr lang="en-US" b="1" dirty="0" err="1" smtClean="0"/>
              <a:t>Blaikie</a:t>
            </a:r>
            <a:r>
              <a:rPr lang="en-US" b="1" dirty="0" smtClean="0"/>
              <a:t> et al. 1994). </a:t>
            </a:r>
          </a:p>
          <a:p>
            <a:pPr algn="l"/>
            <a:r>
              <a:rPr lang="en-US" b="1" dirty="0" smtClean="0"/>
              <a:t>Thomas and </a:t>
            </a:r>
            <a:r>
              <a:rPr lang="en-US" b="1" dirty="0" err="1" smtClean="0"/>
              <a:t>Soliman</a:t>
            </a:r>
            <a:r>
              <a:rPr lang="en-US" b="1" dirty="0" smtClean="0"/>
              <a:t> (2002) adapted the </a:t>
            </a:r>
            <a:r>
              <a:rPr lang="en-US" b="1" i="1" dirty="0" smtClean="0"/>
              <a:t>Vulnerability Perspective</a:t>
            </a:r>
            <a:r>
              <a:rPr lang="en-US" b="1" dirty="0" smtClean="0"/>
              <a:t> to examine factors that contributed to death among older people in heat waves the United States during a 20-year period. </a:t>
            </a:r>
          </a:p>
          <a:p>
            <a:pPr algn="l"/>
            <a:r>
              <a:rPr lang="en-US" b="1" dirty="0" smtClean="0"/>
              <a:t> </a:t>
            </a:r>
            <a:r>
              <a:rPr lang="en-US" b="1" i="1" dirty="0" smtClean="0"/>
              <a:t>The Vulnerability Model </a:t>
            </a:r>
            <a:r>
              <a:rPr lang="en-US" b="1" dirty="0" smtClean="0"/>
              <a:t>suggests that the progression of vulnerability is influenced by “root causes” such as limited resources, “dynamic pressures” such as lack of local institutions, and “unsafe conditions” such as lack of preparedness to cope with disasters and hazards (Thomas and </a:t>
            </a:r>
            <a:r>
              <a:rPr lang="en-US" b="1" dirty="0" err="1" smtClean="0"/>
              <a:t>Soliman</a:t>
            </a:r>
            <a:r>
              <a:rPr lang="en-US" b="1" dirty="0" smtClean="0"/>
              <a:t> 2002, p. 27).</a:t>
            </a:r>
            <a:endParaRPr lang="en-US" b="1" i="1" dirty="0"/>
          </a:p>
        </p:txBody>
      </p:sp>
    </p:spTree>
  </p:cSld>
  <p:clrMapOvr>
    <a:masterClrMapping/>
  </p:clrMapOvr>
  <p:transition>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304801"/>
            <a:ext cx="8062912" cy="1295400"/>
          </a:xfrm>
        </p:spPr>
        <p:txBody>
          <a:bodyPr>
            <a:normAutofit/>
          </a:bodyPr>
          <a:lstStyle/>
          <a:p>
            <a:pPr algn="l"/>
            <a:r>
              <a:rPr lang="en-US" sz="4000" b="1" dirty="0" smtClean="0"/>
              <a:t>The Vulnerability Perspective</a:t>
            </a:r>
            <a:endParaRPr lang="en-US" sz="4000" dirty="0"/>
          </a:p>
        </p:txBody>
      </p:sp>
      <p:sp>
        <p:nvSpPr>
          <p:cNvPr id="3" name="Subtitle 2"/>
          <p:cNvSpPr>
            <a:spLocks noGrp="1"/>
          </p:cNvSpPr>
          <p:nvPr>
            <p:ph type="subTitle" idx="1"/>
          </p:nvPr>
        </p:nvSpPr>
        <p:spPr>
          <a:xfrm>
            <a:off x="540544" y="1676400"/>
            <a:ext cx="8222456" cy="4724400"/>
          </a:xfrm>
        </p:spPr>
        <p:txBody>
          <a:bodyPr>
            <a:normAutofit/>
          </a:bodyPr>
          <a:lstStyle/>
          <a:p>
            <a:pPr algn="l">
              <a:buFont typeface="Wingdings" pitchFamily="2" charset="2"/>
              <a:buChar char="Ø"/>
            </a:pPr>
            <a:r>
              <a:rPr lang="en-US" b="1" dirty="0" smtClean="0"/>
              <a:t>The Vulnerability Perspective offers a framework for how various external factors, such as social, economic, and political institutions increase or decrease vulnerability to disasters among certain groups of people. </a:t>
            </a:r>
          </a:p>
          <a:p>
            <a:pPr algn="l">
              <a:buFont typeface="Wingdings" pitchFamily="2" charset="2"/>
              <a:buChar char="Ø"/>
            </a:pPr>
            <a:endParaRPr lang="en-US" b="1" dirty="0" smtClean="0"/>
          </a:p>
          <a:p>
            <a:pPr algn="l">
              <a:buFont typeface="Wingdings" pitchFamily="2" charset="2"/>
              <a:buChar char="Ø"/>
            </a:pPr>
            <a:r>
              <a:rPr lang="en-US" b="1" dirty="0" smtClean="0"/>
              <a:t>The model suggests that personal characteristics such as age, gender, and level of disability interact with the external environment and organizational systems to affect the ability of individuals and organizations serving older people to plan for disasters, and to recover from them.</a:t>
            </a:r>
          </a:p>
          <a:p>
            <a:pPr algn="l">
              <a:buFont typeface="Wingdings" pitchFamily="2" charset="2"/>
              <a:buChar char="Ø"/>
            </a:pPr>
            <a:endParaRPr lang="en-US" b="1" dirty="0" smtClean="0"/>
          </a:p>
          <a:p>
            <a:pPr algn="l">
              <a:buFont typeface="Wingdings" pitchFamily="2" charset="2"/>
              <a:buChar char="Ø"/>
            </a:pPr>
            <a:r>
              <a:rPr lang="en-US" b="1" dirty="0" smtClean="0"/>
              <a:t> According to this model, risk arises as a combination of vulnerability and hazard; that is, the interaction of these factors increases individuals’ susceptibility to risk</a:t>
            </a:r>
            <a:endParaRPr lang="en-US" b="1" dirty="0"/>
          </a:p>
        </p:txBody>
      </p:sp>
    </p:spTree>
  </p:cSld>
  <p:clrMapOvr>
    <a:masterClrMapping/>
  </p:clrMapOvr>
  <p:transition>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304801"/>
            <a:ext cx="8062912" cy="1066800"/>
          </a:xfrm>
        </p:spPr>
        <p:txBody>
          <a:bodyPr>
            <a:normAutofit/>
          </a:bodyPr>
          <a:lstStyle/>
          <a:p>
            <a:pPr algn="l"/>
            <a:r>
              <a:rPr lang="en-US" sz="4000" b="1" dirty="0" smtClean="0"/>
              <a:t>The Socio-Ecological Model</a:t>
            </a:r>
            <a:endParaRPr lang="en-US" sz="4000" b="1" dirty="0"/>
          </a:p>
        </p:txBody>
      </p:sp>
      <p:sp>
        <p:nvSpPr>
          <p:cNvPr id="3" name="Subtitle 2"/>
          <p:cNvSpPr>
            <a:spLocks noGrp="1"/>
          </p:cNvSpPr>
          <p:nvPr>
            <p:ph type="subTitle" idx="1"/>
          </p:nvPr>
        </p:nvSpPr>
        <p:spPr>
          <a:xfrm>
            <a:off x="457200" y="1447800"/>
            <a:ext cx="8062912" cy="2667000"/>
          </a:xfrm>
        </p:spPr>
        <p:txBody>
          <a:bodyPr/>
          <a:lstStyle/>
          <a:p>
            <a:pPr algn="l"/>
            <a:r>
              <a:rPr lang="en-US" b="1" dirty="0" smtClean="0"/>
              <a:t>The Socio-Ecological Model of Individual and System Preparedness in Long Term Care. The model extends the Vulnerability Perspective framework by incorporating domains of preparedness identified in previous studies of disaster preparedness among organizations providing health, medical, residential, and other supportive services to older people.</a:t>
            </a:r>
            <a:endParaRPr lang="en-US" b="1" dirty="0"/>
          </a:p>
        </p:txBody>
      </p:sp>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304801"/>
            <a:ext cx="8062912" cy="838200"/>
          </a:xfrm>
        </p:spPr>
        <p:txBody>
          <a:bodyPr>
            <a:normAutofit/>
          </a:bodyPr>
          <a:lstStyle/>
          <a:p>
            <a:pPr algn="l"/>
            <a:r>
              <a:rPr lang="en-US" b="1" dirty="0" smtClean="0"/>
              <a:t>RISK FACTORS</a:t>
            </a:r>
            <a:endParaRPr lang="en-US" b="1" dirty="0"/>
          </a:p>
        </p:txBody>
      </p:sp>
      <p:sp>
        <p:nvSpPr>
          <p:cNvPr id="3" name="Subtitle 2"/>
          <p:cNvSpPr>
            <a:spLocks noGrp="1"/>
          </p:cNvSpPr>
          <p:nvPr>
            <p:ph type="subTitle" idx="1"/>
          </p:nvPr>
        </p:nvSpPr>
        <p:spPr>
          <a:xfrm>
            <a:off x="540544" y="1219200"/>
            <a:ext cx="8222456" cy="5486400"/>
          </a:xfrm>
        </p:spPr>
        <p:txBody>
          <a:bodyPr>
            <a:normAutofit fontScale="92500" lnSpcReduction="10000"/>
          </a:bodyPr>
          <a:lstStyle/>
          <a:p>
            <a:pPr algn="l"/>
            <a:r>
              <a:rPr lang="en-US" b="1" dirty="0" smtClean="0"/>
              <a:t>Risk is affected by three sets of factors, represented by three ovals, extending out from the center in the following order: </a:t>
            </a:r>
          </a:p>
          <a:p>
            <a:pPr algn="l"/>
            <a:endParaRPr lang="en-US" b="1" dirty="0" smtClean="0"/>
          </a:p>
          <a:p>
            <a:pPr marL="514350" indent="-514350" algn="l">
              <a:buAutoNum type="arabicParenBoth"/>
            </a:pPr>
            <a:r>
              <a:rPr lang="en-US" b="1" i="1" u="sng" dirty="0" smtClean="0"/>
              <a:t>Individual characteristics</a:t>
            </a:r>
            <a:r>
              <a:rPr lang="en-US" b="1" i="1" dirty="0" smtClean="0"/>
              <a:t>, such as health status, mobility, education, location of residence (e.g., rural or urban, coastal or </a:t>
            </a:r>
            <a:r>
              <a:rPr lang="en-US" b="1" i="1" dirty="0" err="1" smtClean="0"/>
              <a:t>noncoastal</a:t>
            </a:r>
            <a:r>
              <a:rPr lang="en-US" b="1" i="1" dirty="0" smtClean="0"/>
              <a:t>, earthquake prone or </a:t>
            </a:r>
            <a:r>
              <a:rPr lang="en-US" b="1" i="1" dirty="0" err="1" smtClean="0"/>
              <a:t>nonearthquake</a:t>
            </a:r>
            <a:r>
              <a:rPr lang="en-US" b="1" i="1" dirty="0" smtClean="0"/>
              <a:t>-prone), disability status, income, access to transportation and information/resources, ability to communicate, social support (e.g., presence of a spouse and/or adult children), and life course experiences</a:t>
            </a:r>
          </a:p>
          <a:p>
            <a:pPr marL="514350" indent="-514350" algn="l">
              <a:buAutoNum type="arabicParenBoth"/>
            </a:pPr>
            <a:endParaRPr lang="en-US" b="1" i="1" dirty="0" smtClean="0"/>
          </a:p>
          <a:p>
            <a:pPr marL="514350" indent="-514350" algn="l">
              <a:buAutoNum type="arabicParenBoth"/>
            </a:pPr>
            <a:r>
              <a:rPr lang="en-US" b="1" i="1" u="sng" dirty="0" smtClean="0"/>
              <a:t>Organizational characteristics</a:t>
            </a:r>
            <a:r>
              <a:rPr lang="en-US" b="1" i="1" dirty="0" smtClean="0"/>
              <a:t>, including staff number and type, type and number of older people served by the organization, location factors analogous to individual location characteristics, training, communication resources, and transportation resources.</a:t>
            </a:r>
          </a:p>
          <a:p>
            <a:pPr marL="514350" indent="-514350" algn="l">
              <a:buAutoNum type="arabicParenBoth"/>
            </a:pPr>
            <a:endParaRPr lang="en-US" b="1" i="1" dirty="0" smtClean="0"/>
          </a:p>
          <a:p>
            <a:pPr marL="514350" indent="-514350" algn="l">
              <a:buAutoNum type="arabicParenBoth"/>
            </a:pPr>
            <a:r>
              <a:rPr lang="en-US" b="1" i="1" u="sng" dirty="0" smtClean="0"/>
              <a:t>System factors, </a:t>
            </a:r>
            <a:r>
              <a:rPr lang="en-US" b="1" i="1" dirty="0" smtClean="0"/>
              <a:t>including health care resources, emergency systems resources, technology resources, transportation network, and communications network. Thus, the model incorporates domains previously identified as important in long-term care preparedness studies at the individual, organizational, and system levels. These factors interact to affect risk among older people from natural or man-made disasters</a:t>
            </a:r>
            <a:endParaRPr lang="en-US" b="1" i="1" dirty="0"/>
          </a:p>
        </p:txBody>
      </p:sp>
    </p:spTree>
  </p:cSld>
  <p:clrMapOvr>
    <a:masterClrMapping/>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8062912" cy="976312"/>
          </a:xfrm>
        </p:spPr>
        <p:txBody>
          <a:bodyPr>
            <a:noAutofit/>
          </a:bodyPr>
          <a:lstStyle/>
          <a:p>
            <a:pPr algn="l"/>
            <a:r>
              <a:rPr lang="en-US" sz="4000" b="1" dirty="0" smtClean="0"/>
              <a:t>Implications for Life Course Research</a:t>
            </a:r>
            <a:endParaRPr lang="en-US" sz="4000" b="1" dirty="0"/>
          </a:p>
        </p:txBody>
      </p:sp>
      <p:sp>
        <p:nvSpPr>
          <p:cNvPr id="3" name="Subtitle 2"/>
          <p:cNvSpPr>
            <a:spLocks noGrp="1"/>
          </p:cNvSpPr>
          <p:nvPr>
            <p:ph type="subTitle" idx="1"/>
          </p:nvPr>
        </p:nvSpPr>
        <p:spPr>
          <a:xfrm>
            <a:off x="540544" y="1295400"/>
            <a:ext cx="8062912" cy="5562600"/>
          </a:xfrm>
        </p:spPr>
        <p:txBody>
          <a:bodyPr>
            <a:normAutofit/>
          </a:bodyPr>
          <a:lstStyle/>
          <a:p>
            <a:pPr algn="l"/>
            <a:r>
              <a:rPr lang="en-US" b="1" dirty="0" smtClean="0"/>
              <a:t>The strength of the life course perspective lies in its ability to integrate the context of individuals’ lives, including the current phase of life with its previous experiences and consequences, the time and events both before and after the point being studied, and the ways in which the individual’s life is intertwined with others (</a:t>
            </a:r>
            <a:r>
              <a:rPr lang="en-US" b="1" dirty="0" err="1" smtClean="0"/>
              <a:t>Shenk</a:t>
            </a:r>
            <a:r>
              <a:rPr lang="en-US" b="1" dirty="0" smtClean="0"/>
              <a:t> et al. 2009). </a:t>
            </a:r>
          </a:p>
          <a:p>
            <a:pPr algn="l"/>
            <a:endParaRPr lang="en-US" b="1" dirty="0" smtClean="0"/>
          </a:p>
          <a:p>
            <a:pPr algn="l"/>
            <a:r>
              <a:rPr lang="en-US" b="1" dirty="0" smtClean="0"/>
              <a:t>The past helps to shape the individual’s orientation to the present and the future so that life before the experience of the disaster and life after the disaster exist in the context of the individual’s personal experiences and environment.</a:t>
            </a:r>
          </a:p>
          <a:p>
            <a:pPr algn="l"/>
            <a:r>
              <a:rPr lang="en-US" b="1" dirty="0" smtClean="0"/>
              <a:t> </a:t>
            </a:r>
          </a:p>
          <a:p>
            <a:pPr algn="l"/>
            <a:r>
              <a:rPr lang="en-US" b="1" dirty="0" smtClean="0"/>
              <a:t>Thus, there is interplay between biography and history, or self and society. The biography of the older adult interacts with the historical encounter of the disaster experience. It is from this interaction that the life course perspective extends itself to conceptualization and understanding of individual action</a:t>
            </a:r>
            <a:endParaRPr lang="en-US" b="1" dirty="0"/>
          </a:p>
        </p:txBody>
      </p:sp>
    </p:spTree>
  </p:cSld>
  <p:clrMapOvr>
    <a:masterClrMapping/>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8062912" cy="1219200"/>
          </a:xfrm>
        </p:spPr>
        <p:txBody>
          <a:bodyPr>
            <a:normAutofit/>
          </a:bodyPr>
          <a:lstStyle/>
          <a:p>
            <a:pPr algn="l"/>
            <a:r>
              <a:rPr lang="en-US" b="1" dirty="0" smtClean="0"/>
              <a:t>Suggestions</a:t>
            </a:r>
            <a:endParaRPr lang="en-US" b="1" dirty="0"/>
          </a:p>
        </p:txBody>
      </p:sp>
      <p:sp>
        <p:nvSpPr>
          <p:cNvPr id="3" name="Subtitle 2"/>
          <p:cNvSpPr>
            <a:spLocks noGrp="1"/>
          </p:cNvSpPr>
          <p:nvPr>
            <p:ph type="subTitle" idx="1"/>
          </p:nvPr>
        </p:nvSpPr>
        <p:spPr>
          <a:xfrm>
            <a:off x="540544" y="1371600"/>
            <a:ext cx="8146256" cy="5486400"/>
          </a:xfrm>
        </p:spPr>
        <p:txBody>
          <a:bodyPr>
            <a:normAutofit/>
          </a:bodyPr>
          <a:lstStyle/>
          <a:p>
            <a:pPr algn="l"/>
            <a:r>
              <a:rPr lang="en-US" b="1" dirty="0" smtClean="0"/>
              <a:t>The best way to mitigate the unfavorable outcomes of a disaster experience is to be prepared. Although researchers have identified many negative effects of disasters, the interpretation of the encounter varies across individuals.</a:t>
            </a:r>
          </a:p>
          <a:p>
            <a:pPr algn="l"/>
            <a:endParaRPr lang="en-US" b="1" dirty="0" smtClean="0"/>
          </a:p>
          <a:p>
            <a:pPr algn="l"/>
            <a:r>
              <a:rPr lang="en-US" b="1" dirty="0" smtClean="0"/>
              <a:t> Capitalizing on strengths of older adults as expressed in the richness of their lifetime of experiences can make a significant contribution to disaster research.</a:t>
            </a:r>
          </a:p>
          <a:p>
            <a:pPr algn="l"/>
            <a:r>
              <a:rPr lang="en-US" b="1" dirty="0" smtClean="0"/>
              <a:t> Disaster studies can help to inform life course research.</a:t>
            </a:r>
          </a:p>
          <a:p>
            <a:pPr algn="l"/>
            <a:endParaRPr lang="en-US" b="1" dirty="0" smtClean="0"/>
          </a:p>
          <a:p>
            <a:pPr algn="l"/>
            <a:r>
              <a:rPr lang="en-US" b="1" dirty="0" smtClean="0"/>
              <a:t> Disaster research provides a vivid example of how the life course perspective can help us to understand the complexities of interactions of history and memory and of individuals’ experiences within a historical context. The challenge is to balance strengths and vulnerabilities of older adults as survivors of disasters who can aid in preparing for future disasters.</a:t>
            </a:r>
            <a:endParaRPr lang="en-US" b="1" dirty="0"/>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457201"/>
            <a:ext cx="8603456" cy="1371600"/>
          </a:xfrm>
        </p:spPr>
        <p:txBody>
          <a:bodyPr/>
          <a:lstStyle/>
          <a:p>
            <a:pPr algn="l"/>
            <a:r>
              <a:rPr lang="en-US" b="1" dirty="0" smtClean="0"/>
              <a:t>WHAT TO DESCRIBE:</a:t>
            </a:r>
            <a:endParaRPr lang="en-US" b="1" dirty="0"/>
          </a:p>
        </p:txBody>
      </p:sp>
      <p:sp>
        <p:nvSpPr>
          <p:cNvPr id="3" name="Subtitle 2"/>
          <p:cNvSpPr>
            <a:spLocks noGrp="1"/>
          </p:cNvSpPr>
          <p:nvPr>
            <p:ph type="subTitle" idx="1"/>
          </p:nvPr>
        </p:nvSpPr>
        <p:spPr>
          <a:xfrm>
            <a:off x="540544" y="2133600"/>
            <a:ext cx="8062912" cy="2438400"/>
          </a:xfrm>
        </p:spPr>
        <p:txBody>
          <a:bodyPr>
            <a:normAutofit fontScale="77500" lnSpcReduction="20000"/>
          </a:bodyPr>
          <a:lstStyle/>
          <a:p>
            <a:pPr algn="l"/>
            <a:r>
              <a:rPr lang="en-US" sz="3200" b="1" dirty="0" smtClean="0"/>
              <a:t>In this chapter, we first describe preparedness challenges and opportunities affecting nursing homes. Next, we consider the preparedness needs of organizations that provide health and other supportive services to older people living in the community. Our focus in the first two sections is on long-term care organizations in the United States. Next, we focus on preparedness responses and needs of older individuals.</a:t>
            </a:r>
          </a:p>
          <a:p>
            <a:endParaRPr lang="en-US" dirty="0"/>
          </a:p>
        </p:txBody>
      </p:sp>
    </p:spTree>
  </p:cSld>
  <p:clrMapOvr>
    <a:masterClrMapping/>
  </p:clrMapOvr>
  <p:transition>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228601"/>
            <a:ext cx="8062912" cy="1371599"/>
          </a:xfrm>
        </p:spPr>
        <p:txBody>
          <a:bodyPr>
            <a:normAutofit/>
          </a:bodyPr>
          <a:lstStyle/>
          <a:p>
            <a:pPr algn="l"/>
            <a:r>
              <a:rPr lang="en-US" sz="2800" b="1" dirty="0" smtClean="0"/>
              <a:t>Disaster and Emergency Communication Needs</a:t>
            </a:r>
            <a:endParaRPr lang="en-US" sz="2800" b="1" dirty="0"/>
          </a:p>
        </p:txBody>
      </p:sp>
      <p:sp>
        <p:nvSpPr>
          <p:cNvPr id="3" name="Subtitle 2"/>
          <p:cNvSpPr>
            <a:spLocks noGrp="1"/>
          </p:cNvSpPr>
          <p:nvPr>
            <p:ph type="subTitle" idx="1"/>
          </p:nvPr>
        </p:nvSpPr>
        <p:spPr>
          <a:xfrm>
            <a:off x="540544" y="1600200"/>
            <a:ext cx="8062912" cy="4724400"/>
          </a:xfrm>
        </p:spPr>
        <p:txBody>
          <a:bodyPr>
            <a:normAutofit lnSpcReduction="10000"/>
          </a:bodyPr>
          <a:lstStyle/>
          <a:p>
            <a:pPr algn="l"/>
            <a:r>
              <a:rPr lang="en-US" b="1" dirty="0" smtClean="0"/>
              <a:t>Preparedness communication is a key factor in disaster preparedness (Kreps et al. 2005). Unfortunately, preparedness information may not reach older adults or their families, due to limited access to information, confusing communication of messages that are not well designed for their intended audience, and poor understanding of these messages by older adults (</a:t>
            </a:r>
            <a:r>
              <a:rPr lang="en-US" b="1" dirty="0" err="1" smtClean="0"/>
              <a:t>Cherniack</a:t>
            </a:r>
            <a:r>
              <a:rPr lang="en-US" b="1" dirty="0" smtClean="0"/>
              <a:t> et al. 2008).</a:t>
            </a:r>
          </a:p>
          <a:p>
            <a:pPr algn="l"/>
            <a:endParaRPr lang="en-US" b="1" dirty="0" smtClean="0"/>
          </a:p>
          <a:p>
            <a:pPr algn="l"/>
            <a:r>
              <a:rPr lang="en-US" b="1" dirty="0" smtClean="0"/>
              <a:t> At all ages, people increasingly are turning to the internet for information about health risk and disease. Facing a pending disaster or emergency, many older people rely on the internet to provide accurate, current, and easily understood information. </a:t>
            </a:r>
          </a:p>
          <a:p>
            <a:pPr algn="l"/>
            <a:endParaRPr lang="en-US" b="1" dirty="0" smtClean="0"/>
          </a:p>
          <a:p>
            <a:pPr algn="l"/>
            <a:r>
              <a:rPr lang="en-US" b="1" dirty="0" smtClean="0"/>
              <a:t>A recent study evaluated the readability and suitability (e.g., content, layout, cultural appropriateness) of 50 top websites with information about disasters and preparedness aimed at the general public in the U.S. (Friedman et al. 2008)</a:t>
            </a:r>
            <a:endParaRPr lang="en-US" b="1" dirty="0"/>
          </a:p>
        </p:txBody>
      </p:sp>
    </p:spTree>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0544" y="228600"/>
            <a:ext cx="8222456" cy="6629400"/>
          </a:xfrm>
        </p:spPr>
        <p:txBody>
          <a:bodyPr>
            <a:normAutofit/>
          </a:bodyPr>
          <a:lstStyle/>
          <a:p>
            <a:pPr algn="l"/>
            <a:r>
              <a:rPr lang="en-US" b="1" dirty="0" smtClean="0"/>
              <a:t>The researchers found that most websites required a high reading level, nearly grade 11, and were rated difficult or very difficult. Most were rated as either below average or adequate in suitability. These results suggest that there is a need for web-based preparedness resources that can be more easily understood. </a:t>
            </a:r>
          </a:p>
          <a:p>
            <a:pPr algn="l"/>
            <a:endParaRPr lang="en-US" b="1" dirty="0" smtClean="0"/>
          </a:p>
          <a:p>
            <a:pPr algn="l"/>
            <a:r>
              <a:rPr lang="en-US" b="1" dirty="0" smtClean="0"/>
              <a:t>Public and governmental health organizations, and organizations providing long term health care and support services, can help prevent excess morbidity and mortality among older people by communicating about the need for preparedness and its desired characteristics, and about disasters that are predictable in the short term. </a:t>
            </a:r>
          </a:p>
          <a:p>
            <a:pPr algn="l"/>
            <a:endParaRPr lang="en-US" b="1" dirty="0" smtClean="0"/>
          </a:p>
          <a:p>
            <a:pPr algn="l"/>
            <a:r>
              <a:rPr lang="en-US" b="1" dirty="0" smtClean="0"/>
              <a:t>Community, public health, and organizational responsibilities may include helping older people to prepare for unexpected events, helping them to shelter-in-place or assisting with evacuation and/or transportation to shelters if necessary, and helping them to recover from disasters (Johnson et al. 2006). </a:t>
            </a:r>
          </a:p>
          <a:p>
            <a:pPr algn="l"/>
            <a:endParaRPr lang="en-US" b="1" dirty="0" smtClean="0"/>
          </a:p>
          <a:p>
            <a:pPr algn="l"/>
            <a:r>
              <a:rPr lang="en-US" b="1" dirty="0" smtClean="0"/>
              <a:t>In all of these areas, clear, targeted messages will result in better attention to the information, and a greater probability of understanding the need to take action when required (</a:t>
            </a:r>
            <a:r>
              <a:rPr lang="en-US" b="1" dirty="0" err="1" smtClean="0"/>
              <a:t>Kreuter</a:t>
            </a:r>
            <a:r>
              <a:rPr lang="en-US" b="1" dirty="0" smtClean="0"/>
              <a:t> et al. 1999).</a:t>
            </a:r>
            <a:endParaRPr lang="en-US" b="1" dirty="0"/>
          </a:p>
        </p:txBody>
      </p:sp>
    </p:spTree>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381001"/>
            <a:ext cx="8062912" cy="1447800"/>
          </a:xfrm>
        </p:spPr>
        <p:txBody>
          <a:bodyPr>
            <a:noAutofit/>
          </a:bodyPr>
          <a:lstStyle/>
          <a:p>
            <a:pPr algn="l"/>
            <a:r>
              <a:rPr lang="en-US" sz="3200" b="1" dirty="0" smtClean="0"/>
              <a:t>Preparedness Training Needs Among Students of Health Administration and Health Professions</a:t>
            </a:r>
            <a:endParaRPr lang="en-US" sz="3200" b="1" dirty="0"/>
          </a:p>
        </p:txBody>
      </p:sp>
      <p:sp>
        <p:nvSpPr>
          <p:cNvPr id="3" name="Subtitle 2"/>
          <p:cNvSpPr>
            <a:spLocks noGrp="1"/>
          </p:cNvSpPr>
          <p:nvPr>
            <p:ph type="subTitle" idx="1"/>
          </p:nvPr>
        </p:nvSpPr>
        <p:spPr>
          <a:xfrm>
            <a:off x="540544" y="1905000"/>
            <a:ext cx="8062912" cy="3124200"/>
          </a:xfrm>
        </p:spPr>
        <p:txBody>
          <a:bodyPr>
            <a:normAutofit fontScale="92500" lnSpcReduction="10000"/>
          </a:bodyPr>
          <a:lstStyle/>
          <a:p>
            <a:pPr algn="l"/>
            <a:r>
              <a:rPr lang="en-US" b="1" dirty="0" smtClean="0"/>
              <a:t>There is an urgent need to enhance disaster preparedness training for students of public health, gerontology, health administration, nursing, social work, and other health-related fields.</a:t>
            </a:r>
          </a:p>
          <a:p>
            <a:pPr algn="l"/>
            <a:endParaRPr lang="en-US" b="1" dirty="0" smtClean="0"/>
          </a:p>
          <a:p>
            <a:pPr algn="l"/>
            <a:r>
              <a:rPr lang="en-US" b="1" dirty="0" smtClean="0"/>
              <a:t> This type of experiential approach can be adapted by faculty to incorporate a “stand alone” assignment in a course for students, including students of public health, health administration, gerontology, social work, and nursing.</a:t>
            </a:r>
          </a:p>
          <a:p>
            <a:pPr algn="l"/>
            <a:endParaRPr lang="en-US" b="1" dirty="0" smtClean="0"/>
          </a:p>
          <a:p>
            <a:pPr algn="l"/>
            <a:r>
              <a:rPr lang="en-US" b="1" dirty="0" smtClean="0"/>
              <a:t> It can also be adapted to train leaders in the private and public sectors, as well as health care professionals, to train health care and public health workers and volunteers to plan for disasters and respond to them.</a:t>
            </a:r>
            <a:endParaRPr lang="en-US" b="1" dirty="0"/>
          </a:p>
        </p:txBody>
      </p:sp>
    </p:spTree>
  </p:cSld>
  <p:clrMapOvr>
    <a:masterClrMapping/>
  </p:clrMapOvr>
  <p:transition>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228601"/>
            <a:ext cx="8062912" cy="1295400"/>
          </a:xfrm>
        </p:spPr>
        <p:txBody>
          <a:bodyPr>
            <a:noAutofit/>
          </a:bodyPr>
          <a:lstStyle/>
          <a:p>
            <a:pPr algn="l"/>
            <a:r>
              <a:rPr lang="en-US" sz="3200" b="1" dirty="0" smtClean="0"/>
              <a:t>Additional Areas for Future Research in Long-Term Care Preparedness</a:t>
            </a:r>
            <a:endParaRPr lang="en-US" sz="3200" b="1" dirty="0"/>
          </a:p>
        </p:txBody>
      </p:sp>
      <p:sp>
        <p:nvSpPr>
          <p:cNvPr id="3" name="Subtitle 2"/>
          <p:cNvSpPr>
            <a:spLocks noGrp="1"/>
          </p:cNvSpPr>
          <p:nvPr>
            <p:ph type="subTitle" idx="1"/>
          </p:nvPr>
        </p:nvSpPr>
        <p:spPr>
          <a:xfrm>
            <a:off x="540544" y="1524000"/>
            <a:ext cx="8374856" cy="5029200"/>
          </a:xfrm>
        </p:spPr>
        <p:txBody>
          <a:bodyPr>
            <a:normAutofit fontScale="92500" lnSpcReduction="20000"/>
          </a:bodyPr>
          <a:lstStyle/>
          <a:p>
            <a:pPr algn="l"/>
            <a:r>
              <a:rPr lang="en-US" b="1" dirty="0" smtClean="0"/>
              <a:t>A growing number of studies have examined preparedness in nursing homes, in response to the aftermath of Hurricane Katrina. In the past 20 years there has been a huge growth in other residential options for older people in the United States, including assisted living facilities, continuing care retirement communities, and retirement communities. </a:t>
            </a:r>
          </a:p>
          <a:p>
            <a:pPr algn="l"/>
            <a:endParaRPr lang="en-US" b="1" dirty="0" smtClean="0"/>
          </a:p>
          <a:p>
            <a:pPr algn="l"/>
            <a:r>
              <a:rPr lang="en-US" b="1" dirty="0" smtClean="0"/>
              <a:t>To our knowledge, no research has examined preparedness plans in these long-term care organizations and communities in which most residents are older. Thus, little is known about procedures and processes to help these older people during and after disasters.</a:t>
            </a:r>
          </a:p>
          <a:p>
            <a:pPr algn="l"/>
            <a:endParaRPr lang="en-US" b="1" dirty="0" smtClean="0"/>
          </a:p>
          <a:p>
            <a:pPr algn="l"/>
            <a:r>
              <a:rPr lang="en-US" b="1" dirty="0" smtClean="0"/>
              <a:t>The eight training and practice domains described by </a:t>
            </a:r>
            <a:r>
              <a:rPr lang="en-US" b="1" dirty="0" err="1" smtClean="0"/>
              <a:t>Laditka</a:t>
            </a:r>
            <a:r>
              <a:rPr lang="en-US" b="1" dirty="0" smtClean="0"/>
              <a:t> et al. (2008b) could be adapted for research in these residential facilities and communities. In another area, research has not typically distinguished between reactions to natural disasters and reactions to man-made disasters. </a:t>
            </a:r>
          </a:p>
          <a:p>
            <a:pPr algn="l"/>
            <a:endParaRPr lang="en-US" b="1" dirty="0" smtClean="0"/>
          </a:p>
          <a:p>
            <a:pPr algn="l"/>
            <a:r>
              <a:rPr lang="en-US" b="1" dirty="0" smtClean="0"/>
              <a:t>Reactions to the latter, particularly terrorist events, may differ qualitatively from reactions to natural disasters. They may also result in different life course effects, including, for example, enhanced feelings of patriotism or vulnerability, either of which could influence behaviors throughout the ensuing life course.</a:t>
            </a:r>
            <a:endParaRPr lang="en-US" b="1" dirty="0"/>
          </a:p>
        </p:txBody>
      </p:sp>
    </p:spTree>
  </p:cSld>
  <p:clrMapOvr>
    <a:masterClrMapping/>
  </p:clrMapOvr>
  <p:transition>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381001"/>
            <a:ext cx="8062912" cy="990600"/>
          </a:xfrm>
        </p:spPr>
        <p:txBody>
          <a:bodyPr/>
          <a:lstStyle/>
          <a:p>
            <a:pPr algn="l"/>
            <a:r>
              <a:rPr lang="en-US" b="1" dirty="0" smtClean="0"/>
              <a:t>Conclusions</a:t>
            </a:r>
            <a:endParaRPr lang="en-US" b="1" dirty="0"/>
          </a:p>
        </p:txBody>
      </p:sp>
      <p:sp>
        <p:nvSpPr>
          <p:cNvPr id="3" name="Subtitle 2"/>
          <p:cNvSpPr>
            <a:spLocks noGrp="1"/>
          </p:cNvSpPr>
          <p:nvPr>
            <p:ph type="subTitle" idx="1"/>
          </p:nvPr>
        </p:nvSpPr>
        <p:spPr>
          <a:xfrm>
            <a:off x="540544" y="1600200"/>
            <a:ext cx="8298656" cy="4648200"/>
          </a:xfrm>
        </p:spPr>
        <p:txBody>
          <a:bodyPr>
            <a:normAutofit fontScale="92500" lnSpcReduction="20000"/>
          </a:bodyPr>
          <a:lstStyle/>
          <a:p>
            <a:pPr algn="l"/>
            <a:r>
              <a:rPr lang="en-US" b="1" dirty="0" smtClean="0"/>
              <a:t>In this chapter, we described challenges and opportunities of disaster preparedness in organizations providing long term care for older people. A life course approach was used to consider older adults’ experiences and responses to disasters. We also proposed a framework for long-term care preparedness. We encourage researchers, policy makers, practitioners, and administrators to continue to improve knowledge of how to help older people prepare for disasters, and to recover from them. Older adults bring a lifetime of experience to disasters. Their special needs and coping styles need to be addressed in disaster planning and recovery.</a:t>
            </a:r>
          </a:p>
          <a:p>
            <a:pPr algn="l"/>
            <a:endParaRPr lang="en-US" b="1" dirty="0" smtClean="0"/>
          </a:p>
          <a:p>
            <a:pPr algn="l"/>
            <a:r>
              <a:rPr lang="en-US" b="1" dirty="0" smtClean="0"/>
              <a:t> It is important to recognize the vulnerabilities and special challenges that older adults experience following a disaster. At the same time, the history and memories of older people can prepare them to draw valuable lessons from past disasters and challenging experiences, and often also to cope with present disasters. Public health and community professionals who specialize in preparedness, together with administrators of organizations that provide health and social services to older people, would benefit from incorporating the valuable perspectives of older individuals in disaster planning</a:t>
            </a:r>
            <a:endParaRPr lang="en-US" b="1" dirty="0"/>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776289"/>
            <a:ext cx="8062912" cy="1052512"/>
          </a:xfrm>
        </p:spPr>
        <p:txBody>
          <a:bodyPr/>
          <a:lstStyle/>
          <a:p>
            <a:pPr algn="l"/>
            <a:r>
              <a:rPr lang="en-US" b="1" dirty="0" smtClean="0"/>
              <a:t>NEXT SECTION:</a:t>
            </a:r>
            <a:endParaRPr lang="en-US" b="1" dirty="0"/>
          </a:p>
        </p:txBody>
      </p:sp>
      <p:sp>
        <p:nvSpPr>
          <p:cNvPr id="3" name="Subtitle 2"/>
          <p:cNvSpPr>
            <a:spLocks noGrp="1"/>
          </p:cNvSpPr>
          <p:nvPr>
            <p:ph type="subTitle" idx="1"/>
          </p:nvPr>
        </p:nvSpPr>
        <p:spPr>
          <a:xfrm>
            <a:off x="540544" y="1905000"/>
            <a:ext cx="8062912" cy="2971800"/>
          </a:xfrm>
        </p:spPr>
        <p:txBody>
          <a:bodyPr>
            <a:normAutofit/>
          </a:bodyPr>
          <a:lstStyle/>
          <a:p>
            <a:pPr algn="l"/>
            <a:r>
              <a:rPr lang="en-US" b="1" dirty="0" smtClean="0"/>
              <a:t>We turn next to implications for research and practice. To help guide future research, we present an integrated model of long-term care preparedness, The Socio-Ecological Model of Individual and System Preparedness in Long-Term Care. This model applies elements of the socio-ecological model of health to disaster preparedness, including individuals, families, neighborhoods and communities, and political perspectives. Next, we consider how the life course perspective applies to preparedness for older people. Then, implications for practice are considered, including needs for communication and training.</a:t>
            </a:r>
          </a:p>
          <a:p>
            <a:endParaRPr lang="en-US" dirty="0"/>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776289"/>
            <a:ext cx="8062912" cy="1281112"/>
          </a:xfrm>
        </p:spPr>
        <p:txBody>
          <a:bodyPr>
            <a:normAutofit/>
          </a:bodyPr>
          <a:lstStyle/>
          <a:p>
            <a:pPr algn="l"/>
            <a:r>
              <a:rPr lang="en-US" sz="3200" b="1" dirty="0" smtClean="0"/>
              <a:t>Definition of Disasters and Emergencies</a:t>
            </a:r>
            <a:endParaRPr lang="en-US" sz="3200" b="1" dirty="0"/>
          </a:p>
        </p:txBody>
      </p:sp>
      <p:sp>
        <p:nvSpPr>
          <p:cNvPr id="3" name="Subtitle 2"/>
          <p:cNvSpPr>
            <a:spLocks noGrp="1"/>
          </p:cNvSpPr>
          <p:nvPr>
            <p:ph type="subTitle" idx="1"/>
          </p:nvPr>
        </p:nvSpPr>
        <p:spPr>
          <a:xfrm>
            <a:off x="540544" y="2286000"/>
            <a:ext cx="8062912" cy="2362200"/>
          </a:xfrm>
        </p:spPr>
        <p:txBody>
          <a:bodyPr>
            <a:normAutofit lnSpcReduction="10000"/>
          </a:bodyPr>
          <a:lstStyle/>
          <a:p>
            <a:pPr algn="l"/>
            <a:r>
              <a:rPr lang="en-US" b="1" dirty="0" smtClean="0"/>
              <a:t>Most studies examining preparedness use the terms “emergency” and “disaster” interchangeably, to refer to life-threatening unexpected events (e.g., </a:t>
            </a:r>
            <a:r>
              <a:rPr lang="en-US" b="1" dirty="0" err="1" smtClean="0"/>
              <a:t>Laditka</a:t>
            </a:r>
            <a:r>
              <a:rPr lang="en-US" b="1" dirty="0" smtClean="0"/>
              <a:t> et al. 2008a). These events can encompass a relatively localized “emergency,” such as a tornado, or a more massive “disaster,” such as Hurricane Katrina. We recognize that the government, communities, social service, and health care organizations play a role in preparing older people for local events affecting a small number of individuals, such as a house fire. </a:t>
            </a:r>
            <a:endParaRPr lang="en-US" b="1" dirty="0"/>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381001"/>
            <a:ext cx="8062912" cy="1371600"/>
          </a:xfrm>
        </p:spPr>
        <p:txBody>
          <a:bodyPr/>
          <a:lstStyle/>
          <a:p>
            <a:pPr algn="l"/>
            <a:r>
              <a:rPr lang="en-US" b="1" dirty="0" smtClean="0"/>
              <a:t>Emergency and Disaster</a:t>
            </a:r>
            <a:endParaRPr lang="en-US" dirty="0"/>
          </a:p>
        </p:txBody>
      </p:sp>
      <p:sp>
        <p:nvSpPr>
          <p:cNvPr id="3" name="Subtitle 2"/>
          <p:cNvSpPr>
            <a:spLocks noGrp="1"/>
          </p:cNvSpPr>
          <p:nvPr>
            <p:ph type="subTitle" idx="1"/>
          </p:nvPr>
        </p:nvSpPr>
        <p:spPr>
          <a:xfrm>
            <a:off x="540544" y="1828800"/>
            <a:ext cx="8062912" cy="3200400"/>
          </a:xfrm>
        </p:spPr>
        <p:txBody>
          <a:bodyPr>
            <a:normAutofit/>
          </a:bodyPr>
          <a:lstStyle/>
          <a:p>
            <a:pPr algn="l"/>
            <a:r>
              <a:rPr lang="en-US" b="1" dirty="0" smtClean="0"/>
              <a:t>we use the terms emergency and disaster to refer to widespread events that disrupt community infrastructure over a broad geographic area. This definition of an emergency or disaster is consistent with well-recognized published guidelines (Task Force of Quality Control of Disaster Management 2002). The terms “emergency” and “disaster” relate to the sociology of aging in that these are categories of events for which individuals and society can help older people and the organizations that serve them to prepare, where that preparation includes advanced planning for major unexpected widespread disruptive events and their aftermath</a:t>
            </a:r>
            <a:r>
              <a:rPr lang="en-US" dirty="0" smtClean="0"/>
              <a:t>.</a:t>
            </a:r>
            <a:endParaRPr lang="en-US" dirty="0"/>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8062912" cy="1828800"/>
          </a:xfrm>
        </p:spPr>
        <p:txBody>
          <a:bodyPr>
            <a:normAutofit/>
          </a:bodyPr>
          <a:lstStyle/>
          <a:p>
            <a:pPr algn="l"/>
            <a:r>
              <a:rPr lang="en-US" sz="2400" b="1" dirty="0" smtClean="0"/>
              <a:t>The Bioterrorism and Emergency Preparedness in Aging framework conceptualizes the special needs of older populations as stemming from:</a:t>
            </a:r>
            <a:endParaRPr lang="en-US" sz="2400" dirty="0"/>
          </a:p>
        </p:txBody>
      </p:sp>
      <p:sp>
        <p:nvSpPr>
          <p:cNvPr id="3" name="Subtitle 2"/>
          <p:cNvSpPr>
            <a:spLocks noGrp="1"/>
          </p:cNvSpPr>
          <p:nvPr>
            <p:ph type="subTitle" idx="1"/>
          </p:nvPr>
        </p:nvSpPr>
        <p:spPr>
          <a:xfrm>
            <a:off x="0" y="1905000"/>
            <a:ext cx="8603456" cy="3124200"/>
          </a:xfrm>
        </p:spPr>
        <p:txBody>
          <a:bodyPr>
            <a:noAutofit/>
          </a:bodyPr>
          <a:lstStyle/>
          <a:p>
            <a:pPr marL="514350" indent="-514350" algn="l">
              <a:buAutoNum type="arabicParenBoth"/>
            </a:pPr>
            <a:r>
              <a:rPr lang="en-US" sz="1800" b="1" dirty="0" smtClean="0"/>
              <a:t>Compromised immune systems, which make older people more susceptible to stress induced by extremes of temperature or biological agents.</a:t>
            </a:r>
          </a:p>
          <a:p>
            <a:pPr marL="514350" indent="-514350" algn="l">
              <a:buAutoNum type="arabicParenBoth"/>
            </a:pPr>
            <a:endParaRPr lang="en-US" sz="1800" b="1" dirty="0" smtClean="0"/>
          </a:p>
          <a:p>
            <a:pPr marL="514350" indent="-514350" algn="l">
              <a:buAutoNum type="arabicParenBoth"/>
            </a:pPr>
            <a:r>
              <a:rPr lang="en-US" sz="1800" b="1" dirty="0" smtClean="0"/>
              <a:t> Failure of major body systems such as renal failure, and </a:t>
            </a:r>
            <a:r>
              <a:rPr lang="en-US" sz="1800" b="1" dirty="0" err="1" smtClean="0"/>
              <a:t>comorbidities</a:t>
            </a:r>
            <a:r>
              <a:rPr lang="en-US" sz="1800" b="1" dirty="0" smtClean="0"/>
              <a:t> such as diabetes, which put older individuals at higher risk of adverse outcomes following a disaster.</a:t>
            </a:r>
          </a:p>
          <a:p>
            <a:pPr marL="514350" indent="-514350" algn="l">
              <a:buAutoNum type="arabicParenBoth"/>
            </a:pPr>
            <a:endParaRPr lang="en-US" sz="1800" b="1" dirty="0" smtClean="0"/>
          </a:p>
          <a:p>
            <a:pPr marL="514350" indent="-514350" algn="l">
              <a:buAutoNum type="arabicParenBoth"/>
            </a:pPr>
            <a:r>
              <a:rPr lang="en-US" sz="1800" b="1" dirty="0" smtClean="0"/>
              <a:t> Declines in functional and cognitive status, limitations in mobility, and loss of vision and hearing, which result in special communication needs and additional preparation time required by older populations.</a:t>
            </a:r>
          </a:p>
          <a:p>
            <a:pPr marL="514350" indent="-514350" algn="l">
              <a:buAutoNum type="arabicParenBoth"/>
            </a:pPr>
            <a:endParaRPr lang="en-US" sz="1800" b="1" dirty="0" smtClean="0"/>
          </a:p>
          <a:p>
            <a:pPr marL="514350" indent="-514350" algn="l">
              <a:buAutoNum type="arabicParenBoth"/>
            </a:pPr>
            <a:r>
              <a:rPr lang="en-US" sz="1800" b="1" dirty="0" smtClean="0"/>
              <a:t> And other factors related to lower socioeconomic status, racial and ethnic disparities, social isolation, disability, and ageism (Johnson et al. 2006).</a:t>
            </a:r>
            <a:endParaRPr lang="en-US" sz="1800" b="1" dirty="0"/>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381001"/>
            <a:ext cx="8062912" cy="1371600"/>
          </a:xfrm>
        </p:spPr>
        <p:txBody>
          <a:bodyPr>
            <a:normAutofit/>
          </a:bodyPr>
          <a:lstStyle/>
          <a:p>
            <a:pPr algn="l"/>
            <a:r>
              <a:rPr lang="en-US" sz="4000" b="1" dirty="0" smtClean="0"/>
              <a:t>Preparedness in Nursing Homes</a:t>
            </a:r>
            <a:endParaRPr lang="en-US" sz="4000" b="1" dirty="0"/>
          </a:p>
        </p:txBody>
      </p:sp>
      <p:sp>
        <p:nvSpPr>
          <p:cNvPr id="3" name="Subtitle 2"/>
          <p:cNvSpPr>
            <a:spLocks noGrp="1"/>
          </p:cNvSpPr>
          <p:nvPr>
            <p:ph type="subTitle" idx="1"/>
          </p:nvPr>
        </p:nvSpPr>
        <p:spPr>
          <a:xfrm>
            <a:off x="540544" y="1828800"/>
            <a:ext cx="8062912" cy="3200400"/>
          </a:xfrm>
        </p:spPr>
        <p:txBody>
          <a:bodyPr>
            <a:normAutofit fontScale="92500" lnSpcReduction="10000"/>
          </a:bodyPr>
          <a:lstStyle/>
          <a:p>
            <a:pPr algn="l"/>
            <a:r>
              <a:rPr lang="en-US" b="1" dirty="0" smtClean="0"/>
              <a:t>More than 1.5 million older Americans reside in nursing homes (Centers for Disease Control 2008). Despite a declining prevalence of disability, their number will grow due to population aging (</a:t>
            </a:r>
            <a:r>
              <a:rPr lang="en-US" b="1" dirty="0" err="1" smtClean="0"/>
              <a:t>Laditka</a:t>
            </a:r>
            <a:r>
              <a:rPr lang="en-US" b="1" dirty="0" smtClean="0"/>
              <a:t> 1998). In this section, we extend the discussion introduced by </a:t>
            </a:r>
            <a:r>
              <a:rPr lang="en-US" b="1" dirty="0" err="1" smtClean="0"/>
              <a:t>Laditka</a:t>
            </a:r>
            <a:r>
              <a:rPr lang="en-US" b="1" dirty="0" smtClean="0"/>
              <a:t> et al. (2008b, 2009). Nursing homes are vulnerable to many wide-spread disasters, including hurricanes, earthquakes, floods, outbreaks of infectious disease, terrorism, prolonged loss of power, as well as other challenges involving ice, snow, fire, or wind. Disasters raise particularly difficult challenges for preparedness, because these events substantially disrupt infrastructures of emergency response and regional economies, often affecting the availability of electrical power, communications, gasoline and other fuels, transportation, food, medicines and other supplies, and staff (</a:t>
            </a:r>
            <a:r>
              <a:rPr lang="en-US" b="1" dirty="0" err="1" smtClean="0"/>
              <a:t>Laditka</a:t>
            </a:r>
            <a:r>
              <a:rPr lang="en-US" b="1" dirty="0" smtClean="0"/>
              <a:t> et al. 2008b, 2009)</a:t>
            </a:r>
            <a:endParaRPr lang="en-US" b="1" dirty="0"/>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304801"/>
            <a:ext cx="8062912" cy="1676400"/>
          </a:xfrm>
        </p:spPr>
        <p:txBody>
          <a:bodyPr>
            <a:normAutofit/>
          </a:bodyPr>
          <a:lstStyle/>
          <a:p>
            <a:pPr algn="l"/>
            <a:r>
              <a:rPr lang="en-US" sz="5400" b="1" dirty="0" smtClean="0"/>
              <a:t>Findings</a:t>
            </a:r>
            <a:endParaRPr lang="en-US" sz="5400" b="1" dirty="0"/>
          </a:p>
        </p:txBody>
      </p:sp>
      <p:sp>
        <p:nvSpPr>
          <p:cNvPr id="3" name="Subtitle 2"/>
          <p:cNvSpPr>
            <a:spLocks noGrp="1"/>
          </p:cNvSpPr>
          <p:nvPr>
            <p:ph type="subTitle" idx="1"/>
          </p:nvPr>
        </p:nvSpPr>
        <p:spPr>
          <a:xfrm>
            <a:off x="540544" y="2250280"/>
            <a:ext cx="8062912" cy="2474120"/>
          </a:xfrm>
        </p:spPr>
        <p:txBody>
          <a:bodyPr>
            <a:normAutofit/>
          </a:bodyPr>
          <a:lstStyle/>
          <a:p>
            <a:pPr algn="l"/>
            <a:r>
              <a:rPr lang="en-US" b="1" dirty="0" smtClean="0"/>
              <a:t>Findings suggest that nursing homes receive substantially less support than hospitals from local, state, and federal response agencies, and that this shortcoming affects them before, during, and following disasters (Brown et al. 2007; </a:t>
            </a:r>
            <a:r>
              <a:rPr lang="en-US" b="1" dirty="0" err="1" smtClean="0"/>
              <a:t>Dosa</a:t>
            </a:r>
            <a:r>
              <a:rPr lang="en-US" b="1" dirty="0" smtClean="0"/>
              <a:t> et al. 2007; </a:t>
            </a:r>
            <a:r>
              <a:rPr lang="en-US" b="1" dirty="0" err="1" smtClean="0"/>
              <a:t>Hyer</a:t>
            </a:r>
            <a:r>
              <a:rPr lang="en-US" b="1" dirty="0" smtClean="0"/>
              <a:t> et al. 2006; </a:t>
            </a:r>
            <a:r>
              <a:rPr lang="en-US" b="1" dirty="0" err="1" smtClean="0"/>
              <a:t>Laditka</a:t>
            </a:r>
            <a:r>
              <a:rPr lang="en-US" b="1" dirty="0" smtClean="0"/>
              <a:t> et al. 2008b). For example, state and federal laws do not require that nursing homes receive priority for power restoration following a disaster (Brown et al. 2007).</a:t>
            </a:r>
            <a:endParaRPr lang="en-US" b="1" dirty="0"/>
          </a:p>
        </p:txBody>
      </p:sp>
    </p:spTree>
  </p:cSld>
  <p:clrMapOvr>
    <a:masterClrMapping/>
  </p:clrMapOvr>
  <p:transition>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480</TotalTime>
  <Words>4179</Words>
  <Application>Microsoft Office PowerPoint</Application>
  <PresentationFormat>On-screen Show (4:3)</PresentationFormat>
  <Paragraphs>162</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Module</vt:lpstr>
      <vt:lpstr>Responses of the Long-Term Care System to Recent Natural Disasters</vt:lpstr>
      <vt:lpstr>INTRODUCTION:</vt:lpstr>
      <vt:lpstr>WHAT TO DESCRIBE:</vt:lpstr>
      <vt:lpstr>NEXT SECTION:</vt:lpstr>
      <vt:lpstr>Definition of Disasters and Emergencies</vt:lpstr>
      <vt:lpstr>Emergency and Disaster</vt:lpstr>
      <vt:lpstr>The Bioterrorism and Emergency Preparedness in Aging framework conceptualizes the special needs of older populations as stemming from:</vt:lpstr>
      <vt:lpstr>Preparedness in Nursing Homes</vt:lpstr>
      <vt:lpstr>Findings</vt:lpstr>
      <vt:lpstr>Summary of Disaster Preparedness Lessons Learned from Nursing Home Studies</vt:lpstr>
      <vt:lpstr>Slide 11</vt:lpstr>
      <vt:lpstr>Preparedness domains for long term care populations:</vt:lpstr>
      <vt:lpstr>Preparedness Among Agencies Providing In-Home Care to Older People in the Community</vt:lpstr>
      <vt:lpstr>Slide 14</vt:lpstr>
      <vt:lpstr>Slide 15</vt:lpstr>
      <vt:lpstr>Older Adults’ Experiences and Responses to Disasters</vt:lpstr>
      <vt:lpstr>1. Coping Approaches</vt:lpstr>
      <vt:lpstr>Emotion-focused coping</vt:lpstr>
      <vt:lpstr>Problem-focused coping</vt:lpstr>
      <vt:lpstr>2.Level of Coping Self Efficacy</vt:lpstr>
      <vt:lpstr>i. Psychological effects</vt:lpstr>
      <vt:lpstr>ii. Social support</vt:lpstr>
      <vt:lpstr>iii. Life experiences and responses to disasters</vt:lpstr>
      <vt:lpstr>Implications for Research and Practice</vt:lpstr>
      <vt:lpstr>The Vulnerability Perspective</vt:lpstr>
      <vt:lpstr>The Socio-Ecological Model</vt:lpstr>
      <vt:lpstr>RISK FACTORS</vt:lpstr>
      <vt:lpstr>Implications for Life Course Research</vt:lpstr>
      <vt:lpstr>Suggestions</vt:lpstr>
      <vt:lpstr>Disaster and Emergency Communication Needs</vt:lpstr>
      <vt:lpstr>Slide 31</vt:lpstr>
      <vt:lpstr>Preparedness Training Needs Among Students of Health Administration and Health Professions</vt:lpstr>
      <vt:lpstr>Additional Areas for Future Research in Long-Term Care Preparedness</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 3542</cp:lastModifiedBy>
  <cp:revision>26</cp:revision>
  <dcterms:created xsi:type="dcterms:W3CDTF">2021-05-02T02:42:36Z</dcterms:created>
  <dcterms:modified xsi:type="dcterms:W3CDTF">2021-06-15T03:12:14Z</dcterms:modified>
</cp:coreProperties>
</file>