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1"/>
  </p:notesMasterIdLst>
  <p:sldIdLst>
    <p:sldId id="268" r:id="rId2"/>
    <p:sldId id="314" r:id="rId3"/>
    <p:sldId id="259" r:id="rId4"/>
    <p:sldId id="396" r:id="rId5"/>
    <p:sldId id="462" r:id="rId6"/>
    <p:sldId id="397" r:id="rId7"/>
    <p:sldId id="452" r:id="rId8"/>
    <p:sldId id="455" r:id="rId9"/>
    <p:sldId id="454" r:id="rId10"/>
    <p:sldId id="398" r:id="rId11"/>
    <p:sldId id="399" r:id="rId12"/>
    <p:sldId id="400" r:id="rId13"/>
    <p:sldId id="401" r:id="rId14"/>
    <p:sldId id="402" r:id="rId15"/>
    <p:sldId id="456" r:id="rId16"/>
    <p:sldId id="403" r:id="rId17"/>
    <p:sldId id="404" r:id="rId18"/>
    <p:sldId id="405" r:id="rId19"/>
    <p:sldId id="406" r:id="rId20"/>
    <p:sldId id="457" r:id="rId21"/>
    <p:sldId id="464" r:id="rId22"/>
    <p:sldId id="407" r:id="rId23"/>
    <p:sldId id="408" r:id="rId24"/>
    <p:sldId id="409" r:id="rId25"/>
    <p:sldId id="459" r:id="rId26"/>
    <p:sldId id="410" r:id="rId27"/>
    <p:sldId id="411" r:id="rId28"/>
    <p:sldId id="412" r:id="rId29"/>
    <p:sldId id="460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63" r:id="rId53"/>
    <p:sldId id="435" r:id="rId54"/>
    <p:sldId id="436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50" r:id="rId68"/>
    <p:sldId id="451" r:id="rId69"/>
    <p:sldId id="368" r:id="rId70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FF"/>
    <a:srgbClr val="99FF6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1606" autoAdjust="0"/>
  </p:normalViewPr>
  <p:slideViewPr>
    <p:cSldViewPr snapToGrid="0">
      <p:cViewPr varScale="1">
        <p:scale>
          <a:sx n="70" d="100"/>
          <a:sy n="70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Y="-42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0"/>
          <a:ext cx="3570617" cy="570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kern="1200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3" y="27863"/>
        <a:ext cx="3514891" cy="515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01-Oct-20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7" y="938098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F70A749C-E149-4757-8FE4-336D57044410}" type="datetime1">
              <a:rPr lang="en-US" smtClean="0"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10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9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67425" y="1978928"/>
            <a:ext cx="10136707" cy="68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C176726E-9AA3-4CEA-9224-0080A4A969B5}" type="datetime1">
              <a:rPr lang="en-US" smtClean="0"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1132" y="1164700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E0F8CBD9-A0A5-46CD-9231-B42E3804E009}" type="datetime1">
              <a:rPr lang="en-US" smtClean="0"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5" y="681689"/>
            <a:ext cx="9603275" cy="6829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273" y="1769154"/>
            <a:ext cx="9603275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D03B682-69EC-43A9-AF91-E5A1816FFFC1}" type="datetime1">
              <a:rPr lang="en-US" smtClean="0"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5156" y="117972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5F61814E-AEAF-452C-AB0A-6D930BE1CBCC}" type="datetime1">
              <a:rPr lang="en-US" smtClean="0"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3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80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B17F9466-5FB8-4851-82CB-B6178F9CEE8F}" type="datetime1">
              <a:rPr lang="en-US" smtClean="0"/>
              <a:t>01-Oct-20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0061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3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3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6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2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A971549C-BA5D-44B6-BB42-6A74880553BF}" type="datetime1">
              <a:rPr lang="en-US" smtClean="0"/>
              <a:t>01-Oct-20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6100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7AD277F1-21B5-45C6-AC27-EA83AAADCF6C}" type="datetime1">
              <a:rPr lang="en-US" smtClean="0"/>
              <a:t>01-Oct-20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061" y="1137404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63BA4B94-440D-41FB-9265-8C6F120EB329}" type="datetime1">
              <a:rPr lang="en-US" smtClean="0"/>
              <a:t>01-Oct-20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77DE313-902C-474A-94D4-D877E83A309C}" type="datetime1">
              <a:rPr lang="en-US" smtClean="0"/>
              <a:t>01-Oct-20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5" y="5469859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4B4887-91F9-42F1-850D-38E0BF80A341}" type="datetime1">
              <a:rPr lang="en-US" smtClean="0"/>
              <a:t>01-Oct-20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7"/>
            <a:ext cx="12192000" cy="41876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695338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1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07" y="77637"/>
            <a:ext cx="1540476" cy="1683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91" y="6183274"/>
            <a:ext cx="1001679" cy="62708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549698" y="6348333"/>
            <a:ext cx="9196063" cy="525988"/>
            <a:chOff x="1858791" y="6464243"/>
            <a:chExt cx="9196063" cy="52598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" b="-1538"/>
            <a:stretch/>
          </p:blipFill>
          <p:spPr bwMode="black">
            <a:xfrm>
              <a:off x="1858791" y="6464243"/>
              <a:ext cx="8968614" cy="4892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reflection blurRad="12700" stA="38000" endPos="28000" dist="5000" dir="5400000" sy="-100000" algn="bl" rotWithShape="0"/>
              <a:softEdge rad="63500"/>
            </a:effec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858791" y="6467011"/>
              <a:ext cx="919606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0" cap="none" spc="0" dirty="0" smtClean="0">
                  <a:ln w="0"/>
                  <a:solidFill>
                    <a:srgbClr val="0909FF"/>
                  </a:solidFill>
                  <a:effectLst/>
                </a:rPr>
                <a:t>Computer</a:t>
              </a:r>
              <a:r>
                <a:rPr lang="en-US" sz="2800" b="0" cap="none" spc="0" baseline="0" dirty="0" smtClean="0">
                  <a:ln w="0"/>
                  <a:solidFill>
                    <a:srgbClr val="0909FF"/>
                  </a:solidFill>
                  <a:effectLst/>
                </a:rPr>
                <a:t> &amp; its Applications in Pharmacy with Munim Akhtar</a:t>
              </a:r>
              <a:endParaRPr lang="en-US" sz="2800" b="0" cap="none" spc="0" dirty="0">
                <a:ln w="0"/>
                <a:solidFill>
                  <a:srgbClr val="0909FF"/>
                </a:solidFill>
                <a:effectLst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508"/>
          <a:stretch/>
        </p:blipFill>
        <p:spPr>
          <a:xfrm>
            <a:off x="489395" y="6207095"/>
            <a:ext cx="976348" cy="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01" y="219753"/>
            <a:ext cx="10932616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800" b="1" dirty="0"/>
              <a:t> </a:t>
            </a:r>
            <a:r>
              <a:rPr lang="en-US" sz="5800" b="1" dirty="0" smtClean="0"/>
              <a:t> Computer Number System</a:t>
            </a:r>
            <a:endParaRPr lang="en-US" altLang="en-US" sz="5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2850" y="3966140"/>
            <a:ext cx="801333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>
                <a:ln/>
              </a:rPr>
              <a:t> (Doctor of Pharmacy),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>
                <a:ln/>
              </a:rPr>
              <a:t> (Doctor of Physiotherapy) 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>
                <a:ln/>
              </a:rPr>
              <a:t>. </a:t>
            </a:r>
          </a:p>
          <a:p>
            <a:r>
              <a:rPr lang="en-US" sz="3600" b="1" dirty="0">
                <a:ln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40343" y="1704328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13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6" y="2626759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3850241"/>
              </p:ext>
            </p:extLst>
          </p:nvPr>
        </p:nvGraphicFramePr>
        <p:xfrm>
          <a:off x="3846186" y="3138427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9027" y="2740644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133574"/>
                <a:ext cx="2094122" cy="18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1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381871" y="1022392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Number Systems</a:t>
            </a:r>
          </a:p>
        </p:txBody>
      </p:sp>
      <p:graphicFrame>
        <p:nvGraphicFramePr>
          <p:cNvPr id="10760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16140"/>
              </p:ext>
            </p:extLst>
          </p:nvPr>
        </p:nvGraphicFramePr>
        <p:xfrm>
          <a:off x="1051560" y="1684020"/>
          <a:ext cx="7802880" cy="3774891"/>
        </p:xfrm>
        <a:graphic>
          <a:graphicData uri="http://schemas.openxmlformats.org/drawingml/2006/table">
            <a:tbl>
              <a:tblPr/>
              <a:tblGrid>
                <a:gridCol w="161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3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Symbols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 by humans?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 in computers?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1, … 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Octal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1, … 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Hexa-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1, … 9,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A, B, … F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87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Quantities/Counting (1 of 3)</a:t>
            </a:r>
          </a:p>
        </p:txBody>
      </p:sp>
      <p:graphicFrame>
        <p:nvGraphicFramePr>
          <p:cNvPr id="119920" name="Group 112"/>
          <p:cNvGraphicFramePr>
            <a:graphicFrameLocks noGrp="1"/>
          </p:cNvGraphicFramePr>
          <p:nvPr/>
        </p:nvGraphicFramePr>
        <p:xfrm>
          <a:off x="2819400" y="1371600"/>
          <a:ext cx="6629400" cy="484663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Hexa-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34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Quantities/Counting (2 of 3) </a:t>
            </a:r>
          </a:p>
        </p:txBody>
      </p:sp>
      <p:graphicFrame>
        <p:nvGraphicFramePr>
          <p:cNvPr id="120897" name="Group 65"/>
          <p:cNvGraphicFramePr>
            <a:graphicFrameLocks noGrp="1"/>
          </p:cNvGraphicFramePr>
          <p:nvPr/>
        </p:nvGraphicFramePr>
        <p:xfrm>
          <a:off x="3733800" y="1371600"/>
          <a:ext cx="5867400" cy="484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Hexa-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72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Quantities/Counting (3 of 3) </a:t>
            </a:r>
          </a:p>
        </p:txBody>
      </p:sp>
      <p:graphicFrame>
        <p:nvGraphicFramePr>
          <p:cNvPr id="121924" name="Group 68"/>
          <p:cNvGraphicFramePr>
            <a:graphicFrameLocks noGrp="1"/>
          </p:cNvGraphicFramePr>
          <p:nvPr/>
        </p:nvGraphicFramePr>
        <p:xfrm>
          <a:off x="3200400" y="1371600"/>
          <a:ext cx="6172200" cy="484663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Hexa-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271" name="Text Box 61"/>
          <p:cNvSpPr txBox="1">
            <a:spLocks noChangeArrowheads="1"/>
          </p:cNvSpPr>
          <p:nvPr/>
        </p:nvSpPr>
        <p:spPr bwMode="auto">
          <a:xfrm>
            <a:off x="8686801" y="54102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7391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9152" y="637499"/>
            <a:ext cx="6634495" cy="68290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Conversion Among Bases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273" y="1481586"/>
            <a:ext cx="9603275" cy="4233414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The possibilities</a:t>
            </a:r>
            <a:r>
              <a:rPr lang="en-US" altLang="en-US" dirty="0" smtClean="0"/>
              <a:t>: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846797" y="4761756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744788" y="25146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859588" y="25146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744788" y="46767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5257800" y="3076575"/>
            <a:ext cx="1676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 flipV="1">
            <a:off x="5257800" y="3076575"/>
            <a:ext cx="1676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8153400" y="33813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962400" y="33051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rot="5400000" flipV="1">
            <a:off x="6096000" y="22383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rot="5400000" flipV="1">
            <a:off x="6096000" y="44481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8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to Binary Conversion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85" y="1769154"/>
            <a:ext cx="10312963" cy="345061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easiest way to convert a decimal number to its binary equivalent is to use the </a:t>
            </a:r>
            <a:r>
              <a:rPr lang="en-US" altLang="en-US" sz="2800" b="1" i="1" dirty="0">
                <a:solidFill>
                  <a:schemeClr val="accent2"/>
                </a:solidFill>
              </a:rPr>
              <a:t>Division </a:t>
            </a:r>
            <a:r>
              <a:rPr lang="en-US" altLang="en-US" sz="2800" b="1" i="1" dirty="0" smtClean="0">
                <a:solidFill>
                  <a:schemeClr val="accent2"/>
                </a:solidFill>
              </a:rPr>
              <a:t>method (Algorithm)</a:t>
            </a:r>
            <a:endParaRPr lang="en-US" altLang="en-US" sz="2800" b="1" dirty="0"/>
          </a:p>
          <a:p>
            <a:r>
              <a:rPr lang="en-US" altLang="en-US" sz="2800" dirty="0"/>
              <a:t>This method repeatedly divides a decimal number by 2 and records the quotient and remainder </a:t>
            </a:r>
          </a:p>
        </p:txBody>
      </p:sp>
    </p:spTree>
    <p:extLst>
      <p:ext uri="{BB962C8B-B14F-4D97-AF65-F5344CB8AC3E}">
        <p14:creationId xmlns:p14="http://schemas.microsoft.com/office/powerpoint/2010/main" val="157788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582" y="695338"/>
            <a:ext cx="3871046" cy="682905"/>
          </a:xfrm>
        </p:spPr>
        <p:txBody>
          <a:bodyPr/>
          <a:lstStyle/>
          <a:p>
            <a:pPr eaLnBrk="1" hangingPunct="1"/>
            <a:r>
              <a:rPr lang="en-US" altLang="en-US" smtClean="0"/>
              <a:t>Quick Example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2513" y="2971800"/>
            <a:ext cx="1046783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Decimal no                             Binary no.		       Octal no                       Hexadecimal no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25</a:t>
            </a:r>
            <a:r>
              <a:rPr lang="en-US" altLang="en-US" sz="4800" baseline="-25000" dirty="0">
                <a:latin typeface="Times New Roman" panose="02020603050405020304" pitchFamily="18" charset="0"/>
              </a:rPr>
              <a:t>10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         =11001</a:t>
            </a:r>
            <a:r>
              <a:rPr lang="en-US" altLang="en-US" sz="48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    =31</a:t>
            </a:r>
            <a:r>
              <a:rPr lang="en-US" altLang="en-US" sz="4800" baseline="-25000" dirty="0" smtClean="0">
                <a:latin typeface="Times New Roman" panose="02020603050405020304" pitchFamily="18" charset="0"/>
              </a:rPr>
              <a:t>8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       =19</a:t>
            </a:r>
            <a:r>
              <a:rPr lang="en-US" altLang="en-US" sz="4800" baseline="-25000" dirty="0" smtClean="0">
                <a:latin typeface="Times New Roman" panose="02020603050405020304" pitchFamily="18" charset="0"/>
              </a:rPr>
              <a:t>16</a:t>
            </a:r>
            <a:endParaRPr lang="en-US" altLang="en-US" sz="4800" baseline="-25000" dirty="0">
              <a:latin typeface="Times New Roman" panose="02020603050405020304" pitchFamily="18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760561" y="5097453"/>
            <a:ext cx="1295400" cy="533400"/>
          </a:xfrm>
          <a:prstGeom prst="wedgeRoundRectCallout">
            <a:avLst>
              <a:gd name="adj1" fmla="val -40440"/>
              <a:gd name="adj2" fmla="val -165773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294926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Decimal to Decimal (just for fun)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6846797" y="47141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744788" y="254952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859588" y="254952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744788" y="47117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12295" name="Freeform 14"/>
          <p:cNvSpPr>
            <a:spLocks/>
          </p:cNvSpPr>
          <p:nvPr/>
        </p:nvSpPr>
        <p:spPr bwMode="auto">
          <a:xfrm>
            <a:off x="2744788" y="1873049"/>
            <a:ext cx="2113815" cy="608236"/>
          </a:xfrm>
          <a:custGeom>
            <a:avLst/>
            <a:gdLst>
              <a:gd name="T0" fmla="*/ 2147483646 w 624"/>
              <a:gd name="T1" fmla="*/ 2147483646 h 616"/>
              <a:gd name="T2" fmla="*/ 2147483646 w 624"/>
              <a:gd name="T3" fmla="*/ 2147483646 h 616"/>
              <a:gd name="T4" fmla="*/ 2147483646 w 624"/>
              <a:gd name="T5" fmla="*/ 2147483646 h 616"/>
              <a:gd name="T6" fmla="*/ 2147483646 w 624"/>
              <a:gd name="T7" fmla="*/ 2147483646 h 616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616"/>
              <a:gd name="T14" fmla="*/ 624 w 624"/>
              <a:gd name="T15" fmla="*/ 616 h 6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616">
                <a:moveTo>
                  <a:pt x="240" y="616"/>
                </a:moveTo>
                <a:cubicBezTo>
                  <a:pt x="240" y="616"/>
                  <a:pt x="0" y="88"/>
                  <a:pt x="192" y="88"/>
                </a:cubicBezTo>
                <a:cubicBezTo>
                  <a:pt x="248" y="0"/>
                  <a:pt x="528" y="0"/>
                  <a:pt x="576" y="88"/>
                </a:cubicBezTo>
                <a:cubicBezTo>
                  <a:pt x="624" y="176"/>
                  <a:pt x="500" y="506"/>
                  <a:pt x="480" y="616"/>
                </a:cubicBezTo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9321800" y="5791201"/>
            <a:ext cx="134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Next slide…</a:t>
            </a:r>
          </a:p>
        </p:txBody>
      </p:sp>
    </p:spTree>
    <p:extLst>
      <p:ext uri="{BB962C8B-B14F-4D97-AF65-F5344CB8AC3E}">
        <p14:creationId xmlns:p14="http://schemas.microsoft.com/office/powerpoint/2010/main" val="12237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76600" y="2362200"/>
            <a:ext cx="601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125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10</a:t>
            </a:r>
            <a:r>
              <a:rPr lang="en-US" altLang="en-US" sz="2400" dirty="0">
                <a:latin typeface="Courier New" panose="02070309020205020404" pitchFamily="49" charset="0"/>
              </a:rPr>
              <a:t> =&gt;	5 x 10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0</a:t>
            </a:r>
            <a:r>
              <a:rPr lang="en-US" altLang="en-US" sz="2400" dirty="0">
                <a:latin typeface="Courier New" panose="02070309020205020404" pitchFamily="49" charset="0"/>
              </a:rPr>
              <a:t>	=   5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 2 </a:t>
            </a:r>
            <a:r>
              <a:rPr lang="en-US" altLang="en-US" sz="2400" dirty="0">
                <a:latin typeface="Courier New" panose="02070309020205020404" pitchFamily="49" charset="0"/>
              </a:rPr>
              <a:t>x 10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1</a:t>
            </a:r>
            <a:r>
              <a:rPr lang="en-US" altLang="en-US" sz="2400" dirty="0">
                <a:latin typeface="Courier New" panose="02070309020205020404" pitchFamily="49" charset="0"/>
              </a:rPr>
              <a:t>	= 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20</a:t>
            </a:r>
            <a:r>
              <a:rPr lang="en-US" altLang="en-US" sz="2400" dirty="0">
                <a:latin typeface="Courier New" panose="02070309020205020404" pitchFamily="49" charset="0"/>
              </a:rPr>
              <a:t/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 1 </a:t>
            </a:r>
            <a:r>
              <a:rPr lang="en-US" altLang="en-US" sz="2400" dirty="0">
                <a:latin typeface="Courier New" panose="02070309020205020404" pitchFamily="49" charset="0"/>
              </a:rPr>
              <a:t>x 10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2	</a:t>
            </a:r>
            <a:r>
              <a:rPr lang="en-US" altLang="en-US" sz="2400" dirty="0">
                <a:latin typeface="Courier New" panose="02070309020205020404" pitchFamily="49" charset="0"/>
              </a:rPr>
              <a:t>=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100</a:t>
            </a:r>
            <a:r>
              <a:rPr lang="en-US" altLang="en-US" sz="2400" dirty="0">
                <a:latin typeface="Courier New" panose="02070309020205020404" pitchFamily="49" charset="0"/>
              </a:rPr>
              <a:t/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		 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     125</a:t>
            </a:r>
            <a:endParaRPr lang="en-US" altLang="en-US" sz="2400" dirty="0">
              <a:latin typeface="Courier New" panose="02070309020205020404" pitchFamily="49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474724" y="3505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954741" y="3627060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791200" y="1143000"/>
            <a:ext cx="1295400" cy="762000"/>
          </a:xfrm>
          <a:prstGeom prst="wedgeRoundRectCallout">
            <a:avLst>
              <a:gd name="adj1" fmla="val -41421"/>
              <a:gd name="adj2" fmla="val 107292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197716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to Decimal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4038600" y="2708275"/>
            <a:ext cx="0" cy="1295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1" y="2484847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Pharmacy with Munim Akhtar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4738" y="494044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3"/>
                </a:solidFill>
              </a:rPr>
              <a:t>Welcome 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7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 online </a:t>
            </a:r>
            <a:r>
              <a:rPr lang="en-US" sz="2800" b="1" dirty="0">
                <a:solidFill>
                  <a:srgbClr val="FF0000"/>
                </a:solidFill>
              </a:rPr>
              <a:t>quality educational tutorials about Computer in Pharmacy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204395" y="1096936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Binary to Decimal Conversion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553" y="1875834"/>
            <a:ext cx="9603275" cy="345061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easiest method for converting a binary number to its decimal equivalent is to use the </a:t>
            </a:r>
            <a:r>
              <a:rPr lang="en-US" altLang="en-US" sz="2800" b="1" i="1" dirty="0">
                <a:solidFill>
                  <a:schemeClr val="accent2"/>
                </a:solidFill>
              </a:rPr>
              <a:t>Multiplication Algorithm</a:t>
            </a:r>
            <a:endParaRPr lang="en-US" altLang="en-US" sz="2800" dirty="0"/>
          </a:p>
          <a:p>
            <a:r>
              <a:rPr lang="en-US" altLang="en-US" sz="2800" dirty="0"/>
              <a:t>Multiply the binary digits by increasing powers of two, starting from the right</a:t>
            </a:r>
          </a:p>
          <a:p>
            <a:r>
              <a:rPr lang="en-US" altLang="en-US" sz="2800" dirty="0"/>
              <a:t>Then, to find the decimal number equivalent, sum those products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920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digits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539" t="27753" r="18812" b="19636"/>
          <a:stretch/>
        </p:blipFill>
        <p:spPr>
          <a:xfrm>
            <a:off x="1192273" y="1570125"/>
            <a:ext cx="7924431" cy="42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2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to Decimal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Technique</a:t>
            </a:r>
          </a:p>
          <a:p>
            <a:pPr lvl="1" eaLnBrk="1" hangingPunct="1"/>
            <a:r>
              <a:rPr lang="en-US" altLang="en-US" sz="2800" dirty="0" smtClean="0"/>
              <a:t>Multiply each bit by 2</a:t>
            </a:r>
            <a:r>
              <a:rPr lang="en-US" altLang="en-US" sz="4000" i="1" baseline="30000" dirty="0"/>
              <a:t>n</a:t>
            </a:r>
            <a:r>
              <a:rPr lang="en-US" altLang="en-US" sz="2800" dirty="0" smtClean="0"/>
              <a:t>, where </a:t>
            </a:r>
            <a:r>
              <a:rPr lang="en-US" altLang="en-US" sz="2800" i="1" dirty="0" smtClean="0"/>
              <a:t>n</a:t>
            </a:r>
            <a:r>
              <a:rPr lang="en-US" altLang="en-US" sz="2800" dirty="0" smtClean="0"/>
              <a:t> is the “weight” of the bit</a:t>
            </a:r>
          </a:p>
          <a:p>
            <a:pPr lvl="1" eaLnBrk="1" hangingPunct="1"/>
            <a:r>
              <a:rPr lang="en-US" altLang="en-US" sz="2800" dirty="0" smtClean="0"/>
              <a:t>The weight is the position of the bit, starting from 0 on the right</a:t>
            </a:r>
          </a:p>
          <a:p>
            <a:pPr lvl="1" eaLnBrk="1" hangingPunct="1"/>
            <a:r>
              <a:rPr lang="en-US" altLang="en-US" sz="2800" dirty="0" smtClean="0"/>
              <a:t>Add the results</a:t>
            </a:r>
          </a:p>
        </p:txBody>
      </p:sp>
    </p:spTree>
    <p:extLst>
      <p:ext uri="{BB962C8B-B14F-4D97-AF65-F5344CB8AC3E}">
        <p14:creationId xmlns:p14="http://schemas.microsoft.com/office/powerpoint/2010/main" val="71494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352800" y="2438400"/>
            <a:ext cx="6629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101011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 =&gt; 	1 x 2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0</a:t>
            </a:r>
            <a:r>
              <a:rPr lang="en-US" altLang="en-US" sz="2400" dirty="0">
                <a:latin typeface="Courier New" panose="02070309020205020404" pitchFamily="49" charset="0"/>
              </a:rPr>
              <a:t> = 	 1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			1 x 2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1</a:t>
            </a:r>
            <a:r>
              <a:rPr lang="en-US" altLang="en-US" sz="2400" dirty="0">
                <a:latin typeface="Courier New" panose="02070309020205020404" pitchFamily="49" charset="0"/>
              </a:rPr>
              <a:t> =	 2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			0 x 2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 = 	 0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			1 x 2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3</a:t>
            </a:r>
            <a:r>
              <a:rPr lang="en-US" altLang="en-US" sz="2400" dirty="0">
                <a:latin typeface="Courier New" panose="02070309020205020404" pitchFamily="49" charset="0"/>
              </a:rPr>
              <a:t> = 	 8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			0 x 2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4</a:t>
            </a:r>
            <a:r>
              <a:rPr lang="en-US" altLang="en-US" sz="2400" dirty="0">
                <a:latin typeface="Courier New" panose="02070309020205020404" pitchFamily="49" charset="0"/>
              </a:rPr>
              <a:t> =	 0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			1 x 2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5</a:t>
            </a:r>
            <a:r>
              <a:rPr lang="en-US" altLang="en-US" sz="2400" dirty="0">
                <a:latin typeface="Courier New" panose="02070309020205020404" pitchFamily="49" charset="0"/>
              </a:rPr>
              <a:t> = 	32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								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 43</a:t>
            </a:r>
            <a:r>
              <a:rPr lang="en-US" altLang="en-US" sz="2400" baseline="-25000" dirty="0" smtClean="0">
                <a:latin typeface="Courier New" panose="02070309020205020404" pitchFamily="49" charset="0"/>
              </a:rPr>
              <a:t>10</a:t>
            </a: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	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7391400" y="47244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3549650" y="1266825"/>
            <a:ext cx="1371600" cy="685800"/>
          </a:xfrm>
          <a:prstGeom prst="wedgeRoundRectCallout">
            <a:avLst>
              <a:gd name="adj1" fmla="val 15972"/>
              <a:gd name="adj2" fmla="val 125000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Bit “0”</a:t>
            </a:r>
          </a:p>
        </p:txBody>
      </p:sp>
    </p:spTree>
    <p:extLst>
      <p:ext uri="{BB962C8B-B14F-4D97-AF65-F5344CB8AC3E}">
        <p14:creationId xmlns:p14="http://schemas.microsoft.com/office/powerpoint/2010/main" val="82773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Octal to Decimal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rot="16200000" flipV="1">
            <a:off x="6076950" y="1619250"/>
            <a:ext cx="0" cy="13335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3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Octal Number System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Also known as the </a:t>
            </a:r>
            <a:r>
              <a:rPr lang="en-US" altLang="en-US" sz="2800" dirty="0">
                <a:solidFill>
                  <a:schemeClr val="accent2"/>
                </a:solidFill>
              </a:rPr>
              <a:t>Base 8 System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Uses digits </a:t>
            </a:r>
            <a:r>
              <a:rPr lang="en-US" altLang="en-US" sz="2800" dirty="0">
                <a:solidFill>
                  <a:srgbClr val="FF0000"/>
                </a:solidFill>
              </a:rPr>
              <a:t>0 - 7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Readily </a:t>
            </a:r>
            <a:r>
              <a:rPr lang="en-US" altLang="en-US" sz="2800" dirty="0"/>
              <a:t>converts to binary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Groups of three (binary) </a:t>
            </a:r>
            <a:r>
              <a:rPr lang="en-US" altLang="en-US" sz="2800" dirty="0"/>
              <a:t>digits can be used to represent each octal digit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Also uses multiplication and division algorithms for conversion to and from base 10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3333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Octal to Decimal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3914"/>
            <a:ext cx="11734799" cy="34506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/>
              <a:t>Technique</a:t>
            </a:r>
          </a:p>
          <a:p>
            <a:pPr lvl="1" eaLnBrk="1" hangingPunct="1"/>
            <a:r>
              <a:rPr lang="en-US" altLang="en-US" sz="3200" dirty="0" smtClean="0"/>
              <a:t>Multiply each bit by 8</a:t>
            </a:r>
            <a:r>
              <a:rPr lang="en-US" altLang="en-US" sz="4400" i="1" baseline="30000" dirty="0"/>
              <a:t>n</a:t>
            </a:r>
            <a:r>
              <a:rPr lang="en-US" altLang="en-US" sz="3200" dirty="0" smtClean="0"/>
              <a:t>, where </a:t>
            </a:r>
            <a:r>
              <a:rPr lang="en-US" altLang="en-US" sz="3200" i="1" dirty="0" smtClean="0"/>
              <a:t>n</a:t>
            </a:r>
            <a:r>
              <a:rPr lang="en-US" altLang="en-US" sz="3200" dirty="0" smtClean="0"/>
              <a:t> is the “weight” of the bit</a:t>
            </a:r>
          </a:p>
          <a:p>
            <a:pPr lvl="1" eaLnBrk="1" hangingPunct="1"/>
            <a:r>
              <a:rPr lang="en-US" altLang="en-US" sz="3200" dirty="0" smtClean="0"/>
              <a:t>The weight is the position of the bit, starting from 0 on the right</a:t>
            </a:r>
          </a:p>
          <a:p>
            <a:pPr lvl="1" eaLnBrk="1" hangingPunct="1"/>
            <a:r>
              <a:rPr lang="en-US" altLang="en-US" sz="3200" dirty="0" smtClean="0"/>
              <a:t>Add the results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760720" y="2697480"/>
            <a:ext cx="22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52800" y="2638425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724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8</a:t>
            </a:r>
            <a:r>
              <a:rPr lang="en-US" altLang="en-US" sz="2400" dirty="0">
                <a:latin typeface="Courier New" panose="02070309020205020404" pitchFamily="49" charset="0"/>
              </a:rPr>
              <a:t> =&gt; 	4 x 8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0</a:t>
            </a:r>
            <a:r>
              <a:rPr lang="en-US" altLang="en-US" sz="2400" dirty="0">
                <a:latin typeface="Courier New" panose="02070309020205020404" pitchFamily="49" charset="0"/>
              </a:rPr>
              <a:t> = 	  4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    2 </a:t>
            </a:r>
            <a:r>
              <a:rPr lang="en-US" altLang="en-US" sz="2400" dirty="0">
                <a:latin typeface="Courier New" panose="02070309020205020404" pitchFamily="49" charset="0"/>
              </a:rPr>
              <a:t>x 8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1</a:t>
            </a:r>
            <a:r>
              <a:rPr lang="en-US" altLang="en-US" sz="2400" dirty="0">
                <a:latin typeface="Courier New" panose="02070309020205020404" pitchFamily="49" charset="0"/>
              </a:rPr>
              <a:t> = 	 16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    7 </a:t>
            </a:r>
            <a:r>
              <a:rPr lang="en-US" altLang="en-US" sz="2400" dirty="0">
                <a:latin typeface="Courier New" panose="02070309020205020404" pitchFamily="49" charset="0"/>
              </a:rPr>
              <a:t>x 8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 = 	448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			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         468</a:t>
            </a:r>
            <a:r>
              <a:rPr lang="en-US" altLang="en-US" sz="2400" baseline="-25000" dirty="0" smtClean="0">
                <a:latin typeface="Courier New" panose="02070309020205020404" pitchFamily="49" charset="0"/>
              </a:rPr>
              <a:t>10</a:t>
            </a:r>
            <a:endParaRPr lang="en-US" altLang="en-US" sz="2400" baseline="-25000" dirty="0">
              <a:latin typeface="Courier New" panose="02070309020205020404" pitchFamily="49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7045656" y="3781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36629" y="3790836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59694" y="1470552"/>
            <a:ext cx="1295400" cy="762000"/>
          </a:xfrm>
          <a:prstGeom prst="wedgeRoundRectCallout">
            <a:avLst>
              <a:gd name="adj1" fmla="val -41421"/>
              <a:gd name="adj2" fmla="val 107292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Weight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794886" y="4924426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228374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Hexadecimal to Decimal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rot="16200000" flipV="1">
            <a:off x="5295900" y="2705100"/>
            <a:ext cx="1447800" cy="1524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28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Hexadecimal Number System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633" y="2599667"/>
            <a:ext cx="11837927" cy="345061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Base 16 system</a:t>
            </a:r>
          </a:p>
          <a:p>
            <a:r>
              <a:rPr lang="en-US" altLang="en-US" sz="2800" dirty="0"/>
              <a:t>Uses digits 0-9 </a:t>
            </a:r>
            <a:r>
              <a:rPr lang="en-US" altLang="en-US" sz="2800" dirty="0" smtClean="0"/>
              <a:t>&amp;  </a:t>
            </a:r>
            <a:r>
              <a:rPr lang="en-US" altLang="en-US" sz="2800" dirty="0"/>
              <a:t>letters A,B,C,D,E,F</a:t>
            </a:r>
          </a:p>
          <a:p>
            <a:r>
              <a:rPr lang="en-US" altLang="en-US" sz="2800" dirty="0"/>
              <a:t>Groups of four </a:t>
            </a:r>
            <a:r>
              <a:rPr lang="en-US" altLang="en-US" sz="2800" dirty="0" smtClean="0"/>
              <a:t>bits represent each base </a:t>
            </a:r>
            <a:r>
              <a:rPr lang="en-US" altLang="en-US" sz="2800" dirty="0"/>
              <a:t>16 digit</a:t>
            </a:r>
          </a:p>
        </p:txBody>
      </p:sp>
      <p:pic>
        <p:nvPicPr>
          <p:cNvPr id="19460" name="Picture 4" descr="D:\My Documents\My Pictures\H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90" y="1859280"/>
            <a:ext cx="3919538" cy="4572000"/>
          </a:xfrm>
          <a:prstGeom prst="rect">
            <a:avLst/>
          </a:prstGeom>
          <a:solidFill>
            <a:srgbClr val="CDE6FF"/>
          </a:solidFill>
        </p:spPr>
      </p:pic>
    </p:spTree>
    <p:extLst>
      <p:ext uri="{BB962C8B-B14F-4D97-AF65-F5344CB8AC3E}">
        <p14:creationId xmlns:p14="http://schemas.microsoft.com/office/powerpoint/2010/main" val="20449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2" y="381002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3"/>
            <a:ext cx="9847928" cy="5045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Hexadecimal to Decimal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273" y="1769154"/>
            <a:ext cx="10381028" cy="34506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Technique</a:t>
            </a:r>
          </a:p>
          <a:p>
            <a:pPr lvl="1" eaLnBrk="1" hangingPunct="1"/>
            <a:r>
              <a:rPr lang="en-US" altLang="en-US" sz="2800" dirty="0" smtClean="0"/>
              <a:t>Multiply each bit by 16</a:t>
            </a:r>
            <a:r>
              <a:rPr lang="en-US" altLang="en-US" sz="4000" i="1" baseline="30000" dirty="0"/>
              <a:t>n</a:t>
            </a:r>
            <a:r>
              <a:rPr lang="en-US" altLang="en-US" sz="2800" dirty="0" smtClean="0"/>
              <a:t>, where </a:t>
            </a:r>
            <a:r>
              <a:rPr lang="en-US" altLang="en-US" sz="2800" i="1" dirty="0" smtClean="0"/>
              <a:t>n</a:t>
            </a:r>
            <a:r>
              <a:rPr lang="en-US" altLang="en-US" sz="2800" dirty="0" smtClean="0"/>
              <a:t> is the “weight” of the bit</a:t>
            </a:r>
          </a:p>
          <a:p>
            <a:pPr lvl="1" eaLnBrk="1" hangingPunct="1"/>
            <a:r>
              <a:rPr lang="en-US" altLang="en-US" sz="2800" dirty="0" smtClean="0"/>
              <a:t>The weight is the position of the bit, starting from 0 on the right</a:t>
            </a:r>
          </a:p>
          <a:p>
            <a:pPr lvl="1" eaLnBrk="1" hangingPunct="1"/>
            <a:r>
              <a:rPr lang="en-US" altLang="en-US" sz="2800" dirty="0" smtClean="0"/>
              <a:t>Add the results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7930484" y="2959290"/>
            <a:ext cx="533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5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43200" y="2760663"/>
            <a:ext cx="7086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ABC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16</a:t>
            </a:r>
            <a:r>
              <a:rPr lang="en-US" altLang="en-US" sz="2400" dirty="0">
                <a:latin typeface="Courier New" panose="02070309020205020404" pitchFamily="49" charset="0"/>
              </a:rPr>
              <a:t> =&gt;	C x 16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0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= </a:t>
            </a:r>
            <a:r>
              <a:rPr lang="en-US" altLang="en-US" sz="2400" dirty="0">
                <a:latin typeface="Courier New" panose="02070309020205020404" pitchFamily="49" charset="0"/>
              </a:rPr>
              <a:t>12 x   1 =   12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    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B </a:t>
            </a:r>
            <a:r>
              <a:rPr lang="en-US" altLang="en-US" sz="2400" dirty="0">
                <a:latin typeface="Courier New" panose="02070309020205020404" pitchFamily="49" charset="0"/>
              </a:rPr>
              <a:t>x 16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1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= </a:t>
            </a:r>
            <a:r>
              <a:rPr lang="en-US" altLang="en-US" sz="2400" dirty="0">
                <a:latin typeface="Courier New" panose="02070309020205020404" pitchFamily="49" charset="0"/>
              </a:rPr>
              <a:t>11 x  16 =  176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 		</a:t>
            </a:r>
            <a:r>
              <a:rPr lang="en-US" altLang="en-US" sz="2400" dirty="0" smtClean="0">
                <a:latin typeface="Courier New" panose="02070309020205020404" pitchFamily="49" charset="0"/>
              </a:rPr>
              <a:t>A </a:t>
            </a:r>
            <a:r>
              <a:rPr lang="en-US" altLang="en-US" sz="2400" dirty="0">
                <a:latin typeface="Courier New" panose="02070309020205020404" pitchFamily="49" charset="0"/>
              </a:rPr>
              <a:t>x 16</a:t>
            </a:r>
            <a:r>
              <a:rPr lang="en-US" altLang="en-US" sz="2400" baseline="30000" dirty="0"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= </a:t>
            </a:r>
            <a:r>
              <a:rPr lang="en-US" altLang="en-US" sz="2400" dirty="0">
                <a:latin typeface="Courier New" panose="02070309020205020404" pitchFamily="49" charset="0"/>
              </a:rPr>
              <a:t>10 x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256 </a:t>
            </a:r>
            <a:r>
              <a:rPr lang="en-US" altLang="en-US" sz="2400" dirty="0">
                <a:latin typeface="Courier New" panose="02070309020205020404" pitchFamily="49" charset="0"/>
              </a:rPr>
              <a:t>= 2560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	                    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      2748</a:t>
            </a:r>
            <a:r>
              <a:rPr lang="en-US" altLang="en-US" sz="2400" baseline="-25000" dirty="0" smtClean="0">
                <a:latin typeface="Courier New" panose="02070309020205020404" pitchFamily="49" charset="0"/>
              </a:rPr>
              <a:t>10</a:t>
            </a:r>
            <a:endParaRPr lang="en-US" altLang="en-US" sz="2400" baseline="-25000" dirty="0">
              <a:latin typeface="Courier New" panose="02070309020205020404" pitchFamily="49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8305800" y="3932238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541329" y="3956292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245294" y="1593384"/>
            <a:ext cx="1295400" cy="762000"/>
          </a:xfrm>
          <a:prstGeom prst="wedgeRoundRectCallout">
            <a:avLst>
              <a:gd name="adj1" fmla="val -41421"/>
              <a:gd name="adj2" fmla="val 107292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Weight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8234733" y="5200521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0190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Decimal to Binary</a:t>
            </a:r>
          </a:p>
        </p:txBody>
      </p:sp>
      <p:sp>
        <p:nvSpPr>
          <p:cNvPr id="23555" name="Oval 1027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23556" name="Oval 1028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23557" name="Oval 1029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23558" name="Oval 1030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23559" name="Line 1031"/>
          <p:cNvSpPr>
            <a:spLocks noChangeShapeType="1"/>
          </p:cNvSpPr>
          <p:nvPr/>
        </p:nvSpPr>
        <p:spPr bwMode="auto">
          <a:xfrm>
            <a:off x="3962400" y="2895600"/>
            <a:ext cx="0" cy="1066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Decimal to Binary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Technique</a:t>
            </a:r>
          </a:p>
          <a:p>
            <a:pPr lvl="1" eaLnBrk="1" hangingPunct="1"/>
            <a:r>
              <a:rPr lang="en-US" altLang="en-US" sz="3200" dirty="0" smtClean="0"/>
              <a:t>Divide by two, keep track of the remainder</a:t>
            </a:r>
          </a:p>
          <a:p>
            <a:pPr lvl="1" eaLnBrk="1" hangingPunct="1"/>
            <a:r>
              <a:rPr lang="en-US" altLang="en-US" sz="3200" dirty="0" smtClean="0"/>
              <a:t>First remainder is bit 0 </a:t>
            </a:r>
            <a:r>
              <a:rPr lang="en-US" altLang="en-US" sz="3600" dirty="0"/>
              <a:t>(LSB, least-significant bit)</a:t>
            </a:r>
            <a:endParaRPr lang="en-US" altLang="en-US" sz="3200" dirty="0" smtClean="0"/>
          </a:p>
          <a:p>
            <a:pPr lvl="1" eaLnBrk="1" hangingPunct="1"/>
            <a:r>
              <a:rPr lang="en-US" altLang="en-US" sz="3200" dirty="0" smtClean="0"/>
              <a:t>Second remainder is bit 1</a:t>
            </a:r>
          </a:p>
          <a:p>
            <a:pPr lvl="1" eaLnBrk="1" hangingPunct="1"/>
            <a:r>
              <a:rPr lang="en-US" altLang="en-US" sz="3200" dirty="0" smtClean="0"/>
              <a:t>Etc.</a:t>
            </a:r>
          </a:p>
          <a:p>
            <a:pPr lvl="1" eaLnBrk="1" hangingPunct="1"/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0652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51581" y="736282"/>
            <a:ext cx="9603275" cy="682905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828800" y="1412544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125</a:t>
            </a:r>
            <a:r>
              <a:rPr lang="en-US" altLang="en-US" sz="2400" baseline="-25000">
                <a:latin typeface="Courier New" panose="02070309020205020404" pitchFamily="49" charset="0"/>
              </a:rPr>
              <a:t>10</a:t>
            </a:r>
            <a:r>
              <a:rPr lang="en-US" altLang="en-US" sz="240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</a:p>
        </p:txBody>
      </p:sp>
      <p:grpSp>
        <p:nvGrpSpPr>
          <p:cNvPr id="25604" name="Group 1028"/>
          <p:cNvGrpSpPr>
            <a:grpSpLocks/>
          </p:cNvGrpSpPr>
          <p:nvPr/>
        </p:nvGrpSpPr>
        <p:grpSpPr bwMode="auto">
          <a:xfrm>
            <a:off x="5067300" y="1350636"/>
            <a:ext cx="2057400" cy="830263"/>
            <a:chOff x="2232" y="825"/>
            <a:chExt cx="1296" cy="523"/>
          </a:xfrm>
        </p:grpSpPr>
        <p:sp>
          <p:nvSpPr>
            <p:cNvPr id="25633" name="Text Box 1029"/>
            <p:cNvSpPr txBox="1">
              <a:spLocks noChangeArrowheads="1"/>
            </p:cNvSpPr>
            <p:nvPr/>
          </p:nvSpPr>
          <p:spPr bwMode="auto">
            <a:xfrm>
              <a:off x="2232" y="825"/>
              <a:ext cx="129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2 125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 smtClean="0">
                  <a:latin typeface="Courier New" panose="02070309020205020404" pitchFamily="49" charset="0"/>
                </a:rPr>
                <a:t>62 </a:t>
              </a:r>
              <a:r>
                <a:rPr lang="en-US" altLang="en-US" sz="2400" dirty="0">
                  <a:latin typeface="Courier New" panose="02070309020205020404" pitchFamily="49" charset="0"/>
                </a:rPr>
                <a:t>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25634" name="Line 1030"/>
            <p:cNvSpPr>
              <a:spLocks noChangeShapeType="1"/>
            </p:cNvSpPr>
            <p:nvPr/>
          </p:nvSpPr>
          <p:spPr bwMode="auto">
            <a:xfrm>
              <a:off x="2448" y="86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5" name="Line 1031"/>
            <p:cNvSpPr>
              <a:spLocks noChangeShapeType="1"/>
            </p:cNvSpPr>
            <p:nvPr/>
          </p:nvSpPr>
          <p:spPr bwMode="auto">
            <a:xfrm>
              <a:off x="244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32"/>
          <p:cNvGrpSpPr>
            <a:grpSpLocks/>
          </p:cNvGrpSpPr>
          <p:nvPr/>
        </p:nvGrpSpPr>
        <p:grpSpPr bwMode="auto">
          <a:xfrm>
            <a:off x="4921250" y="1622426"/>
            <a:ext cx="2057400" cy="831480"/>
            <a:chOff x="2140" y="1047"/>
            <a:chExt cx="1296" cy="507"/>
          </a:xfrm>
        </p:grpSpPr>
        <p:sp>
          <p:nvSpPr>
            <p:cNvPr id="25630" name="Text Box 1033"/>
            <p:cNvSpPr txBox="1">
              <a:spLocks noChangeArrowheads="1"/>
            </p:cNvSpPr>
            <p:nvPr/>
          </p:nvSpPr>
          <p:spPr bwMode="auto">
            <a:xfrm>
              <a:off x="2140" y="1047"/>
              <a:ext cx="12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2 </a:t>
              </a:r>
              <a:r>
                <a:rPr lang="en-US" altLang="en-US" sz="2400" dirty="0" smtClean="0">
                  <a:latin typeface="Courier New" panose="02070309020205020404" pitchFamily="49" charset="0"/>
                </a:rPr>
                <a:t/>
              </a:r>
              <a:br>
                <a:rPr lang="en-US" altLang="en-US" sz="2400" dirty="0" smtClean="0">
                  <a:latin typeface="Courier New" panose="02070309020205020404" pitchFamily="49" charset="0"/>
                </a:rPr>
              </a:br>
              <a:r>
                <a:rPr lang="en-US" altLang="en-US" sz="2400" dirty="0" smtClean="0">
                  <a:latin typeface="Courier New" panose="02070309020205020404" pitchFamily="49" charset="0"/>
                </a:rPr>
                <a:t> 31 </a:t>
              </a:r>
              <a:r>
                <a:rPr lang="en-US" altLang="en-US" sz="2400" dirty="0">
                  <a:latin typeface="Courier New" panose="02070309020205020404" pitchFamily="49" charset="0"/>
                </a:rPr>
                <a:t>0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25631" name="Line 1034"/>
            <p:cNvSpPr>
              <a:spLocks noChangeShapeType="1"/>
            </p:cNvSpPr>
            <p:nvPr/>
          </p:nvSpPr>
          <p:spPr bwMode="auto">
            <a:xfrm>
              <a:off x="2448" y="11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2" name="Line 1035"/>
            <p:cNvSpPr>
              <a:spLocks noChangeShapeType="1"/>
            </p:cNvSpPr>
            <p:nvPr/>
          </p:nvSpPr>
          <p:spPr bwMode="auto">
            <a:xfrm>
              <a:off x="2448" y="129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36"/>
          <p:cNvGrpSpPr>
            <a:grpSpLocks/>
          </p:cNvGrpSpPr>
          <p:nvPr/>
        </p:nvGrpSpPr>
        <p:grpSpPr bwMode="auto">
          <a:xfrm>
            <a:off x="5067300" y="2098345"/>
            <a:ext cx="2057400" cy="830263"/>
            <a:chOff x="2232" y="1296"/>
            <a:chExt cx="1296" cy="523"/>
          </a:xfrm>
        </p:grpSpPr>
        <p:sp>
          <p:nvSpPr>
            <p:cNvPr id="25627" name="Text Box 1037"/>
            <p:cNvSpPr txBox="1">
              <a:spLocks noChangeArrowheads="1"/>
            </p:cNvSpPr>
            <p:nvPr/>
          </p:nvSpPr>
          <p:spPr bwMode="auto">
            <a:xfrm>
              <a:off x="2232" y="1296"/>
              <a:ext cx="129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2  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 smtClean="0">
                  <a:latin typeface="Courier New" panose="02070309020205020404" pitchFamily="49" charset="0"/>
                </a:rPr>
                <a:t>15 </a:t>
              </a:r>
              <a:r>
                <a:rPr lang="en-US" altLang="en-US" sz="2400" dirty="0">
                  <a:latin typeface="Courier New" panose="02070309020205020404" pitchFamily="49" charset="0"/>
                </a:rPr>
                <a:t>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25628" name="Line 1038"/>
            <p:cNvSpPr>
              <a:spLocks noChangeShapeType="1"/>
            </p:cNvSpPr>
            <p:nvPr/>
          </p:nvSpPr>
          <p:spPr bwMode="auto">
            <a:xfrm>
              <a:off x="2457" y="1299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9" name="Line 1039"/>
            <p:cNvSpPr>
              <a:spLocks noChangeShapeType="1"/>
            </p:cNvSpPr>
            <p:nvPr/>
          </p:nvSpPr>
          <p:spPr bwMode="auto">
            <a:xfrm>
              <a:off x="2448" y="153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040"/>
          <p:cNvGrpSpPr>
            <a:grpSpLocks/>
          </p:cNvGrpSpPr>
          <p:nvPr/>
        </p:nvGrpSpPr>
        <p:grpSpPr bwMode="auto">
          <a:xfrm>
            <a:off x="4994275" y="2452359"/>
            <a:ext cx="2057400" cy="830263"/>
            <a:chOff x="588" y="2087"/>
            <a:chExt cx="1296" cy="523"/>
          </a:xfrm>
        </p:grpSpPr>
        <p:sp>
          <p:nvSpPr>
            <p:cNvPr id="25624" name="Text Box 1041"/>
            <p:cNvSpPr txBox="1">
              <a:spLocks noChangeArrowheads="1"/>
            </p:cNvSpPr>
            <p:nvPr/>
          </p:nvSpPr>
          <p:spPr bwMode="auto">
            <a:xfrm>
              <a:off x="588" y="2087"/>
              <a:ext cx="129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 smtClean="0">
                  <a:latin typeface="Courier New" panose="02070309020205020404" pitchFamily="49" charset="0"/>
                </a:rPr>
                <a:t>2       </a:t>
              </a:r>
              <a:r>
                <a:rPr lang="en-US" altLang="en-US" sz="2400" dirty="0">
                  <a:latin typeface="Courier New" panose="02070309020205020404" pitchFamily="49" charset="0"/>
                </a:rPr>
                <a:t/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 smtClean="0">
                  <a:latin typeface="Courier New" panose="02070309020205020404" pitchFamily="49" charset="0"/>
                </a:rPr>
                <a:t> 7  </a:t>
              </a:r>
              <a:r>
                <a:rPr lang="en-US" altLang="en-US" sz="2400" dirty="0">
                  <a:latin typeface="Courier New" panose="02070309020205020404" pitchFamily="49" charset="0"/>
                </a:rPr>
                <a:t>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25625" name="Line 1042"/>
            <p:cNvSpPr>
              <a:spLocks noChangeShapeType="1"/>
            </p:cNvSpPr>
            <p:nvPr/>
          </p:nvSpPr>
          <p:spPr bwMode="auto">
            <a:xfrm>
              <a:off x="846" y="214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6" name="Line 1043"/>
            <p:cNvSpPr>
              <a:spLocks noChangeShapeType="1"/>
            </p:cNvSpPr>
            <p:nvPr/>
          </p:nvSpPr>
          <p:spPr bwMode="auto">
            <a:xfrm>
              <a:off x="864" y="235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1044"/>
          <p:cNvGrpSpPr>
            <a:grpSpLocks/>
          </p:cNvGrpSpPr>
          <p:nvPr/>
        </p:nvGrpSpPr>
        <p:grpSpPr bwMode="auto">
          <a:xfrm>
            <a:off x="5083175" y="2887334"/>
            <a:ext cx="2057400" cy="830263"/>
            <a:chOff x="2232" y="1783"/>
            <a:chExt cx="1296" cy="523"/>
          </a:xfrm>
        </p:grpSpPr>
        <p:sp>
          <p:nvSpPr>
            <p:cNvPr id="25621" name="Text Box 1045"/>
            <p:cNvSpPr txBox="1">
              <a:spLocks noChangeArrowheads="1"/>
            </p:cNvSpPr>
            <p:nvPr/>
          </p:nvSpPr>
          <p:spPr bwMode="auto">
            <a:xfrm>
              <a:off x="2232" y="1783"/>
              <a:ext cx="129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2 </a:t>
              </a:r>
              <a:r>
                <a:rPr lang="en-US" altLang="en-US" sz="2400" dirty="0" smtClean="0">
                  <a:latin typeface="Courier New" panose="02070309020205020404" pitchFamily="49" charset="0"/>
                </a:rPr>
                <a:t/>
              </a:r>
              <a:br>
                <a:rPr lang="en-US" altLang="en-US" sz="2400" dirty="0" smtClean="0">
                  <a:latin typeface="Courier New" panose="02070309020205020404" pitchFamily="49" charset="0"/>
                </a:rPr>
              </a:br>
              <a:r>
                <a:rPr lang="en-US" altLang="en-US" sz="2400" dirty="0" smtClean="0">
                  <a:latin typeface="Courier New" panose="02070309020205020404" pitchFamily="49" charset="0"/>
                </a:rPr>
                <a:t>3  </a:t>
              </a:r>
              <a:r>
                <a:rPr lang="en-US" altLang="en-US" sz="2400" dirty="0">
                  <a:latin typeface="Courier New" panose="02070309020205020404" pitchFamily="49" charset="0"/>
                </a:rPr>
                <a:t>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25622" name="Line 1046"/>
            <p:cNvSpPr>
              <a:spLocks noChangeShapeType="1"/>
            </p:cNvSpPr>
            <p:nvPr/>
          </p:nvSpPr>
          <p:spPr bwMode="auto">
            <a:xfrm>
              <a:off x="2448" y="1831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3" name="Line 1047"/>
            <p:cNvSpPr>
              <a:spLocks noChangeShapeType="1"/>
            </p:cNvSpPr>
            <p:nvPr/>
          </p:nvSpPr>
          <p:spPr bwMode="auto">
            <a:xfrm>
              <a:off x="2448" y="202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1048"/>
          <p:cNvGrpSpPr>
            <a:grpSpLocks/>
          </p:cNvGrpSpPr>
          <p:nvPr/>
        </p:nvGrpSpPr>
        <p:grpSpPr bwMode="auto">
          <a:xfrm>
            <a:off x="5083175" y="3269922"/>
            <a:ext cx="2057400" cy="830263"/>
            <a:chOff x="2232" y="2976"/>
            <a:chExt cx="1296" cy="523"/>
          </a:xfrm>
        </p:grpSpPr>
        <p:sp>
          <p:nvSpPr>
            <p:cNvPr id="25618" name="Text Box 1049"/>
            <p:cNvSpPr txBox="1">
              <a:spLocks noChangeArrowheads="1"/>
            </p:cNvSpPr>
            <p:nvPr/>
          </p:nvSpPr>
          <p:spPr bwMode="auto">
            <a:xfrm>
              <a:off x="2232" y="2976"/>
              <a:ext cx="129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2    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 smtClean="0">
                  <a:latin typeface="Courier New" panose="02070309020205020404" pitchFamily="49" charset="0"/>
                </a:rPr>
                <a:t>1  </a:t>
              </a:r>
              <a:r>
                <a:rPr lang="en-US" altLang="en-US" sz="2400" dirty="0">
                  <a:latin typeface="Courier New" panose="02070309020205020404" pitchFamily="49" charset="0"/>
                </a:rPr>
                <a:t>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25619" name="Line 1050"/>
            <p:cNvSpPr>
              <a:spLocks noChangeShapeType="1"/>
            </p:cNvSpPr>
            <p:nvPr/>
          </p:nvSpPr>
          <p:spPr bwMode="auto">
            <a:xfrm>
              <a:off x="2448" y="3001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0" name="Line 1051"/>
            <p:cNvSpPr>
              <a:spLocks noChangeShapeType="1"/>
            </p:cNvSpPr>
            <p:nvPr/>
          </p:nvSpPr>
          <p:spPr bwMode="auto">
            <a:xfrm>
              <a:off x="2448" y="321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1052"/>
          <p:cNvGrpSpPr>
            <a:grpSpLocks/>
          </p:cNvGrpSpPr>
          <p:nvPr/>
        </p:nvGrpSpPr>
        <p:grpSpPr bwMode="auto">
          <a:xfrm>
            <a:off x="5067300" y="3650919"/>
            <a:ext cx="2057400" cy="708025"/>
            <a:chOff x="2232" y="2284"/>
            <a:chExt cx="1296" cy="446"/>
          </a:xfrm>
        </p:grpSpPr>
        <p:sp>
          <p:nvSpPr>
            <p:cNvPr id="25615" name="Text Box 1053"/>
            <p:cNvSpPr txBox="1">
              <a:spLocks noChangeArrowheads="1"/>
            </p:cNvSpPr>
            <p:nvPr/>
          </p:nvSpPr>
          <p:spPr bwMode="auto">
            <a:xfrm>
              <a:off x="2232" y="2284"/>
              <a:ext cx="129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 smtClean="0">
                  <a:latin typeface="Courier New" panose="02070309020205020404" pitchFamily="49" charset="0"/>
                </a:rPr>
                <a:t>    </a:t>
              </a:r>
              <a:r>
                <a:rPr lang="en-US" altLang="en-US" sz="2400" dirty="0">
                  <a:latin typeface="Courier New" panose="02070309020205020404" pitchFamily="49" charset="0"/>
                </a:rPr>
                <a:t/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25616" name="Line 1054"/>
            <p:cNvSpPr>
              <a:spLocks noChangeShapeType="1"/>
            </p:cNvSpPr>
            <p:nvPr/>
          </p:nvSpPr>
          <p:spPr bwMode="auto">
            <a:xfrm>
              <a:off x="2448" y="23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17" name="Line 1055"/>
            <p:cNvSpPr>
              <a:spLocks noChangeShapeType="1"/>
            </p:cNvSpPr>
            <p:nvPr/>
          </p:nvSpPr>
          <p:spPr bwMode="auto">
            <a:xfrm>
              <a:off x="2448" y="252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4416" name="Text Box 1056"/>
          <p:cNvSpPr txBox="1">
            <a:spLocks noChangeArrowheads="1"/>
          </p:cNvSpPr>
          <p:nvPr/>
        </p:nvSpPr>
        <p:spPr bwMode="auto">
          <a:xfrm>
            <a:off x="7010400" y="5222544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125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10</a:t>
            </a:r>
            <a:r>
              <a:rPr lang="en-US" altLang="en-US" sz="2400" dirty="0">
                <a:latin typeface="Courier New" panose="02070309020205020404" pitchFamily="49" charset="0"/>
              </a:rPr>
              <a:t> = 1111101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44417" name="Freeform 1057"/>
          <p:cNvSpPr>
            <a:spLocks/>
          </p:cNvSpPr>
          <p:nvPr/>
        </p:nvSpPr>
        <p:spPr bwMode="auto">
          <a:xfrm>
            <a:off x="6978650" y="3323377"/>
            <a:ext cx="2165350" cy="1836961"/>
          </a:xfrm>
          <a:custGeom>
            <a:avLst/>
            <a:gdLst>
              <a:gd name="T0" fmla="*/ 0 w 1776"/>
              <a:gd name="T1" fmla="*/ 0 h 2064"/>
              <a:gd name="T2" fmla="*/ 2147483646 w 1776"/>
              <a:gd name="T3" fmla="*/ 2147483646 h 2064"/>
              <a:gd name="T4" fmla="*/ 2147483646 w 1776"/>
              <a:gd name="T5" fmla="*/ 2147483646 h 2064"/>
              <a:gd name="T6" fmla="*/ 0 60000 65536"/>
              <a:gd name="T7" fmla="*/ 0 60000 65536"/>
              <a:gd name="T8" fmla="*/ 0 60000 65536"/>
              <a:gd name="T9" fmla="*/ 0 w 1776"/>
              <a:gd name="T10" fmla="*/ 0 h 2064"/>
              <a:gd name="T11" fmla="*/ 1776 w 1776"/>
              <a:gd name="T12" fmla="*/ 2064 h 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064">
                <a:moveTo>
                  <a:pt x="0" y="0"/>
                </a:moveTo>
                <a:cubicBezTo>
                  <a:pt x="173" y="68"/>
                  <a:pt x="740" y="64"/>
                  <a:pt x="1036" y="408"/>
                </a:cubicBezTo>
                <a:cubicBezTo>
                  <a:pt x="1332" y="752"/>
                  <a:pt x="1622" y="1719"/>
                  <a:pt x="1776" y="2064"/>
                </a:cubicBezTo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6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Octal to Binary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5334000" y="2743200"/>
            <a:ext cx="1524000" cy="1447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7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Octal to Binary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Technique</a:t>
            </a:r>
          </a:p>
          <a:p>
            <a:pPr lvl="1" eaLnBrk="1" hangingPunct="1"/>
            <a:r>
              <a:rPr lang="en-US" altLang="en-US" sz="2800" dirty="0" smtClean="0"/>
              <a:t>Convert each octal digit to a 3-bit equivalent binary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50439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705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  <a:r>
              <a:rPr lang="en-US" altLang="en-US" sz="240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2667001"/>
            <a:ext cx="2667000" cy="1570038"/>
            <a:chOff x="2208" y="1680"/>
            <a:chExt cx="1680" cy="989"/>
          </a:xfrm>
        </p:grpSpPr>
        <p:sp>
          <p:nvSpPr>
            <p:cNvPr id="28680" name="Text Box 5"/>
            <p:cNvSpPr txBox="1">
              <a:spLocks noChangeArrowheads="1"/>
            </p:cNvSpPr>
            <p:nvPr/>
          </p:nvSpPr>
          <p:spPr bwMode="auto">
            <a:xfrm>
              <a:off x="2208" y="1680"/>
              <a:ext cx="1680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 7   0   5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Courier New" panose="02070309020205020404" pitchFamily="49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111 000 101</a:t>
              </a:r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>
              <a:off x="2400" y="1968"/>
              <a:ext cx="0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2880" y="1968"/>
              <a:ext cx="0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>
              <a:off x="3360" y="1968"/>
              <a:ext cx="0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705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  <a:r>
              <a:rPr lang="en-US" altLang="en-US" sz="2400">
                <a:latin typeface="Courier New" panose="02070309020205020404" pitchFamily="49" charset="0"/>
              </a:rPr>
              <a:t> = 111000101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94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Hexadecimal to Binary</a:t>
            </a: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5448300" y="4495800"/>
            <a:ext cx="1295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Hexadecimal to Binary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Technique</a:t>
            </a:r>
          </a:p>
          <a:p>
            <a:pPr lvl="1" eaLnBrk="1" hangingPunct="1"/>
            <a:r>
              <a:rPr lang="en-US" altLang="en-US" sz="2400" dirty="0" smtClean="0"/>
              <a:t>Convert each hexadecimal digit to a 4-bit equivalent binary representation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571397" y="2836460"/>
            <a:ext cx="1752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1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8481" y="2599898"/>
            <a:ext cx="7772400" cy="195845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8800" dirty="0" smtClean="0"/>
              <a:t>Number Systems</a:t>
            </a:r>
          </a:p>
        </p:txBody>
      </p:sp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29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10AF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  <a:r>
              <a:rPr lang="en-US" altLang="en-US" sz="240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2667001"/>
            <a:ext cx="3810000" cy="1570038"/>
            <a:chOff x="2208" y="1680"/>
            <a:chExt cx="2400" cy="989"/>
          </a:xfrm>
        </p:grpSpPr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2208" y="1680"/>
              <a:ext cx="2400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 1    0    A    F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Courier New" panose="02070309020205020404" pitchFamily="49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0001 0000 1010 1111</a:t>
              </a:r>
            </a:p>
          </p:txBody>
        </p:sp>
        <p:sp>
          <p:nvSpPr>
            <p:cNvPr id="31753" name="Line 6"/>
            <p:cNvSpPr>
              <a:spLocks noChangeShapeType="1"/>
            </p:cNvSpPr>
            <p:nvPr/>
          </p:nvSpPr>
          <p:spPr bwMode="auto">
            <a:xfrm>
              <a:off x="2448" y="1968"/>
              <a:ext cx="0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754" name="Line 7"/>
            <p:cNvSpPr>
              <a:spLocks noChangeShapeType="1"/>
            </p:cNvSpPr>
            <p:nvPr/>
          </p:nvSpPr>
          <p:spPr bwMode="auto">
            <a:xfrm>
              <a:off x="3024" y="1968"/>
              <a:ext cx="0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755" name="Line 8"/>
            <p:cNvSpPr>
              <a:spLocks noChangeShapeType="1"/>
            </p:cNvSpPr>
            <p:nvPr/>
          </p:nvSpPr>
          <p:spPr bwMode="auto">
            <a:xfrm>
              <a:off x="3600" y="1968"/>
              <a:ext cx="0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756" name="Line 9"/>
            <p:cNvSpPr>
              <a:spLocks noChangeShapeType="1"/>
            </p:cNvSpPr>
            <p:nvPr/>
          </p:nvSpPr>
          <p:spPr bwMode="auto">
            <a:xfrm>
              <a:off x="4224" y="1968"/>
              <a:ext cx="0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5562600" y="53340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10AF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  <a:r>
              <a:rPr lang="en-US" altLang="en-US" sz="2400">
                <a:latin typeface="Courier New" panose="02070309020205020404" pitchFamily="49" charset="0"/>
              </a:rPr>
              <a:t> = 0001000010101111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948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8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Decimal to Octal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448300" y="2362200"/>
            <a:ext cx="1295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Decimal to Octal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Technique</a:t>
            </a:r>
          </a:p>
          <a:p>
            <a:pPr lvl="1" eaLnBrk="1" hangingPunct="1"/>
            <a:r>
              <a:rPr lang="en-US" altLang="en-US" sz="3200" dirty="0" smtClean="0"/>
              <a:t>Divide by 8</a:t>
            </a:r>
          </a:p>
          <a:p>
            <a:pPr lvl="1" eaLnBrk="1" hangingPunct="1"/>
            <a:r>
              <a:rPr lang="en-US" altLang="en-US" sz="3200" dirty="0" smtClean="0"/>
              <a:t>Keep track of the remainder</a:t>
            </a:r>
          </a:p>
        </p:txBody>
      </p:sp>
    </p:spTree>
    <p:extLst>
      <p:ext uri="{BB962C8B-B14F-4D97-AF65-F5344CB8AC3E}">
        <p14:creationId xmlns:p14="http://schemas.microsoft.com/office/powerpoint/2010/main" val="194456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1234</a:t>
            </a:r>
            <a:r>
              <a:rPr lang="en-US" altLang="en-US" sz="2400" baseline="-25000">
                <a:latin typeface="Courier New" panose="02070309020205020404" pitchFamily="49" charset="0"/>
              </a:rPr>
              <a:t>10</a:t>
            </a:r>
            <a:r>
              <a:rPr lang="en-US" altLang="en-US" sz="240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076826" y="2352676"/>
            <a:ext cx="1659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8  1234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154-2</a:t>
            </a:r>
            <a:endParaRPr lang="en-US" altLang="en-US" sz="2400" dirty="0">
              <a:latin typeface="Courier New" panose="02070309020205020404" pitchFamily="49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473700" y="2438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5473700" y="27432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59363" y="2743204"/>
            <a:ext cx="1474787" cy="830263"/>
            <a:chOff x="1056" y="2688"/>
            <a:chExt cx="929" cy="523"/>
          </a:xfrm>
        </p:grpSpPr>
        <p:sp>
          <p:nvSpPr>
            <p:cNvPr id="34836" name="Text Box 8"/>
            <p:cNvSpPr txBox="1">
              <a:spLocks noChangeArrowheads="1"/>
            </p:cNvSpPr>
            <p:nvPr/>
          </p:nvSpPr>
          <p:spPr bwMode="auto">
            <a:xfrm>
              <a:off x="1056" y="2688"/>
              <a:ext cx="92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  </a:t>
              </a:r>
              <a:r>
                <a:rPr lang="en-US" altLang="en-US" sz="2400" dirty="0" smtClean="0">
                  <a:latin typeface="Courier New" panose="02070309020205020404" pitchFamily="49" charset="0"/>
                </a:rPr>
                <a:t> 19-2</a:t>
              </a:r>
              <a:endParaRPr lang="en-US" altLang="en-US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34837" name="Line 9"/>
            <p:cNvSpPr>
              <a:spLocks noChangeShapeType="1"/>
            </p:cNvSpPr>
            <p:nvPr/>
          </p:nvSpPr>
          <p:spPr bwMode="auto">
            <a:xfrm>
              <a:off x="1306" y="274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8" name="Line 10"/>
            <p:cNvSpPr>
              <a:spLocks noChangeShapeType="1"/>
            </p:cNvSpPr>
            <p:nvPr/>
          </p:nvSpPr>
          <p:spPr bwMode="auto">
            <a:xfrm>
              <a:off x="1306" y="2934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48892" y="3153727"/>
            <a:ext cx="1474788" cy="830263"/>
            <a:chOff x="2640" y="2688"/>
            <a:chExt cx="929" cy="523"/>
          </a:xfrm>
        </p:grpSpPr>
        <p:sp>
          <p:nvSpPr>
            <p:cNvPr id="34833" name="Text Box 12"/>
            <p:cNvSpPr txBox="1">
              <a:spLocks noChangeArrowheads="1"/>
            </p:cNvSpPr>
            <p:nvPr/>
          </p:nvSpPr>
          <p:spPr bwMode="auto">
            <a:xfrm>
              <a:off x="2640" y="2688"/>
              <a:ext cx="92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  </a:t>
              </a:r>
              <a:r>
                <a:rPr lang="en-US" altLang="en-US" sz="2400" dirty="0" smtClean="0">
                  <a:latin typeface="Courier New" panose="02070309020205020404" pitchFamily="49" charset="0"/>
                </a:rPr>
                <a:t>  2-3</a:t>
              </a:r>
              <a:endParaRPr lang="en-US" altLang="en-US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34834" name="Line 13"/>
            <p:cNvSpPr>
              <a:spLocks noChangeShapeType="1"/>
            </p:cNvSpPr>
            <p:nvPr/>
          </p:nvSpPr>
          <p:spPr bwMode="auto">
            <a:xfrm>
              <a:off x="2890" y="274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5" name="Line 14"/>
            <p:cNvSpPr>
              <a:spLocks noChangeShapeType="1"/>
            </p:cNvSpPr>
            <p:nvPr/>
          </p:nvSpPr>
          <p:spPr bwMode="auto">
            <a:xfrm>
              <a:off x="2890" y="2934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062539" y="3530604"/>
            <a:ext cx="1463675" cy="830263"/>
            <a:chOff x="4224" y="2688"/>
            <a:chExt cx="922" cy="523"/>
          </a:xfrm>
        </p:grpSpPr>
        <p:sp>
          <p:nvSpPr>
            <p:cNvPr id="34830" name="Text Box 16"/>
            <p:cNvSpPr txBox="1">
              <a:spLocks noChangeArrowheads="1"/>
            </p:cNvSpPr>
            <p:nvPr/>
          </p:nvSpPr>
          <p:spPr bwMode="auto">
            <a:xfrm>
              <a:off x="4224" y="2688"/>
              <a:ext cx="46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   </a:t>
              </a:r>
            </a:p>
          </p:txBody>
        </p:sp>
        <p:sp>
          <p:nvSpPr>
            <p:cNvPr id="34831" name="Line 17"/>
            <p:cNvSpPr>
              <a:spLocks noChangeShapeType="1"/>
            </p:cNvSpPr>
            <p:nvPr/>
          </p:nvSpPr>
          <p:spPr bwMode="auto">
            <a:xfrm>
              <a:off x="4474" y="274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2" name="Line 18"/>
            <p:cNvSpPr>
              <a:spLocks noChangeShapeType="1"/>
            </p:cNvSpPr>
            <p:nvPr/>
          </p:nvSpPr>
          <p:spPr bwMode="auto">
            <a:xfrm>
              <a:off x="4474" y="2934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7543800" y="5029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1234</a:t>
            </a:r>
            <a:r>
              <a:rPr lang="en-US" altLang="en-US" sz="2400" baseline="-25000">
                <a:latin typeface="Courier New" panose="02070309020205020404" pitchFamily="49" charset="0"/>
              </a:rPr>
              <a:t>10</a:t>
            </a:r>
            <a:r>
              <a:rPr lang="en-US" altLang="en-US" sz="2400">
                <a:latin typeface="Courier New" panose="02070309020205020404" pitchFamily="49" charset="0"/>
              </a:rPr>
              <a:t> = 2322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53620" name="Freeform 20"/>
          <p:cNvSpPr>
            <a:spLocks/>
          </p:cNvSpPr>
          <p:nvPr/>
        </p:nvSpPr>
        <p:spPr bwMode="auto">
          <a:xfrm>
            <a:off x="7391400" y="3739634"/>
            <a:ext cx="2284863" cy="1289566"/>
          </a:xfrm>
          <a:custGeom>
            <a:avLst/>
            <a:gdLst>
              <a:gd name="T0" fmla="*/ 0 w 1584"/>
              <a:gd name="T1" fmla="*/ 0 h 1296"/>
              <a:gd name="T2" fmla="*/ 2147483646 w 1584"/>
              <a:gd name="T3" fmla="*/ 2147483646 h 1296"/>
              <a:gd name="T4" fmla="*/ 2147483646 w 1584"/>
              <a:gd name="T5" fmla="*/ 2147483646 h 1296"/>
              <a:gd name="T6" fmla="*/ 0 60000 65536"/>
              <a:gd name="T7" fmla="*/ 0 60000 65536"/>
              <a:gd name="T8" fmla="*/ 0 60000 65536"/>
              <a:gd name="T9" fmla="*/ 0 w 1584"/>
              <a:gd name="T10" fmla="*/ 0 h 1296"/>
              <a:gd name="T11" fmla="*/ 1584 w 1584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296">
                <a:moveTo>
                  <a:pt x="0" y="0"/>
                </a:moveTo>
                <a:cubicBezTo>
                  <a:pt x="154" y="48"/>
                  <a:pt x="663" y="75"/>
                  <a:pt x="927" y="291"/>
                </a:cubicBezTo>
                <a:cubicBezTo>
                  <a:pt x="1191" y="507"/>
                  <a:pt x="1447" y="1087"/>
                  <a:pt x="1584" y="1296"/>
                </a:cubicBezTo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1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Decimal to Hexadecimal</a:t>
            </a: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5181600" y="2667000"/>
            <a:ext cx="1676400" cy="1524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3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Decimal to Hexadecimal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Technique</a:t>
            </a:r>
          </a:p>
          <a:p>
            <a:pPr lvl="1" eaLnBrk="1" hangingPunct="1"/>
            <a:r>
              <a:rPr lang="en-US" altLang="en-US" sz="2800" dirty="0" smtClean="0"/>
              <a:t>Divide by 16</a:t>
            </a:r>
          </a:p>
          <a:p>
            <a:pPr lvl="1" eaLnBrk="1" hangingPunct="1"/>
            <a:r>
              <a:rPr lang="en-US" altLang="en-US" sz="2800" dirty="0" smtClean="0"/>
              <a:t>Keep track of the remainder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444922" y="2972937"/>
            <a:ext cx="304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1234</a:t>
            </a:r>
            <a:r>
              <a:rPr lang="en-US" altLang="en-US" sz="2400" baseline="-25000">
                <a:latin typeface="Courier New" panose="02070309020205020404" pitchFamily="49" charset="0"/>
              </a:rPr>
              <a:t>10</a:t>
            </a:r>
            <a:r>
              <a:rPr lang="en-US" altLang="en-US" sz="240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7543800" y="5029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1234</a:t>
            </a:r>
            <a:r>
              <a:rPr lang="en-US" altLang="en-US" sz="2400" baseline="-25000">
                <a:latin typeface="Courier New" panose="02070309020205020404" pitchFamily="49" charset="0"/>
              </a:rPr>
              <a:t>10</a:t>
            </a:r>
            <a:r>
              <a:rPr lang="en-US" altLang="en-US" sz="2400">
                <a:latin typeface="Courier New" panose="02070309020205020404" pitchFamily="49" charset="0"/>
              </a:rPr>
              <a:t> = 4D2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</a:p>
        </p:txBody>
      </p:sp>
      <p:sp>
        <p:nvSpPr>
          <p:cNvPr id="156677" name="Freeform 5"/>
          <p:cNvSpPr>
            <a:spLocks/>
          </p:cNvSpPr>
          <p:nvPr/>
        </p:nvSpPr>
        <p:spPr bwMode="auto">
          <a:xfrm>
            <a:off x="7391400" y="3697564"/>
            <a:ext cx="1981200" cy="1331635"/>
          </a:xfrm>
          <a:custGeom>
            <a:avLst/>
            <a:gdLst>
              <a:gd name="T0" fmla="*/ 0 w 1509"/>
              <a:gd name="T1" fmla="*/ 2147483646 h 1393"/>
              <a:gd name="T2" fmla="*/ 2147483646 w 1509"/>
              <a:gd name="T3" fmla="*/ 2147483646 h 1393"/>
              <a:gd name="T4" fmla="*/ 2147483646 w 1509"/>
              <a:gd name="T5" fmla="*/ 2147483646 h 1393"/>
              <a:gd name="T6" fmla="*/ 0 60000 65536"/>
              <a:gd name="T7" fmla="*/ 0 60000 65536"/>
              <a:gd name="T8" fmla="*/ 0 60000 65536"/>
              <a:gd name="T9" fmla="*/ 0 w 1509"/>
              <a:gd name="T10" fmla="*/ 0 h 1393"/>
              <a:gd name="T11" fmla="*/ 1509 w 1509"/>
              <a:gd name="T12" fmla="*/ 1393 h 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9" h="1393">
                <a:moveTo>
                  <a:pt x="0" y="75"/>
                </a:moveTo>
                <a:cubicBezTo>
                  <a:pt x="173" y="99"/>
                  <a:pt x="787" y="0"/>
                  <a:pt x="1038" y="220"/>
                </a:cubicBezTo>
                <a:cubicBezTo>
                  <a:pt x="1302" y="436"/>
                  <a:pt x="1411" y="1149"/>
                  <a:pt x="1509" y="1393"/>
                </a:cubicBezTo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00600" y="2352676"/>
            <a:ext cx="3581400" cy="1601788"/>
            <a:chOff x="2064" y="1482"/>
            <a:chExt cx="2256" cy="1009"/>
          </a:xfrm>
        </p:grpSpPr>
        <p:sp>
          <p:nvSpPr>
            <p:cNvPr id="37897" name="Text Box 7"/>
            <p:cNvSpPr txBox="1">
              <a:spLocks noChangeArrowheads="1"/>
            </p:cNvSpPr>
            <p:nvPr/>
          </p:nvSpPr>
          <p:spPr bwMode="auto">
            <a:xfrm>
              <a:off x="2064" y="1482"/>
              <a:ext cx="155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16  1234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Courier New" panose="02070309020205020404" pitchFamily="49" charset="0"/>
                </a:rPr>
                <a:t>    </a:t>
              </a:r>
              <a:r>
                <a:rPr lang="en-US" altLang="en-US" sz="2400" dirty="0" smtClean="0">
                  <a:latin typeface="Courier New" panose="02070309020205020404" pitchFamily="49" charset="0"/>
                </a:rPr>
                <a:t> 77-2</a:t>
              </a:r>
              <a:endParaRPr lang="en-US" altLang="en-US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>
              <a:off x="2488" y="153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>
              <a:off x="2488" y="1728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7900" name="Group 10"/>
            <p:cNvGrpSpPr>
              <a:grpSpLocks/>
            </p:cNvGrpSpPr>
            <p:nvPr/>
          </p:nvGrpSpPr>
          <p:grpSpPr bwMode="auto">
            <a:xfrm>
              <a:off x="2084" y="1726"/>
              <a:ext cx="2236" cy="523"/>
              <a:chOff x="2084" y="1726"/>
              <a:chExt cx="2236" cy="523"/>
            </a:xfrm>
          </p:grpSpPr>
          <p:sp>
            <p:nvSpPr>
              <p:cNvPr id="37905" name="Text Box 11"/>
              <p:cNvSpPr txBox="1">
                <a:spLocks noChangeArrowheads="1"/>
              </p:cNvSpPr>
              <p:nvPr/>
            </p:nvSpPr>
            <p:spPr bwMode="auto">
              <a:xfrm>
                <a:off x="2084" y="1726"/>
                <a:ext cx="2236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urier New" panose="02070309020205020404" pitchFamily="49" charset="0"/>
                  </a:rPr>
                  <a:t>16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urier New" panose="02070309020205020404" pitchFamily="49" charset="0"/>
                  </a:rPr>
                  <a:t>    </a:t>
                </a:r>
                <a:r>
                  <a:rPr lang="en-US" altLang="en-US" sz="2400" dirty="0" smtClean="0">
                    <a:latin typeface="Courier New" panose="02070309020205020404" pitchFamily="49" charset="0"/>
                  </a:rPr>
                  <a:t>  4-13 </a:t>
                </a:r>
                <a:r>
                  <a:rPr lang="en-US" altLang="en-US" sz="2400" dirty="0">
                    <a:latin typeface="Courier New" panose="02070309020205020404" pitchFamily="49" charset="0"/>
                  </a:rPr>
                  <a:t>= D</a:t>
                </a:r>
              </a:p>
            </p:txBody>
          </p:sp>
          <p:sp>
            <p:nvSpPr>
              <p:cNvPr id="37906" name="Line 12"/>
              <p:cNvSpPr>
                <a:spLocks noChangeShapeType="1"/>
              </p:cNvSpPr>
              <p:nvPr/>
            </p:nvSpPr>
            <p:spPr bwMode="auto">
              <a:xfrm>
                <a:off x="2478" y="1780"/>
                <a:ext cx="1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07" name="Line 13"/>
              <p:cNvSpPr>
                <a:spLocks noChangeShapeType="1"/>
              </p:cNvSpPr>
              <p:nvPr/>
            </p:nvSpPr>
            <p:spPr bwMode="auto">
              <a:xfrm>
                <a:off x="2478" y="1966"/>
                <a:ext cx="6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7901" name="Group 14"/>
            <p:cNvGrpSpPr>
              <a:grpSpLocks/>
            </p:cNvGrpSpPr>
            <p:nvPr/>
          </p:nvGrpSpPr>
          <p:grpSpPr bwMode="auto">
            <a:xfrm>
              <a:off x="2084" y="1968"/>
              <a:ext cx="2236" cy="523"/>
              <a:chOff x="2084" y="1726"/>
              <a:chExt cx="2236" cy="523"/>
            </a:xfrm>
          </p:grpSpPr>
          <p:sp>
            <p:nvSpPr>
              <p:cNvPr id="37902" name="Text Box 15"/>
              <p:cNvSpPr txBox="1">
                <a:spLocks noChangeArrowheads="1"/>
              </p:cNvSpPr>
              <p:nvPr/>
            </p:nvSpPr>
            <p:spPr bwMode="auto">
              <a:xfrm>
                <a:off x="2084" y="1726"/>
                <a:ext cx="2236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urier New" panose="02070309020205020404" pitchFamily="49" charset="0"/>
                  </a:rPr>
                  <a:t>16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urier New" panose="02070309020205020404" pitchFamily="49" charset="0"/>
                  </a:rPr>
                  <a:t>       </a:t>
                </a:r>
              </a:p>
            </p:txBody>
          </p:sp>
          <p:sp>
            <p:nvSpPr>
              <p:cNvPr id="37903" name="Line 16"/>
              <p:cNvSpPr>
                <a:spLocks noChangeShapeType="1"/>
              </p:cNvSpPr>
              <p:nvPr/>
            </p:nvSpPr>
            <p:spPr bwMode="auto">
              <a:xfrm>
                <a:off x="2478" y="1780"/>
                <a:ext cx="1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04" name="Line 17"/>
              <p:cNvSpPr>
                <a:spLocks noChangeShapeType="1"/>
              </p:cNvSpPr>
              <p:nvPr/>
            </p:nvSpPr>
            <p:spPr bwMode="auto">
              <a:xfrm>
                <a:off x="2478" y="1966"/>
                <a:ext cx="6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046288" y="2588527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036888" y="3697564"/>
            <a:ext cx="1114425" cy="1981199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8991600" y="6234754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75274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to Octal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5334000" y="2743200"/>
            <a:ext cx="1752600" cy="1447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7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to Octal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Technique</a:t>
            </a:r>
          </a:p>
          <a:p>
            <a:pPr lvl="1"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Group bits in threes</a:t>
            </a:r>
            <a:r>
              <a:rPr lang="en-US" altLang="en-US" sz="3200" dirty="0" smtClean="0"/>
              <a:t>, starting on right</a:t>
            </a:r>
          </a:p>
          <a:p>
            <a:pPr lvl="1" eaLnBrk="1" hangingPunct="1"/>
            <a:r>
              <a:rPr lang="en-US" altLang="en-US" sz="3200" dirty="0" smtClean="0"/>
              <a:t>Convert to octal digits</a:t>
            </a:r>
          </a:p>
        </p:txBody>
      </p:sp>
    </p:spTree>
    <p:extLst>
      <p:ext uri="{BB962C8B-B14F-4D97-AF65-F5344CB8AC3E}">
        <p14:creationId xmlns:p14="http://schemas.microsoft.com/office/powerpoint/2010/main" val="367294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1011010111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  <a:r>
              <a:rPr lang="en-US" altLang="en-US" sz="240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2667001"/>
            <a:ext cx="4267200" cy="1570038"/>
            <a:chOff x="2160" y="1680"/>
            <a:chExt cx="2688" cy="989"/>
          </a:xfrm>
        </p:grpSpPr>
        <p:sp>
          <p:nvSpPr>
            <p:cNvPr id="40968" name="Text Box 5"/>
            <p:cNvSpPr txBox="1">
              <a:spLocks noChangeArrowheads="1"/>
            </p:cNvSpPr>
            <p:nvPr/>
          </p:nvSpPr>
          <p:spPr bwMode="auto">
            <a:xfrm>
              <a:off x="2160" y="1680"/>
              <a:ext cx="2688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1 011 010 111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Courier New" panose="02070309020205020404" pitchFamily="49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1  3   2   7</a:t>
              </a:r>
              <a:r>
                <a:rPr lang="en-US" altLang="en-US" sz="2400" baseline="-25000">
                  <a:latin typeface="Courier New" panose="02070309020205020404" pitchFamily="49" charset="0"/>
                </a:rPr>
                <a:t>  </a:t>
              </a:r>
            </a:p>
          </p:txBody>
        </p:sp>
        <p:sp>
          <p:nvSpPr>
            <p:cNvPr id="40969" name="Line 6"/>
            <p:cNvSpPr>
              <a:spLocks noChangeShapeType="1"/>
            </p:cNvSpPr>
            <p:nvPr/>
          </p:nvSpPr>
          <p:spPr bwMode="auto">
            <a:xfrm>
              <a:off x="2236" y="1968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0" name="Line 7"/>
            <p:cNvSpPr>
              <a:spLocks noChangeShapeType="1"/>
            </p:cNvSpPr>
            <p:nvPr/>
          </p:nvSpPr>
          <p:spPr bwMode="auto">
            <a:xfrm>
              <a:off x="2668" y="194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1" name="Line 8"/>
            <p:cNvSpPr>
              <a:spLocks noChangeShapeType="1"/>
            </p:cNvSpPr>
            <p:nvPr/>
          </p:nvSpPr>
          <p:spPr bwMode="auto">
            <a:xfrm>
              <a:off x="3100" y="194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2" name="Line 9"/>
            <p:cNvSpPr>
              <a:spLocks noChangeShapeType="1"/>
            </p:cNvSpPr>
            <p:nvPr/>
          </p:nvSpPr>
          <p:spPr bwMode="auto">
            <a:xfrm>
              <a:off x="3532" y="194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6096000" y="541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1011010111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  <a:r>
              <a:rPr lang="en-US" altLang="en-US" sz="2400">
                <a:latin typeface="Courier New" panose="02070309020205020404" pitchFamily="49" charset="0"/>
              </a:rPr>
              <a:t> = 1327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397251" y="2505062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407814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84" y="1486514"/>
            <a:ext cx="11313175" cy="345061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Number systems are simply ways to count things. </a:t>
            </a:r>
            <a:endParaRPr lang="en-US" sz="2800" dirty="0" smtClean="0"/>
          </a:p>
          <a:p>
            <a:r>
              <a:rPr lang="en-US" sz="2800" dirty="0" smtClean="0"/>
              <a:t>There is </a:t>
            </a:r>
            <a:r>
              <a:rPr lang="en-US" sz="2800" dirty="0"/>
              <a:t>no symbol for “10” – or for the base of any system. We count 1,2,3,4,5,6,7,8,9, and then put a 0 in the first column and add a new left column, starting at 1 again. Then we count 1-9 in the first column again.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number can be represented </a:t>
            </a:r>
            <a:r>
              <a:rPr lang="en-US" sz="2800" dirty="0" smtClean="0"/>
              <a:t>differently in </a:t>
            </a:r>
            <a:r>
              <a:rPr lang="en-US" sz="2800" dirty="0"/>
              <a:t>different systems</a:t>
            </a:r>
            <a:r>
              <a:rPr lang="en-US" sz="2800" dirty="0" smtClean="0"/>
              <a:t>.</a:t>
            </a:r>
          </a:p>
          <a:p>
            <a:pPr marL="457177" lvl="1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For example, </a:t>
            </a:r>
            <a:endParaRPr lang="en-US" sz="2400" dirty="0" smtClean="0"/>
          </a:p>
          <a:p>
            <a:pPr lvl="1"/>
            <a:r>
              <a:rPr lang="en-US" sz="2400" dirty="0" smtClean="0"/>
              <a:t>The numbers 2A</a:t>
            </a:r>
            <a:r>
              <a:rPr lang="en-US" sz="2400" b="1" baseline="-25000" dirty="0" smtClean="0"/>
              <a:t>16</a:t>
            </a:r>
            <a:r>
              <a:rPr lang="en-US" sz="2400" dirty="0" smtClean="0"/>
              <a:t>, 52</a:t>
            </a:r>
            <a:r>
              <a:rPr lang="en-US" sz="2400" b="1" baseline="-25000" dirty="0" smtClean="0"/>
              <a:t>8, </a:t>
            </a:r>
            <a:r>
              <a:rPr lang="en-US" sz="2400" dirty="0" smtClean="0"/>
              <a:t>42</a:t>
            </a:r>
            <a:r>
              <a:rPr lang="en-US" sz="2400" b="1" baseline="-25000" dirty="0" smtClean="0"/>
              <a:t>10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406" t="49584" r="19781" b="32708"/>
          <a:stretch/>
        </p:blipFill>
        <p:spPr>
          <a:xfrm>
            <a:off x="7117079" y="4434839"/>
            <a:ext cx="4938293" cy="17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to Hexadecimal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5486400" y="4495800"/>
            <a:ext cx="12192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to Hexadecimal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Technique</a:t>
            </a:r>
          </a:p>
          <a:p>
            <a:pPr lvl="1"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Group bits in fours, </a:t>
            </a:r>
            <a:r>
              <a:rPr lang="en-US" altLang="en-US" sz="3200" dirty="0" smtClean="0"/>
              <a:t>starting on right</a:t>
            </a:r>
          </a:p>
          <a:p>
            <a:pPr lvl="1" eaLnBrk="1" hangingPunct="1"/>
            <a:r>
              <a:rPr lang="en-US" altLang="en-US" sz="3200" dirty="0" smtClean="0"/>
              <a:t>Convert to hexadecimal digits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0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Multiplication Algorithm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924" t="26258" r="20281" b="12917"/>
          <a:stretch/>
        </p:blipFill>
        <p:spPr>
          <a:xfrm>
            <a:off x="1391389" y="1364594"/>
            <a:ext cx="8073809" cy="47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1010111011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  <a:r>
              <a:rPr lang="en-US" altLang="en-US" sz="240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953000" y="26670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10 1011 1011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AutoNum type="arabicPlain" startAt="2"/>
            </a:pPr>
            <a:r>
              <a:rPr lang="en-US" altLang="en-US" sz="2400" dirty="0">
                <a:latin typeface="Courier New" panose="02070309020205020404" pitchFamily="49" charset="0"/>
              </a:rPr>
              <a:t>  B     </a:t>
            </a:r>
            <a:r>
              <a:rPr lang="en-US" altLang="en-US" sz="2400" dirty="0" err="1">
                <a:latin typeface="Courier New" panose="02070309020205020404" pitchFamily="49" charset="0"/>
              </a:rPr>
              <a:t>B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5105400" y="3086100"/>
            <a:ext cx="0" cy="685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019800" y="3086100"/>
            <a:ext cx="0" cy="685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6934200" y="3086100"/>
            <a:ext cx="0" cy="685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172200" y="5562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1010111011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  <a:r>
              <a:rPr lang="en-US" altLang="en-US" sz="2400">
                <a:latin typeface="Courier New" panose="02070309020205020404" pitchFamily="49" charset="0"/>
              </a:rPr>
              <a:t> = 2BB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</a:p>
        </p:txBody>
      </p:sp>
      <p:pic>
        <p:nvPicPr>
          <p:cNvPr id="440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934200" y="1774054"/>
            <a:ext cx="990600" cy="762000"/>
          </a:xfrm>
          <a:prstGeom prst="wedgeRoundRectCallout">
            <a:avLst>
              <a:gd name="adj1" fmla="val -204976"/>
              <a:gd name="adj2" fmla="val -53865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390900" y="2510749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8047061" y="3855660"/>
            <a:ext cx="990600" cy="762000"/>
          </a:xfrm>
          <a:prstGeom prst="wedgeRoundRectCallout">
            <a:avLst>
              <a:gd name="adj1" fmla="val -1072"/>
              <a:gd name="adj2" fmla="val 1915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9372600" y="4676060"/>
            <a:ext cx="990600" cy="453219"/>
          </a:xfrm>
          <a:prstGeom prst="wedgeRoundRectCallout">
            <a:avLst>
              <a:gd name="adj1" fmla="val -1072"/>
              <a:gd name="adj2" fmla="val 1915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40125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Octal to Hexadecimal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8153400" y="2895600"/>
            <a:ext cx="0" cy="1143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15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Octal to Hexadecimal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Technique</a:t>
            </a:r>
          </a:p>
          <a:p>
            <a:pPr lvl="1" eaLnBrk="1" hangingPunct="1"/>
            <a:r>
              <a:rPr lang="en-US" altLang="en-US" sz="3200" dirty="0" smtClean="0"/>
              <a:t>Use binary as an intermediary</a:t>
            </a: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1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1076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  <a:r>
              <a:rPr lang="en-US" altLang="en-US" sz="240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2105025"/>
            <a:ext cx="4267200" cy="2286000"/>
            <a:chOff x="1920" y="1326"/>
            <a:chExt cx="2688" cy="1440"/>
          </a:xfrm>
        </p:grpSpPr>
        <p:sp>
          <p:nvSpPr>
            <p:cNvPr id="47116" name="Text Box 5"/>
            <p:cNvSpPr txBox="1">
              <a:spLocks noChangeArrowheads="1"/>
            </p:cNvSpPr>
            <p:nvPr/>
          </p:nvSpPr>
          <p:spPr bwMode="auto">
            <a:xfrm>
              <a:off x="1920" y="1326"/>
              <a:ext cx="268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 1    0     7     6</a:t>
              </a:r>
            </a:p>
            <a:p>
              <a:pPr>
                <a:spcBef>
                  <a:spcPct val="50000"/>
                </a:spcBef>
                <a:buFontTx/>
                <a:buAutoNum type="arabicPlain"/>
              </a:pPr>
              <a:endParaRPr lang="en-US" altLang="en-US" sz="2400">
                <a:latin typeface="Courier New" panose="02070309020205020404" pitchFamily="49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001  000   111   110</a:t>
              </a:r>
            </a:p>
            <a:p>
              <a:pPr>
                <a:spcBef>
                  <a:spcPct val="50000"/>
                </a:spcBef>
                <a:buFontTx/>
                <a:buAutoNum type="arabicPlain"/>
              </a:pPr>
              <a:endParaRPr lang="en-US" altLang="en-US" sz="2400" baseline="-25000">
                <a:latin typeface="Courier New" panose="02070309020205020404" pitchFamily="49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 baseline="-25000">
                <a:latin typeface="Courier New" panose="02070309020205020404" pitchFamily="49" charset="0"/>
              </a:endParaRPr>
            </a:p>
          </p:txBody>
        </p:sp>
        <p:sp>
          <p:nvSpPr>
            <p:cNvPr id="47117" name="Line 6"/>
            <p:cNvSpPr>
              <a:spLocks noChangeShapeType="1"/>
            </p:cNvSpPr>
            <p:nvPr/>
          </p:nvSpPr>
          <p:spPr bwMode="auto">
            <a:xfrm>
              <a:off x="2160" y="158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18" name="Line 7"/>
            <p:cNvSpPr>
              <a:spLocks noChangeShapeType="1"/>
            </p:cNvSpPr>
            <p:nvPr/>
          </p:nvSpPr>
          <p:spPr bwMode="auto">
            <a:xfrm>
              <a:off x="3408" y="158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19" name="Line 8"/>
            <p:cNvSpPr>
              <a:spLocks noChangeShapeType="1"/>
            </p:cNvSpPr>
            <p:nvPr/>
          </p:nvSpPr>
          <p:spPr bwMode="auto">
            <a:xfrm>
              <a:off x="2736" y="158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20" name="Line 9"/>
            <p:cNvSpPr>
              <a:spLocks noChangeShapeType="1"/>
            </p:cNvSpPr>
            <p:nvPr/>
          </p:nvSpPr>
          <p:spPr bwMode="auto">
            <a:xfrm>
              <a:off x="4128" y="158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29200" y="3317876"/>
            <a:ext cx="3276600" cy="1254125"/>
            <a:chOff x="2208" y="2090"/>
            <a:chExt cx="2064" cy="790"/>
          </a:xfrm>
        </p:grpSpPr>
        <p:sp>
          <p:nvSpPr>
            <p:cNvPr id="47113" name="Text Box 11"/>
            <p:cNvSpPr txBox="1">
              <a:spLocks noChangeArrowheads="1"/>
            </p:cNvSpPr>
            <p:nvPr/>
          </p:nvSpPr>
          <p:spPr bwMode="auto">
            <a:xfrm>
              <a:off x="2208" y="2592"/>
              <a:ext cx="20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2     3       E</a:t>
              </a:r>
            </a:p>
          </p:txBody>
        </p:sp>
        <p:sp>
          <p:nvSpPr>
            <p:cNvPr id="47114" name="Line 12"/>
            <p:cNvSpPr>
              <a:spLocks noChangeShapeType="1"/>
            </p:cNvSpPr>
            <p:nvPr/>
          </p:nvSpPr>
          <p:spPr bwMode="auto">
            <a:xfrm>
              <a:off x="3476" y="209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15" name="Line 13"/>
            <p:cNvSpPr>
              <a:spLocks noChangeShapeType="1"/>
            </p:cNvSpPr>
            <p:nvPr/>
          </p:nvSpPr>
          <p:spPr bwMode="auto">
            <a:xfrm>
              <a:off x="2660" y="209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6248400" y="5638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1076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  <a:r>
              <a:rPr lang="en-US" altLang="en-US" sz="2400">
                <a:latin typeface="Courier New" panose="02070309020205020404" pitchFamily="49" charset="0"/>
              </a:rPr>
              <a:t> = 23E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</a:p>
        </p:txBody>
      </p:sp>
      <p:pic>
        <p:nvPicPr>
          <p:cNvPr id="4711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8528050" y="4003676"/>
            <a:ext cx="990600" cy="762000"/>
          </a:xfrm>
          <a:prstGeom prst="wedgeRoundRectCallout">
            <a:avLst>
              <a:gd name="adj1" fmla="val -1072"/>
              <a:gd name="adj2" fmla="val 1915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802642" y="2365521"/>
            <a:ext cx="990600" cy="762000"/>
          </a:xfrm>
          <a:prstGeom prst="wedgeRoundRectCallout">
            <a:avLst>
              <a:gd name="adj1" fmla="val 153233"/>
              <a:gd name="adj2" fmla="val -118343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219389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5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2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Hexadecimal to Octal</a:t>
            </a:r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6846797" y="4180731"/>
            <a:ext cx="2538597" cy="649188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Hexadecimal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2744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Decimal</a:t>
            </a: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6859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Octal</a:t>
            </a: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2744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Binary</a:t>
            </a:r>
          </a:p>
        </p:txBody>
      </p:sp>
      <p:sp>
        <p:nvSpPr>
          <p:cNvPr id="48135" name="Line 9"/>
          <p:cNvSpPr>
            <a:spLocks noChangeShapeType="1"/>
          </p:cNvSpPr>
          <p:nvPr/>
        </p:nvSpPr>
        <p:spPr bwMode="auto">
          <a:xfrm>
            <a:off x="8153400" y="2895600"/>
            <a:ext cx="0" cy="1143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81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Hexadecimal to Octal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Technique</a:t>
            </a:r>
          </a:p>
          <a:p>
            <a:pPr lvl="1" eaLnBrk="1" hangingPunct="1"/>
            <a:r>
              <a:rPr lang="en-US" altLang="en-US" sz="2800" dirty="0" smtClean="0"/>
              <a:t>Use binary as an intermediary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1F0C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  <a:r>
              <a:rPr lang="en-US" altLang="en-US" sz="240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4572000" y="2105025"/>
            <a:ext cx="4876800" cy="2286000"/>
            <a:chOff x="1920" y="1326"/>
            <a:chExt cx="3072" cy="1440"/>
          </a:xfrm>
        </p:grpSpPr>
        <p:sp>
          <p:nvSpPr>
            <p:cNvPr id="50191" name="Text Box 124"/>
            <p:cNvSpPr txBox="1">
              <a:spLocks noChangeArrowheads="1"/>
            </p:cNvSpPr>
            <p:nvPr/>
          </p:nvSpPr>
          <p:spPr bwMode="auto">
            <a:xfrm>
              <a:off x="1920" y="1326"/>
              <a:ext cx="307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  1     F      0      C</a:t>
              </a:r>
            </a:p>
            <a:p>
              <a:pPr>
                <a:spcBef>
                  <a:spcPct val="50000"/>
                </a:spcBef>
                <a:buFontTx/>
                <a:buAutoNum type="arabicPlain"/>
              </a:pPr>
              <a:endParaRPr lang="en-US" altLang="en-US" sz="2400">
                <a:latin typeface="Courier New" panose="02070309020205020404" pitchFamily="49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0001  1111   0000   1100</a:t>
              </a:r>
            </a:p>
            <a:p>
              <a:pPr>
                <a:spcBef>
                  <a:spcPct val="50000"/>
                </a:spcBef>
                <a:buFontTx/>
                <a:buAutoNum type="arabicPlain"/>
              </a:pPr>
              <a:endParaRPr lang="en-US" altLang="en-US" sz="2400" baseline="-25000">
                <a:latin typeface="Courier New" panose="02070309020205020404" pitchFamily="49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 baseline="-25000">
                <a:latin typeface="Courier New" panose="02070309020205020404" pitchFamily="49" charset="0"/>
              </a:endParaRPr>
            </a:p>
          </p:txBody>
        </p:sp>
        <p:sp>
          <p:nvSpPr>
            <p:cNvPr id="50192" name="Line 126"/>
            <p:cNvSpPr>
              <a:spLocks noChangeShapeType="1"/>
            </p:cNvSpPr>
            <p:nvPr/>
          </p:nvSpPr>
          <p:spPr bwMode="auto">
            <a:xfrm>
              <a:off x="2256" y="158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93" name="Line 127"/>
            <p:cNvSpPr>
              <a:spLocks noChangeShapeType="1"/>
            </p:cNvSpPr>
            <p:nvPr/>
          </p:nvSpPr>
          <p:spPr bwMode="auto">
            <a:xfrm>
              <a:off x="3744" y="158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94" name="Line 128"/>
            <p:cNvSpPr>
              <a:spLocks noChangeShapeType="1"/>
            </p:cNvSpPr>
            <p:nvPr/>
          </p:nvSpPr>
          <p:spPr bwMode="auto">
            <a:xfrm>
              <a:off x="2928" y="158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95" name="Line 132"/>
            <p:cNvSpPr>
              <a:spLocks noChangeShapeType="1"/>
            </p:cNvSpPr>
            <p:nvPr/>
          </p:nvSpPr>
          <p:spPr bwMode="auto">
            <a:xfrm>
              <a:off x="4560" y="1584"/>
              <a:ext cx="0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4848226" y="3349626"/>
            <a:ext cx="4403725" cy="1146175"/>
            <a:chOff x="2094" y="2110"/>
            <a:chExt cx="2774" cy="722"/>
          </a:xfrm>
        </p:grpSpPr>
        <p:sp>
          <p:nvSpPr>
            <p:cNvPr id="50185" name="Text Box 133"/>
            <p:cNvSpPr txBox="1">
              <a:spLocks noChangeArrowheads="1"/>
            </p:cNvSpPr>
            <p:nvPr/>
          </p:nvSpPr>
          <p:spPr bwMode="auto">
            <a:xfrm>
              <a:off x="2208" y="2544"/>
              <a:ext cx="2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urier New" panose="02070309020205020404" pitchFamily="49" charset="0"/>
                </a:rPr>
                <a:t>1   7   4     1     4</a:t>
              </a:r>
            </a:p>
          </p:txBody>
        </p:sp>
        <p:sp>
          <p:nvSpPr>
            <p:cNvPr id="50186" name="Line 134"/>
            <p:cNvSpPr>
              <a:spLocks noChangeShapeType="1"/>
            </p:cNvSpPr>
            <p:nvPr/>
          </p:nvSpPr>
          <p:spPr bwMode="auto">
            <a:xfrm>
              <a:off x="4388" y="211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87" name="Line 135"/>
            <p:cNvSpPr>
              <a:spLocks noChangeShapeType="1"/>
            </p:cNvSpPr>
            <p:nvPr/>
          </p:nvSpPr>
          <p:spPr bwMode="auto">
            <a:xfrm>
              <a:off x="3704" y="211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88" name="Line 140"/>
            <p:cNvSpPr>
              <a:spLocks noChangeShapeType="1"/>
            </p:cNvSpPr>
            <p:nvPr/>
          </p:nvSpPr>
          <p:spPr bwMode="auto">
            <a:xfrm>
              <a:off x="3010" y="211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89" name="Line 141"/>
            <p:cNvSpPr>
              <a:spLocks noChangeShapeType="1"/>
            </p:cNvSpPr>
            <p:nvPr/>
          </p:nvSpPr>
          <p:spPr bwMode="auto">
            <a:xfrm>
              <a:off x="2544" y="211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90" name="Line 142"/>
            <p:cNvSpPr>
              <a:spLocks noChangeShapeType="1"/>
            </p:cNvSpPr>
            <p:nvPr/>
          </p:nvSpPr>
          <p:spPr bwMode="auto">
            <a:xfrm>
              <a:off x="2094" y="211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8143" name="Text Box 143"/>
          <p:cNvSpPr txBox="1">
            <a:spLocks noChangeArrowheads="1"/>
          </p:cNvSpPr>
          <p:nvPr/>
        </p:nvSpPr>
        <p:spPr bwMode="auto">
          <a:xfrm>
            <a:off x="6172200" y="5638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1F0C</a:t>
            </a:r>
            <a:r>
              <a:rPr lang="en-US" altLang="en-US" sz="2400" baseline="-25000">
                <a:latin typeface="Courier New" panose="02070309020205020404" pitchFamily="49" charset="0"/>
              </a:rPr>
              <a:t>16</a:t>
            </a:r>
            <a:r>
              <a:rPr lang="en-US" altLang="en-US" sz="2400">
                <a:latin typeface="Courier New" panose="02070309020205020404" pitchFamily="49" charset="0"/>
              </a:rPr>
              <a:t> = 17414</a:t>
            </a:r>
            <a:r>
              <a:rPr lang="en-US" altLang="en-US" sz="2400" baseline="-25000">
                <a:latin typeface="Courier New" panose="02070309020205020404" pitchFamily="49" charset="0"/>
              </a:rPr>
              <a:t>8</a:t>
            </a:r>
          </a:p>
        </p:txBody>
      </p:sp>
      <p:pic>
        <p:nvPicPr>
          <p:cNvPr id="50183" name="Picture 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8235099" y="4637938"/>
            <a:ext cx="990600" cy="496038"/>
          </a:xfrm>
          <a:prstGeom prst="wedgeRoundRectCallout">
            <a:avLst>
              <a:gd name="adj1" fmla="val -1072"/>
              <a:gd name="adj2" fmla="val 1915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0353675" y="4004720"/>
            <a:ext cx="990600" cy="762000"/>
          </a:xfrm>
          <a:prstGeom prst="wedgeRoundRectCallout">
            <a:avLst>
              <a:gd name="adj1" fmla="val -52048"/>
              <a:gd name="adj2" fmla="val 1915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828800" y="2746521"/>
            <a:ext cx="990600" cy="762000"/>
          </a:xfrm>
          <a:prstGeom prst="wedgeRoundRectCallout">
            <a:avLst>
              <a:gd name="adj1" fmla="val 158744"/>
              <a:gd name="adj2" fmla="val -168492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86299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50627" y="1769154"/>
            <a:ext cx="10044921" cy="3450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/>
              <a:t>We are all familiar with the decimal number system (Base 10).  Some other number systems that </a:t>
            </a:r>
            <a:r>
              <a:rPr lang="en-US" altLang="en-US" sz="3000" dirty="0" smtClean="0"/>
              <a:t>called </a:t>
            </a:r>
            <a:r>
              <a:rPr lang="en-US" altLang="en-US" sz="3000" dirty="0" smtClean="0">
                <a:solidFill>
                  <a:srgbClr val="FF0000"/>
                </a:solidFill>
              </a:rPr>
              <a:t>positional number </a:t>
            </a:r>
            <a:r>
              <a:rPr lang="en-US" altLang="en-US" sz="3000" dirty="0" smtClean="0"/>
              <a:t>system are</a:t>
            </a:r>
            <a:r>
              <a:rPr lang="en-US" altLang="en-US" sz="3000" dirty="0"/>
              <a:t>:</a:t>
            </a:r>
            <a:br>
              <a:rPr lang="en-US" altLang="en-US" sz="3000" dirty="0"/>
            </a:br>
            <a:endParaRPr lang="en-US" altLang="en-US" sz="3000" dirty="0"/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en-US" altLang="en-US" sz="2600" b="1" dirty="0">
                <a:solidFill>
                  <a:schemeClr val="accent2"/>
                </a:solidFill>
              </a:rPr>
              <a:t>Binary </a:t>
            </a:r>
            <a:r>
              <a:rPr lang="en-US" altLang="en-US" sz="2600" b="1" dirty="0">
                <a:solidFill>
                  <a:schemeClr val="accent2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600" b="1" dirty="0">
                <a:solidFill>
                  <a:srgbClr val="FF0000"/>
                </a:solidFill>
                <a:sym typeface="Symbol" panose="05050102010706020507" pitchFamily="18" charset="2"/>
              </a:rPr>
              <a:t>Base 2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en-US" altLang="en-US" sz="2600" b="1" dirty="0">
                <a:solidFill>
                  <a:schemeClr val="accent2"/>
                </a:solidFill>
                <a:sym typeface="Symbol" panose="05050102010706020507" pitchFamily="18" charset="2"/>
              </a:rPr>
              <a:t>Octal  </a:t>
            </a:r>
            <a:r>
              <a:rPr lang="en-US" altLang="en-US" sz="2600" b="1" dirty="0">
                <a:solidFill>
                  <a:srgbClr val="FF0000"/>
                </a:solidFill>
                <a:sym typeface="Symbol" panose="05050102010706020507" pitchFamily="18" charset="2"/>
              </a:rPr>
              <a:t>Base 8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en-US" altLang="en-US" sz="2600" b="1" dirty="0">
                <a:solidFill>
                  <a:schemeClr val="accent2"/>
                </a:solidFill>
                <a:sym typeface="Symbol" panose="05050102010706020507" pitchFamily="18" charset="2"/>
              </a:rPr>
              <a:t>Hexadecimal  </a:t>
            </a:r>
            <a:r>
              <a:rPr lang="en-US" altLang="en-US" sz="2600" b="1" dirty="0">
                <a:solidFill>
                  <a:srgbClr val="FF0000"/>
                </a:solidFill>
                <a:sym typeface="Symbol" panose="05050102010706020507" pitchFamily="18" charset="2"/>
              </a:rPr>
              <a:t>Base 16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314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581" y="695338"/>
            <a:ext cx="5317709" cy="68290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Exercise – Convert ...</a:t>
            </a:r>
          </a:p>
        </p:txBody>
      </p:sp>
      <p:grpSp>
        <p:nvGrpSpPr>
          <p:cNvPr id="51203" name="Group 61"/>
          <p:cNvGrpSpPr>
            <a:grpSpLocks/>
          </p:cNvGrpSpPr>
          <p:nvPr/>
        </p:nvGrpSpPr>
        <p:grpSpPr bwMode="auto">
          <a:xfrm>
            <a:off x="4654550" y="4876800"/>
            <a:ext cx="2965450" cy="457200"/>
            <a:chOff x="1972" y="3242"/>
            <a:chExt cx="1868" cy="288"/>
          </a:xfrm>
        </p:grpSpPr>
        <p:sp>
          <p:nvSpPr>
            <p:cNvPr id="51240" name="Text Box 59"/>
            <p:cNvSpPr txBox="1">
              <a:spLocks noChangeArrowheads="1"/>
            </p:cNvSpPr>
            <p:nvPr/>
          </p:nvSpPr>
          <p:spPr bwMode="auto">
            <a:xfrm>
              <a:off x="1972" y="3242"/>
              <a:ext cx="18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Don’t use a calculator!</a:t>
              </a:r>
            </a:p>
          </p:txBody>
        </p:sp>
        <p:sp>
          <p:nvSpPr>
            <p:cNvPr id="51241" name="Line 60"/>
            <p:cNvSpPr>
              <a:spLocks noChangeShapeType="1"/>
            </p:cNvSpPr>
            <p:nvPr/>
          </p:nvSpPr>
          <p:spPr bwMode="auto">
            <a:xfrm>
              <a:off x="2016" y="3504"/>
              <a:ext cx="1776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69058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93420"/>
              </p:ext>
            </p:extLst>
          </p:nvPr>
        </p:nvGraphicFramePr>
        <p:xfrm>
          <a:off x="1451581" y="1512545"/>
          <a:ext cx="7601571" cy="3175000"/>
        </p:xfrm>
        <a:graphic>
          <a:graphicData uri="http://schemas.openxmlformats.org/drawingml/2006/table">
            <a:tbl>
              <a:tblPr/>
              <a:tblGrid>
                <a:gridCol w="177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Hexa-</a:t>
                      </a:r>
                      <a:b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36" name="AutoShape 10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5250" y="5596881"/>
            <a:ext cx="1697901" cy="461665"/>
          </a:xfrm>
          <a:prstGeom prst="actionButtonBlank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Skip answer</a:t>
            </a:r>
          </a:p>
        </p:txBody>
      </p:sp>
      <p:sp>
        <p:nvSpPr>
          <p:cNvPr id="51237" name="AutoShape 10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337544" y="5600056"/>
            <a:ext cx="1143262" cy="461665"/>
          </a:xfrm>
          <a:prstGeom prst="actionButtonBlank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Answer</a:t>
            </a:r>
          </a:p>
        </p:txBody>
      </p:sp>
      <p:pic>
        <p:nvPicPr>
          <p:cNvPr id="51238" name="Picture 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3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 – Convert …</a:t>
            </a:r>
          </a:p>
        </p:txBody>
      </p:sp>
      <p:graphicFrame>
        <p:nvGraphicFramePr>
          <p:cNvPr id="17003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51366"/>
              </p:ext>
            </p:extLst>
          </p:nvPr>
        </p:nvGraphicFramePr>
        <p:xfrm>
          <a:off x="2210936" y="1397001"/>
          <a:ext cx="7466464" cy="3997326"/>
        </p:xfrm>
        <a:graphic>
          <a:graphicData uri="http://schemas.openxmlformats.org/drawingml/2006/table">
            <a:tbl>
              <a:tblPr/>
              <a:tblGrid>
                <a:gridCol w="152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Octal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Hexa-</a:t>
                      </a:r>
                      <a:b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1110101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111000011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1C3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110101111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1AF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259" name="AutoShape 44"/>
          <p:cNvSpPr>
            <a:spLocks noChangeArrowheads="1"/>
          </p:cNvSpPr>
          <p:nvPr/>
        </p:nvSpPr>
        <p:spPr bwMode="auto">
          <a:xfrm>
            <a:off x="5715000" y="5912525"/>
            <a:ext cx="259766" cy="519351"/>
          </a:xfrm>
          <a:prstGeom prst="smileyFace">
            <a:avLst>
              <a:gd name="adj" fmla="val 4653"/>
            </a:avLst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60" name="AutoShape 47"/>
          <p:cNvSpPr>
            <a:spLocks noChangeArrowheads="1"/>
          </p:cNvSpPr>
          <p:nvPr/>
        </p:nvSpPr>
        <p:spPr bwMode="auto">
          <a:xfrm>
            <a:off x="1746250" y="903249"/>
            <a:ext cx="8699500" cy="306467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tIns="0" bIns="0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Answer</a:t>
            </a:r>
          </a:p>
        </p:txBody>
      </p:sp>
      <p:pic>
        <p:nvPicPr>
          <p:cNvPr id="52261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30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Binary Addition (1 of 2)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Two </a:t>
            </a:r>
            <a:r>
              <a:rPr lang="en-US" altLang="en-US" sz="2800" dirty="0" smtClean="0"/>
              <a:t>bit </a:t>
            </a:r>
            <a:r>
              <a:rPr lang="en-US" altLang="en-US" sz="2800" dirty="0" smtClean="0"/>
              <a:t>values</a:t>
            </a:r>
          </a:p>
        </p:txBody>
      </p:sp>
      <p:graphicFrame>
        <p:nvGraphicFramePr>
          <p:cNvPr id="177202" name="Group 50"/>
          <p:cNvGraphicFramePr>
            <a:graphicFrameLocks noGrp="1"/>
          </p:cNvGraphicFramePr>
          <p:nvPr/>
        </p:nvGraphicFramePr>
        <p:xfrm>
          <a:off x="3848100" y="2514600"/>
          <a:ext cx="4495800" cy="2590800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7199" name="AutoShape 47"/>
          <p:cNvSpPr>
            <a:spLocks noChangeArrowheads="1"/>
          </p:cNvSpPr>
          <p:nvPr/>
        </p:nvSpPr>
        <p:spPr bwMode="auto">
          <a:xfrm>
            <a:off x="8686800" y="4876800"/>
            <a:ext cx="1143000" cy="609600"/>
          </a:xfrm>
          <a:prstGeom prst="wedgeRoundRectCallout">
            <a:avLst>
              <a:gd name="adj1" fmla="val -109583"/>
              <a:gd name="adj2" fmla="val -5546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“two”</a:t>
            </a:r>
          </a:p>
        </p:txBody>
      </p:sp>
      <p:pic>
        <p:nvPicPr>
          <p:cNvPr id="5327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99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9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Addition (2 of 2)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Two </a:t>
            </a:r>
            <a:r>
              <a:rPr lang="en-US" altLang="en-US" sz="2800" i="1" dirty="0" smtClean="0"/>
              <a:t>n</a:t>
            </a:r>
            <a:r>
              <a:rPr lang="en-US" altLang="en-US" sz="2800" dirty="0" smtClean="0"/>
              <a:t>-bit values</a:t>
            </a:r>
          </a:p>
          <a:p>
            <a:pPr lvl="1" eaLnBrk="1" hangingPunct="1"/>
            <a:r>
              <a:rPr lang="en-US" altLang="en-US" sz="2400" dirty="0" smtClean="0"/>
              <a:t>Add individual bits</a:t>
            </a:r>
          </a:p>
          <a:p>
            <a:pPr lvl="1" eaLnBrk="1" hangingPunct="1"/>
            <a:r>
              <a:rPr lang="en-US" altLang="en-US" sz="2400" dirty="0" smtClean="0"/>
              <a:t>Propagate carries</a:t>
            </a:r>
          </a:p>
          <a:p>
            <a:pPr lvl="1" eaLnBrk="1" hangingPunct="1"/>
            <a:r>
              <a:rPr lang="en-US" altLang="en-US" sz="2400" dirty="0" smtClean="0"/>
              <a:t>E.g.,</a:t>
            </a:r>
          </a:p>
        </p:txBody>
      </p:sp>
      <p:sp>
        <p:nvSpPr>
          <p:cNvPr id="54276" name="Text Box 31"/>
          <p:cNvSpPr txBox="1">
            <a:spLocks noChangeArrowheads="1"/>
          </p:cNvSpPr>
          <p:nvPr/>
        </p:nvSpPr>
        <p:spPr bwMode="auto">
          <a:xfrm>
            <a:off x="3657600" y="3960814"/>
            <a:ext cx="4343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  </a:t>
            </a:r>
            <a:r>
              <a:rPr lang="en-US" altLang="en-US" sz="2800" dirty="0" smtClean="0">
                <a:latin typeface="Courier New" panose="02070309020205020404" pitchFamily="49" charset="0"/>
              </a:rPr>
              <a:t> 10101      </a:t>
            </a:r>
            <a:r>
              <a:rPr lang="en-US" altLang="en-US" sz="2800" dirty="0">
                <a:latin typeface="Courier New" panose="02070309020205020404" pitchFamily="49" charset="0"/>
              </a:rPr>
              <a:t>21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 </a:t>
            </a:r>
            <a:r>
              <a:rPr lang="en-US" altLang="en-US" sz="2800" dirty="0" smtClean="0">
                <a:latin typeface="Courier New" panose="02070309020205020404" pitchFamily="49" charset="0"/>
              </a:rPr>
              <a:t> 1001   </a:t>
            </a:r>
            <a:r>
              <a:rPr lang="en-US" altLang="en-US" sz="2800" dirty="0">
                <a:latin typeface="Courier New" panose="02070309020205020404" pitchFamily="49" charset="0"/>
              </a:rPr>
              <a:t>+ </a:t>
            </a:r>
            <a:r>
              <a:rPr lang="en-US" altLang="en-US" sz="2800" dirty="0" smtClean="0">
                <a:latin typeface="Courier New" panose="02070309020205020404" pitchFamily="49" charset="0"/>
              </a:rPr>
              <a:t> 25</a:t>
            </a:r>
            <a:r>
              <a:rPr lang="en-US" altLang="en-US" sz="2800" dirty="0">
                <a:latin typeface="Courier New" panose="02070309020205020404" pitchFamily="49" charset="0"/>
              </a:rPr>
              <a:t/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 101110     </a:t>
            </a:r>
            <a:r>
              <a:rPr lang="en-US" altLang="en-US" sz="2800" dirty="0" smtClean="0">
                <a:latin typeface="Courier New" panose="02070309020205020404" pitchFamily="49" charset="0"/>
              </a:rPr>
              <a:t>46</a:t>
            </a:r>
            <a:endParaRPr lang="en-US" altLang="en-US" sz="2800" dirty="0">
              <a:latin typeface="Courier New" panose="02070309020205020404" pitchFamily="49" charset="0"/>
            </a:endParaRPr>
          </a:p>
        </p:txBody>
      </p:sp>
      <p:sp>
        <p:nvSpPr>
          <p:cNvPr id="54277" name="Line 32"/>
          <p:cNvSpPr>
            <a:spLocks noChangeShapeType="1"/>
          </p:cNvSpPr>
          <p:nvPr/>
        </p:nvSpPr>
        <p:spPr bwMode="auto">
          <a:xfrm>
            <a:off x="4495800" y="4799013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78" name="Line 33"/>
          <p:cNvSpPr>
            <a:spLocks noChangeShapeType="1"/>
          </p:cNvSpPr>
          <p:nvPr/>
        </p:nvSpPr>
        <p:spPr bwMode="auto">
          <a:xfrm flipV="1">
            <a:off x="6553200" y="479901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79" name="Text Box 34"/>
          <p:cNvSpPr txBox="1">
            <a:spLocks noChangeArrowheads="1"/>
          </p:cNvSpPr>
          <p:nvPr/>
        </p:nvSpPr>
        <p:spPr bwMode="auto">
          <a:xfrm>
            <a:off x="4967783" y="3776663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54280" name="Text Box 35"/>
          <p:cNvSpPr txBox="1">
            <a:spLocks noChangeArrowheads="1"/>
          </p:cNvSpPr>
          <p:nvPr/>
        </p:nvSpPr>
        <p:spPr bwMode="auto">
          <a:xfrm>
            <a:off x="4353633" y="3776663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1</a:t>
            </a:r>
          </a:p>
        </p:txBody>
      </p:sp>
      <p:pic>
        <p:nvPicPr>
          <p:cNvPr id="5428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0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Multiplication (1 of 3)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Decimal </a:t>
            </a:r>
            <a:r>
              <a:rPr lang="en-US" altLang="en-US" dirty="0" smtClean="0"/>
              <a:t>multiplication (just </a:t>
            </a:r>
            <a:r>
              <a:rPr lang="en-US" altLang="en-US" dirty="0" smtClean="0"/>
              <a:t>for fun)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5257800" y="2514600"/>
            <a:ext cx="1752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   35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x105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 </a:t>
            </a:r>
            <a:r>
              <a:rPr lang="en-US" altLang="en-US" sz="2800" dirty="0" smtClean="0">
                <a:latin typeface="Courier New" panose="02070309020205020404" pitchFamily="49" charset="0"/>
              </a:rPr>
              <a:t>175</a:t>
            </a:r>
            <a:r>
              <a:rPr lang="en-US" altLang="en-US" sz="2800" dirty="0">
                <a:latin typeface="Courier New" panose="02070309020205020404" pitchFamily="49" charset="0"/>
              </a:rPr>
              <a:t/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 </a:t>
            </a:r>
            <a:r>
              <a:rPr lang="en-US" altLang="en-US" sz="2800" dirty="0" smtClean="0">
                <a:latin typeface="Courier New" panose="02070309020205020404" pitchFamily="49" charset="0"/>
              </a:rPr>
              <a:t>00x</a:t>
            </a:r>
            <a:r>
              <a:rPr lang="en-US" altLang="en-US" sz="2800" dirty="0">
                <a:latin typeface="Courier New" panose="02070309020205020404" pitchFamily="49" charset="0"/>
              </a:rPr>
              <a:t/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 smtClean="0">
                <a:latin typeface="Courier New" panose="02070309020205020404" pitchFamily="49" charset="0"/>
              </a:rPr>
              <a:t>35xx</a:t>
            </a:r>
            <a:r>
              <a:rPr lang="en-US" altLang="en-US" sz="2800" dirty="0">
                <a:latin typeface="Courier New" panose="02070309020205020404" pitchFamily="49" charset="0"/>
              </a:rPr>
              <a:t/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 smtClean="0">
                <a:latin typeface="Courier New" panose="02070309020205020404" pitchFamily="49" charset="0"/>
              </a:rPr>
              <a:t>3675</a:t>
            </a:r>
            <a:endParaRPr lang="en-US" altLang="en-US" sz="2800" dirty="0">
              <a:latin typeface="Courier New" panose="02070309020205020404" pitchFamily="49" charset="0"/>
            </a:endParaRPr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5334000" y="34290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>
            <a:off x="5334000" y="46482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6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Binary Multiplication (2 of 3)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Binary</a:t>
            </a:r>
            <a:r>
              <a:rPr lang="en-US" altLang="en-US" dirty="0" smtClean="0"/>
              <a:t>, multiplication two bit </a:t>
            </a:r>
            <a:r>
              <a:rPr lang="en-US" altLang="en-US" dirty="0" smtClean="0"/>
              <a:t>values</a:t>
            </a:r>
          </a:p>
        </p:txBody>
      </p:sp>
      <p:graphicFrame>
        <p:nvGraphicFramePr>
          <p:cNvPr id="180262" name="Group 38"/>
          <p:cNvGraphicFramePr>
            <a:graphicFrameLocks noGrp="1"/>
          </p:cNvGraphicFramePr>
          <p:nvPr/>
        </p:nvGraphicFramePr>
        <p:xfrm>
          <a:off x="3848100" y="2514600"/>
          <a:ext cx="4495800" cy="2590800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0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Multiplication (3 of 3)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Binary</a:t>
            </a:r>
            <a:r>
              <a:rPr lang="en-US" altLang="en-US" dirty="0" smtClean="0"/>
              <a:t>, Multiplication </a:t>
            </a:r>
            <a:r>
              <a:rPr lang="en-US" altLang="en-US" dirty="0" smtClean="0"/>
              <a:t>two </a:t>
            </a:r>
            <a:r>
              <a:rPr lang="en-US" altLang="en-US" dirty="0" smtClean="0"/>
              <a:t>bit </a:t>
            </a:r>
            <a:r>
              <a:rPr lang="en-US" altLang="en-US" dirty="0" smtClean="0"/>
              <a:t>values</a:t>
            </a:r>
          </a:p>
          <a:p>
            <a:pPr lvl="1" eaLnBrk="1" hangingPunct="1"/>
            <a:r>
              <a:rPr lang="en-US" altLang="en-US" dirty="0" smtClean="0"/>
              <a:t>As with decimal values</a:t>
            </a:r>
          </a:p>
          <a:p>
            <a:pPr lvl="1" eaLnBrk="1" hangingPunct="1"/>
            <a:r>
              <a:rPr lang="en-US" altLang="en-US" dirty="0" smtClean="0"/>
              <a:t>E.g., </a:t>
            </a:r>
          </a:p>
        </p:txBody>
      </p:sp>
      <p:sp>
        <p:nvSpPr>
          <p:cNvPr id="57348" name="Text Box 30"/>
          <p:cNvSpPr txBox="1">
            <a:spLocks noChangeArrowheads="1"/>
          </p:cNvSpPr>
          <p:nvPr/>
        </p:nvSpPr>
        <p:spPr bwMode="auto">
          <a:xfrm>
            <a:off x="4876800" y="2862264"/>
            <a:ext cx="3048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    1110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x 1011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 1110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1110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0000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1110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10011010</a:t>
            </a:r>
          </a:p>
        </p:txBody>
      </p:sp>
      <p:sp>
        <p:nvSpPr>
          <p:cNvPr id="57349" name="Line 31"/>
          <p:cNvSpPr>
            <a:spLocks noChangeShapeType="1"/>
          </p:cNvSpPr>
          <p:nvPr/>
        </p:nvSpPr>
        <p:spPr bwMode="auto">
          <a:xfrm>
            <a:off x="4953000" y="3700464"/>
            <a:ext cx="1752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0" name="Line 32"/>
          <p:cNvSpPr>
            <a:spLocks noChangeShapeType="1"/>
          </p:cNvSpPr>
          <p:nvPr/>
        </p:nvSpPr>
        <p:spPr bwMode="auto">
          <a:xfrm>
            <a:off x="4953000" y="5453064"/>
            <a:ext cx="1752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7351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3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Multiplication …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22860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270125"/>
            <a:ext cx="20859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itle 1"/>
          <p:cNvSpPr txBox="1">
            <a:spLocks/>
          </p:cNvSpPr>
          <p:nvPr/>
        </p:nvSpPr>
        <p:spPr bwMode="auto">
          <a:xfrm>
            <a:off x="2168525" y="137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         Q                 =      Ans.</a:t>
            </a:r>
          </a:p>
        </p:txBody>
      </p:sp>
      <p:sp>
        <p:nvSpPr>
          <p:cNvPr id="59399" name="Title 1"/>
          <p:cNvSpPr txBox="1">
            <a:spLocks/>
          </p:cNvSpPr>
          <p:nvPr/>
        </p:nvSpPr>
        <p:spPr bwMode="auto">
          <a:xfrm>
            <a:off x="5029201" y="2286000"/>
            <a:ext cx="2155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pic>
        <p:nvPicPr>
          <p:cNvPr id="594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926138"/>
            <a:ext cx="1352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56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3900"/>
              <a:t>			?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000750"/>
            <a:ext cx="1352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97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Munim\Desktop\man_question_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838202"/>
            <a:ext cx="4406900" cy="553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0" y="231313"/>
            <a:ext cx="9603275" cy="682905"/>
          </a:xfrm>
        </p:spPr>
        <p:txBody>
          <a:bodyPr>
            <a:normAutofit/>
          </a:bodyPr>
          <a:lstStyle/>
          <a:p>
            <a:r>
              <a:rPr lang="en-US" altLang="en-US" sz="3800" dirty="0" smtClean="0"/>
              <a:t>The Decimal System</a:t>
            </a:r>
            <a:endParaRPr lang="en-US" alt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040" t="35454" r="27252" b="18542"/>
          <a:stretch/>
        </p:blipFill>
        <p:spPr>
          <a:xfrm>
            <a:off x="890667" y="1569719"/>
            <a:ext cx="8732520" cy="43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Numbering Scale</a:t>
            </a:r>
          </a:p>
        </p:txBody>
      </p:sp>
      <p:graphicFrame>
        <p:nvGraphicFramePr>
          <p:cNvPr id="26042" name="Group 14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20253"/>
              </p:ext>
            </p:extLst>
          </p:nvPr>
        </p:nvGraphicFramePr>
        <p:xfrm>
          <a:off x="1364776" y="1364596"/>
          <a:ext cx="7533565" cy="4576241"/>
        </p:xfrm>
        <a:graphic>
          <a:graphicData uri="http://schemas.openxmlformats.org/drawingml/2006/table">
            <a:tbl>
              <a:tblPr/>
              <a:tblGrid>
                <a:gridCol w="1965278">
                  <a:extLst>
                    <a:ext uri="{9D8B030D-6E8A-4147-A177-3AD203B41FA5}">
                      <a16:colId xmlns:a16="http://schemas.microsoft.com/office/drawing/2014/main" val="1270666003"/>
                    </a:ext>
                  </a:extLst>
                </a:gridCol>
                <a:gridCol w="2374711">
                  <a:extLst>
                    <a:ext uri="{9D8B030D-6E8A-4147-A177-3AD203B41FA5}">
                      <a16:colId xmlns:a16="http://schemas.microsoft.com/office/drawing/2014/main" val="1024201872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604480308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537875160"/>
                    </a:ext>
                  </a:extLst>
                </a:gridCol>
              </a:tblGrid>
              <a:tr h="6714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Base 2 Number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Base 10 Equivalent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Power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Positional Value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709050"/>
                  </a:ext>
                </a:extLst>
              </a:tr>
              <a:tr h="547844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158830"/>
                  </a:ext>
                </a:extLst>
              </a:tr>
              <a:tr h="47957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922745"/>
                  </a:ext>
                </a:extLst>
              </a:tr>
              <a:tr h="47957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671467"/>
                  </a:ext>
                </a:extLst>
              </a:tr>
              <a:tr h="47957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893"/>
                  </a:ext>
                </a:extLst>
              </a:tr>
              <a:tr h="47957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364035"/>
                  </a:ext>
                </a:extLst>
              </a:tr>
              <a:tr h="47957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281737"/>
                  </a:ext>
                </a:extLst>
              </a:tr>
              <a:tr h="47957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999269"/>
                  </a:ext>
                </a:extLst>
              </a:tr>
              <a:tr h="479571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894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1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 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Also called the </a:t>
            </a:r>
            <a:r>
              <a:rPr lang="en-US" altLang="en-US" sz="2800" b="1" dirty="0">
                <a:solidFill>
                  <a:schemeClr val="accent1"/>
                </a:solidFill>
              </a:rPr>
              <a:t>“Base 2 system”</a:t>
            </a:r>
          </a:p>
          <a:p>
            <a:r>
              <a:rPr lang="en-US" altLang="en-US" sz="2800" dirty="0"/>
              <a:t>The binary number system is used to model the series of electrical signals computers use to represent information </a:t>
            </a:r>
          </a:p>
          <a:p>
            <a:r>
              <a:rPr lang="en-US" altLang="en-US" sz="2800" dirty="0"/>
              <a:t>0 represents the no voltage or an </a:t>
            </a:r>
            <a:r>
              <a:rPr lang="en-US" altLang="en-US" sz="2800" b="1" dirty="0">
                <a:solidFill>
                  <a:srgbClr val="FF0000"/>
                </a:solidFill>
              </a:rPr>
              <a:t>off state</a:t>
            </a:r>
            <a:endParaRPr lang="en-US" altLang="en-US" sz="2800" dirty="0"/>
          </a:p>
          <a:p>
            <a:r>
              <a:rPr lang="en-US" altLang="en-US" sz="2800" dirty="0"/>
              <a:t>1 represents the presence of voltage or an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	on state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61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1605</TotalTime>
  <Words>1334</Words>
  <Application>Microsoft Office PowerPoint</Application>
  <PresentationFormat>Widescreen</PresentationFormat>
  <Paragraphs>564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Courier New</vt:lpstr>
      <vt:lpstr>Gill Sans MT</vt:lpstr>
      <vt:lpstr>Symbol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Number Systems</vt:lpstr>
      <vt:lpstr>Introduction</vt:lpstr>
      <vt:lpstr>Introduction</vt:lpstr>
      <vt:lpstr>The Decimal System</vt:lpstr>
      <vt:lpstr>Binary Numbering Scale</vt:lpstr>
      <vt:lpstr>Binary Number System</vt:lpstr>
      <vt:lpstr>Common Number Systems</vt:lpstr>
      <vt:lpstr>Quantities/Counting (1 of 3)</vt:lpstr>
      <vt:lpstr>Quantities/Counting (2 of 3) </vt:lpstr>
      <vt:lpstr>Quantities/Counting (3 of 3) </vt:lpstr>
      <vt:lpstr>Conversion Among Bases</vt:lpstr>
      <vt:lpstr>Decimal to Binary Conversion</vt:lpstr>
      <vt:lpstr>Quick Example</vt:lpstr>
      <vt:lpstr>Decimal to Decimal (just for fun)</vt:lpstr>
      <vt:lpstr>PowerPoint Presentation</vt:lpstr>
      <vt:lpstr>Binary to Decimal</vt:lpstr>
      <vt:lpstr>Binary to Decimal Conversion</vt:lpstr>
      <vt:lpstr>Significant digits</vt:lpstr>
      <vt:lpstr>Binary to Decimal</vt:lpstr>
      <vt:lpstr>Example</vt:lpstr>
      <vt:lpstr>Octal to Decimal</vt:lpstr>
      <vt:lpstr>Octal Number System</vt:lpstr>
      <vt:lpstr>Octal to Decimal</vt:lpstr>
      <vt:lpstr>Example</vt:lpstr>
      <vt:lpstr>Hexadecimal to Decimal</vt:lpstr>
      <vt:lpstr>Hexadecimal Number System</vt:lpstr>
      <vt:lpstr>Hexadecimal to Decimal</vt:lpstr>
      <vt:lpstr>Example</vt:lpstr>
      <vt:lpstr>Decimal to Binary</vt:lpstr>
      <vt:lpstr>Decimal to Binary</vt:lpstr>
      <vt:lpstr>Example</vt:lpstr>
      <vt:lpstr>Octal to Binary</vt:lpstr>
      <vt:lpstr>Octal to Binary</vt:lpstr>
      <vt:lpstr>Example</vt:lpstr>
      <vt:lpstr>Hexadecimal to Binary</vt:lpstr>
      <vt:lpstr>Hexadecimal to Binary</vt:lpstr>
      <vt:lpstr>Example</vt:lpstr>
      <vt:lpstr>Decimal to Octal</vt:lpstr>
      <vt:lpstr>Decimal to Octal</vt:lpstr>
      <vt:lpstr>Example</vt:lpstr>
      <vt:lpstr>Decimal to Hexadecimal</vt:lpstr>
      <vt:lpstr>Decimal to Hexadecimal</vt:lpstr>
      <vt:lpstr>Example</vt:lpstr>
      <vt:lpstr>Binary to Octal</vt:lpstr>
      <vt:lpstr>Binary to Octal</vt:lpstr>
      <vt:lpstr>Example</vt:lpstr>
      <vt:lpstr>Binary to Hexadecimal</vt:lpstr>
      <vt:lpstr>Binary to Hexadecimal</vt:lpstr>
      <vt:lpstr>Multiplication Algorithm</vt:lpstr>
      <vt:lpstr>Example</vt:lpstr>
      <vt:lpstr>Octal to Hexadecimal</vt:lpstr>
      <vt:lpstr>Octal to Hexadecimal</vt:lpstr>
      <vt:lpstr>Example</vt:lpstr>
      <vt:lpstr>Hexadecimal to Octal</vt:lpstr>
      <vt:lpstr>Hexadecimal to Octal</vt:lpstr>
      <vt:lpstr>Example</vt:lpstr>
      <vt:lpstr>Exercise – Convert ...</vt:lpstr>
      <vt:lpstr>Exercise – Convert …</vt:lpstr>
      <vt:lpstr>Binary Addition (1 of 2)</vt:lpstr>
      <vt:lpstr>Binary Addition (2 of 2)</vt:lpstr>
      <vt:lpstr>Multiplication (1 of 3)</vt:lpstr>
      <vt:lpstr>Binary Multiplication (2 of 3)</vt:lpstr>
      <vt:lpstr>Multiplication (3 of 3)</vt:lpstr>
      <vt:lpstr>Example of Multiplication 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Netwotrking topology</dc:title>
  <dc:subject>Application of Computer in Pharmacy</dc:subject>
  <dc:creator>Munim Akhtar</dc:creator>
  <cp:lastModifiedBy>Windows User</cp:lastModifiedBy>
  <cp:revision>75</cp:revision>
  <dcterms:created xsi:type="dcterms:W3CDTF">2019-02-24T16:43:22Z</dcterms:created>
  <dcterms:modified xsi:type="dcterms:W3CDTF">2020-10-01T06:12:17Z</dcterms:modified>
</cp:coreProperties>
</file>