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71156-6B78-4B79-9DE6-A8DB5AA85AF8}" type="datetimeFigureOut">
              <a:rPr lang="en-US" smtClean="0"/>
              <a:pPr/>
              <a:t>13-Dec-18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FAB9-4675-4DD8-A671-9320E0EDCC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71156-6B78-4B79-9DE6-A8DB5AA85AF8}" type="datetimeFigureOut">
              <a:rPr lang="en-US" smtClean="0"/>
              <a:pPr/>
              <a:t>13-Dec-18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FAB9-4675-4DD8-A671-9320E0EDCC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71156-6B78-4B79-9DE6-A8DB5AA85AF8}" type="datetimeFigureOut">
              <a:rPr lang="en-US" smtClean="0"/>
              <a:pPr/>
              <a:t>13-Dec-18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FAB9-4675-4DD8-A671-9320E0EDCC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71156-6B78-4B79-9DE6-A8DB5AA85AF8}" type="datetimeFigureOut">
              <a:rPr lang="en-US" smtClean="0"/>
              <a:pPr/>
              <a:t>13-Dec-18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FAB9-4675-4DD8-A671-9320E0EDCC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71156-6B78-4B79-9DE6-A8DB5AA85AF8}" type="datetimeFigureOut">
              <a:rPr lang="en-US" smtClean="0"/>
              <a:pPr/>
              <a:t>13-Dec-18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FAB9-4675-4DD8-A671-9320E0EDCC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71156-6B78-4B79-9DE6-A8DB5AA85AF8}" type="datetimeFigureOut">
              <a:rPr lang="en-US" smtClean="0"/>
              <a:pPr/>
              <a:t>13-Dec-18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FAB9-4675-4DD8-A671-9320E0EDCC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71156-6B78-4B79-9DE6-A8DB5AA85AF8}" type="datetimeFigureOut">
              <a:rPr lang="en-US" smtClean="0"/>
              <a:pPr/>
              <a:t>13-Dec-18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FAB9-4675-4DD8-A671-9320E0EDCC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71156-6B78-4B79-9DE6-A8DB5AA85AF8}" type="datetimeFigureOut">
              <a:rPr lang="en-US" smtClean="0"/>
              <a:pPr/>
              <a:t>13-Dec-18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FAB9-4675-4DD8-A671-9320E0EDCC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71156-6B78-4B79-9DE6-A8DB5AA85AF8}" type="datetimeFigureOut">
              <a:rPr lang="en-US" smtClean="0"/>
              <a:pPr/>
              <a:t>13-Dec-18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FAB9-4675-4DD8-A671-9320E0EDCC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71156-6B78-4B79-9DE6-A8DB5AA85AF8}" type="datetimeFigureOut">
              <a:rPr lang="en-US" smtClean="0"/>
              <a:pPr/>
              <a:t>13-Dec-18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FAB9-4675-4DD8-A671-9320E0EDCC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71156-6B78-4B79-9DE6-A8DB5AA85AF8}" type="datetimeFigureOut">
              <a:rPr lang="en-US" smtClean="0"/>
              <a:pPr/>
              <a:t>13-Dec-18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FAB9-4675-4DD8-A671-9320E0EDCC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71156-6B78-4B79-9DE6-A8DB5AA85AF8}" type="datetimeFigureOut">
              <a:rPr lang="en-US" smtClean="0"/>
              <a:pPr/>
              <a:t>13-Dec-18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2FAB9-4675-4DD8-A671-9320E0EDCC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rial "/>
              </a:rPr>
              <a:t>Intervention 2: 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latin typeface="Arial "/>
              </a:rPr>
              <a:t>Treatment of </a:t>
            </a:r>
            <a:r>
              <a:rPr lang="en-US" b="1" dirty="0" err="1" smtClean="0">
                <a:latin typeface="Arial "/>
              </a:rPr>
              <a:t>diarrhoea</a:t>
            </a:r>
            <a:r>
              <a:rPr lang="en-US" b="1" dirty="0" smtClean="0">
                <a:latin typeface="Arial "/>
              </a:rPr>
              <a:t> with Oral Rehydration Therapy (ORT)/ Zinc</a:t>
            </a:r>
            <a:endParaRPr lang="en-US" dirty="0">
              <a:latin typeface="Arial 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b="1" i="1" dirty="0"/>
              <a:t>2. Clinical Management: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/>
              <a:t>A child should be treated in a health clinic/emergency feeding centre using Plan B (WHO/UNICEF standards) if two or more of the following signs are observed: the child is restless, irritable, has sunken eyes, drinks eagerly, is thirsty, unable to drink, or has a skin pinch that goes back slowly. </a:t>
            </a:r>
          </a:p>
          <a:p>
            <a:pPr algn="just"/>
            <a:r>
              <a:rPr lang="en-US" dirty="0"/>
              <a:t>A child should be treated in a health clinic/emergency feeding centre according to Plan C (WHO/UNICEF standards) if he/she has two or more of the following signs: lethargy or loss of consciousness, sunken eyes, drinks poorly, not able to drink, or skin pinch goes back very slowly.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Important Note: </a:t>
            </a:r>
            <a:r>
              <a:rPr lang="en-US" i="1" dirty="0"/>
              <a:t>The </a:t>
            </a:r>
            <a:r>
              <a:rPr lang="en-US" i="1" dirty="0" err="1"/>
              <a:t>diarrhoea</a:t>
            </a:r>
            <a:r>
              <a:rPr lang="en-US" i="1" dirty="0"/>
              <a:t> treatment guidelines on the use of ORT/Zinc do not cover treatment for severely malnourished children. Severely malnourished children in an inpatient facility should receive </a:t>
            </a:r>
            <a:r>
              <a:rPr lang="en-US" i="1" dirty="0" err="1"/>
              <a:t>ReSoMal</a:t>
            </a:r>
            <a:r>
              <a:rPr lang="en-US" i="1" dirty="0"/>
              <a:t> and not new formula ORS for the treatment of dehydration (see intervention 6)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b="1" dirty="0"/>
              <a:t>Measuring success/Benchmarks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n-US" b="1" i="1" dirty="0" smtClean="0"/>
              <a:t>	Process </a:t>
            </a:r>
            <a:r>
              <a:rPr lang="en-US" b="1" i="1" dirty="0"/>
              <a:t>indicators </a:t>
            </a:r>
          </a:p>
          <a:p>
            <a:pPr algn="just"/>
            <a:r>
              <a:rPr lang="en-US" dirty="0"/>
              <a:t>% Population covered with new formula ORS/zinc </a:t>
            </a:r>
          </a:p>
          <a:p>
            <a:pPr algn="just"/>
            <a:r>
              <a:rPr lang="en-US" dirty="0"/>
              <a:t>% Emergency health care staff trained in the management of </a:t>
            </a:r>
            <a:r>
              <a:rPr lang="en-US" dirty="0" err="1"/>
              <a:t>diarrhoea</a:t>
            </a:r>
            <a:r>
              <a:rPr lang="en-US" dirty="0"/>
              <a:t> including new formula ORS/zinc. </a:t>
            </a:r>
          </a:p>
          <a:p>
            <a:pPr algn="just"/>
            <a:r>
              <a:rPr lang="en-US" dirty="0"/>
              <a:t>Availability of Zinc and new formula ORS (central storage and health facility outlets) </a:t>
            </a:r>
          </a:p>
          <a:p>
            <a:pPr algn="just"/>
            <a:r>
              <a:rPr lang="en-US" dirty="0"/>
              <a:t>% Facilities with the revised treatment guidelines available </a:t>
            </a:r>
          </a:p>
          <a:p>
            <a:pPr algn="just"/>
            <a:r>
              <a:rPr lang="en-US" dirty="0"/>
              <a:t>% Cases of </a:t>
            </a:r>
            <a:r>
              <a:rPr lang="en-US" dirty="0" err="1"/>
              <a:t>diarrhoea</a:t>
            </a:r>
            <a:r>
              <a:rPr lang="en-US" dirty="0"/>
              <a:t> in children &lt;5yrs prescribed or sold zinc with new formula ORS.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i="1" dirty="0" smtClean="0"/>
              <a:t>	Outcome </a:t>
            </a:r>
            <a:r>
              <a:rPr lang="en-US" b="1" i="1" dirty="0"/>
              <a:t>indicators </a:t>
            </a:r>
          </a:p>
          <a:p>
            <a:pPr algn="just"/>
            <a:r>
              <a:rPr lang="en-US" dirty="0"/>
              <a:t>% Cases of </a:t>
            </a:r>
            <a:r>
              <a:rPr lang="en-US" dirty="0" err="1"/>
              <a:t>diarrhoea</a:t>
            </a:r>
            <a:r>
              <a:rPr lang="en-US" dirty="0"/>
              <a:t> in children under the age of five treated with a course of zinc supplementation for 10-14 days, in addition to new formula ORS. </a:t>
            </a:r>
            <a:endParaRPr lang="en-US" dirty="0" smtClean="0"/>
          </a:p>
          <a:p>
            <a:pPr>
              <a:buNone/>
            </a:pPr>
            <a:r>
              <a:rPr lang="en-US" b="1" i="1" dirty="0" smtClean="0"/>
              <a:t>	Knowledge</a:t>
            </a:r>
            <a:r>
              <a:rPr lang="en-US" b="1" i="1" dirty="0"/>
              <a:t>, attitude and practices indicators </a:t>
            </a:r>
          </a:p>
          <a:p>
            <a:r>
              <a:rPr lang="en-US" dirty="0"/>
              <a:t>% </a:t>
            </a:r>
            <a:r>
              <a:rPr lang="en-US" dirty="0" err="1"/>
              <a:t>Carers</a:t>
            </a:r>
            <a:r>
              <a:rPr lang="en-US" dirty="0"/>
              <a:t> who are aware that zinc is an appropriate treatment for </a:t>
            </a:r>
            <a:r>
              <a:rPr lang="en-US" dirty="0" err="1"/>
              <a:t>diarrhoeal</a:t>
            </a:r>
            <a:r>
              <a:rPr lang="en-US" dirty="0"/>
              <a:t> disease </a:t>
            </a:r>
          </a:p>
          <a:p>
            <a:r>
              <a:rPr lang="en-US" dirty="0"/>
              <a:t>% Medical providers who believe that zinc is an effective treatment for </a:t>
            </a:r>
            <a:r>
              <a:rPr lang="en-US" dirty="0" err="1"/>
              <a:t>diarrhoea</a:t>
            </a:r>
            <a:r>
              <a:rPr lang="en-US" dirty="0"/>
              <a:t> in children under the age of five. </a:t>
            </a:r>
          </a:p>
          <a:p>
            <a:pPr algn="just"/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Other Issues/Debates: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Because </a:t>
            </a:r>
            <a:r>
              <a:rPr lang="en-US" dirty="0"/>
              <a:t>of the improved effectiveness of the new reduced </a:t>
            </a:r>
            <a:r>
              <a:rPr lang="en-US" dirty="0" err="1"/>
              <a:t>osmolarity</a:t>
            </a:r>
            <a:r>
              <a:rPr lang="en-US" dirty="0"/>
              <a:t> ORS solution, especially for children with acute, non-cholera </a:t>
            </a:r>
            <a:r>
              <a:rPr lang="en-US" dirty="0" err="1"/>
              <a:t>diarrhoea</a:t>
            </a:r>
            <a:r>
              <a:rPr lang="en-US" dirty="0"/>
              <a:t>, WHO and UNICEF now recommend that countries use and manufacture the new formulation in place of the previously used ORS solution. </a:t>
            </a:r>
            <a:endParaRPr lang="en-US" dirty="0" smtClean="0"/>
          </a:p>
          <a:p>
            <a:pPr algn="just"/>
            <a:r>
              <a:rPr lang="en-US" dirty="0" smtClean="0"/>
              <a:t>Some </a:t>
            </a:r>
            <a:r>
              <a:rPr lang="en-US" dirty="0"/>
              <a:t>studies have shown that zinc supplementation for </a:t>
            </a:r>
            <a:r>
              <a:rPr lang="en-US" dirty="0" err="1"/>
              <a:t>diarrhoea</a:t>
            </a:r>
            <a:r>
              <a:rPr lang="en-US" dirty="0"/>
              <a:t> in conjunction with education </a:t>
            </a:r>
            <a:r>
              <a:rPr lang="en-US" dirty="0" err="1"/>
              <a:t>programmes</a:t>
            </a:r>
            <a:r>
              <a:rPr lang="en-US" dirty="0"/>
              <a:t> and ORT could reduce inappropriate antibiotic use and help reduce emerging resistance.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Zinc </a:t>
            </a:r>
            <a:r>
              <a:rPr lang="en-US" dirty="0" err="1"/>
              <a:t>sulphate</a:t>
            </a:r>
            <a:r>
              <a:rPr lang="en-US" dirty="0"/>
              <a:t>, acetate and </a:t>
            </a:r>
            <a:r>
              <a:rPr lang="en-US" dirty="0" err="1"/>
              <a:t>gluconate</a:t>
            </a:r>
            <a:r>
              <a:rPr lang="en-US" dirty="0"/>
              <a:t> are all acceptable zinc salt formulations. </a:t>
            </a:r>
            <a:endParaRPr lang="en-US" dirty="0" smtClean="0"/>
          </a:p>
          <a:p>
            <a:pPr algn="just"/>
            <a:r>
              <a:rPr lang="en-US" dirty="0" smtClean="0"/>
              <a:t>However</a:t>
            </a:r>
            <a:r>
              <a:rPr lang="en-US" dirty="0"/>
              <a:t>, zinc </a:t>
            </a:r>
            <a:r>
              <a:rPr lang="en-US" dirty="0" err="1"/>
              <a:t>sulphate</a:t>
            </a:r>
            <a:r>
              <a:rPr lang="en-US" dirty="0"/>
              <a:t> is low cost, efficacious, safe and therefore optimal for emergency and national </a:t>
            </a:r>
            <a:r>
              <a:rPr lang="en-US" dirty="0" err="1"/>
              <a:t>programmes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It </a:t>
            </a:r>
            <a:r>
              <a:rPr lang="en-US" dirty="0"/>
              <a:t>can be given as syrup or in dispersible tablets, which dissolve easily in a tablespoon of clean water or breast milk. </a:t>
            </a:r>
            <a:endParaRPr lang="en-US" dirty="0" smtClean="0"/>
          </a:p>
          <a:p>
            <a:pPr algn="just"/>
            <a:r>
              <a:rPr lang="en-US" dirty="0" smtClean="0"/>
              <a:t>Printed </a:t>
            </a:r>
            <a:r>
              <a:rPr lang="en-US" dirty="0"/>
              <a:t>materials (including text and illustrations) with advice on preventing and treating </a:t>
            </a:r>
            <a:r>
              <a:rPr lang="en-US" dirty="0" err="1"/>
              <a:t>diarrhoea</a:t>
            </a:r>
            <a:r>
              <a:rPr lang="en-US" dirty="0"/>
              <a:t> at home should accompany distribution of new formula ORS and zinc supplement.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r>
              <a:rPr lang="en-US" dirty="0" smtClean="0"/>
              <a:t>Information </a:t>
            </a:r>
            <a:r>
              <a:rPr lang="en-US" dirty="0"/>
              <a:t>Education Communication (IEC) strategies should be implemented alongside ORT/zinc. 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	Supplies:</a:t>
            </a:r>
          </a:p>
          <a:p>
            <a:r>
              <a:rPr lang="en-US" dirty="0" smtClean="0"/>
              <a:t>New </a:t>
            </a:r>
            <a:r>
              <a:rPr lang="en-US" dirty="0"/>
              <a:t>formula ORS3 and zinc supplements </a:t>
            </a:r>
          </a:p>
          <a:p>
            <a:r>
              <a:rPr lang="en-US" dirty="0" smtClean="0"/>
              <a:t> </a:t>
            </a:r>
            <a:r>
              <a:rPr lang="en-US" dirty="0"/>
              <a:t>Water purification tablets may be required in some emergencies </a:t>
            </a:r>
          </a:p>
          <a:p>
            <a:r>
              <a:rPr lang="en-US" dirty="0" smtClean="0"/>
              <a:t>Provision </a:t>
            </a:r>
            <a:r>
              <a:rPr lang="en-US" dirty="0"/>
              <a:t>of assessment tents for correct referral of care </a:t>
            </a:r>
          </a:p>
          <a:p>
            <a:r>
              <a:rPr lang="en-US" dirty="0"/>
              <a:t>I</a:t>
            </a:r>
            <a:r>
              <a:rPr lang="en-US" dirty="0" smtClean="0"/>
              <a:t>EC </a:t>
            </a:r>
            <a:r>
              <a:rPr lang="en-US" dirty="0"/>
              <a:t>materials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ORT?</a:t>
            </a:r>
            <a:endParaRPr lang="en-US" dirty="0">
              <a:latin typeface="Arial 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dirty="0"/>
              <a:t>Oral rehydration therapy (ORT) refers to the replenishment of key electrolytes, including sodium, potassium and glucose to a person suffering from loss of fluids due to </a:t>
            </a:r>
            <a:r>
              <a:rPr lang="en-US" dirty="0" err="1"/>
              <a:t>diarrhoea</a:t>
            </a:r>
            <a:r>
              <a:rPr lang="en-US" dirty="0"/>
              <a:t>, vomiting or other illness and fever. </a:t>
            </a:r>
          </a:p>
          <a:p>
            <a:pPr algn="just"/>
            <a:r>
              <a:rPr lang="en-US" dirty="0"/>
              <a:t>Oral Rehydration Salts (ORS), a mixture of water, minerals and glucose in specific proportions, was developed in 1968 by researchers in Calcutta and Dhaka as a treatment for cholera.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solution, which could easily be made as a simple home remedy, was found to be the best way to rehydrate a child suffering from </a:t>
            </a:r>
            <a:r>
              <a:rPr lang="en-US" dirty="0" err="1"/>
              <a:t>diarrhoea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This </a:t>
            </a:r>
            <a:r>
              <a:rPr lang="en-US" dirty="0"/>
              <a:t>remains true today and ORS remains the cornerstone of Oral Rehydration Therapy (ORT), which incorporates administration of fluids/ORS, along with continued feeding during the illness and increased feeding for the following week. </a:t>
            </a:r>
          </a:p>
          <a:p>
            <a:pPr algn="just"/>
            <a:r>
              <a:rPr lang="en-US" dirty="0"/>
              <a:t>For the past 20 years, numerous studies have been undertaken to develop an improved ORS.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goal was a product that would be at least as safe and effective as standard ORS for preventing or treating dehydration but would also reduce stool output or have other important clinical benefits.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What is Zinc?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388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Zinc is an essential micronutrient for human growth, development and maintenance of the immune system. </a:t>
            </a:r>
            <a:endParaRPr lang="en-US" dirty="0" smtClean="0"/>
          </a:p>
          <a:p>
            <a:pPr algn="just"/>
            <a:r>
              <a:rPr lang="en-US" dirty="0" smtClean="0"/>
              <a:t>Studies </a:t>
            </a:r>
            <a:r>
              <a:rPr lang="en-US" dirty="0"/>
              <a:t>have confirmed that the use of zinc supplements can considerably reduce the duration and severity of </a:t>
            </a:r>
            <a:r>
              <a:rPr lang="en-US" dirty="0" err="1"/>
              <a:t>diarrhoeal</a:t>
            </a:r>
            <a:r>
              <a:rPr lang="en-US" dirty="0"/>
              <a:t> episodes, decrease stool output, and lessen the need for </a:t>
            </a:r>
            <a:r>
              <a:rPr lang="en-US" dirty="0" err="1"/>
              <a:t>hospitalisation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Zinc </a:t>
            </a:r>
            <a:r>
              <a:rPr lang="en-US" dirty="0"/>
              <a:t>may also prevent future </a:t>
            </a:r>
            <a:r>
              <a:rPr lang="en-US" dirty="0" err="1"/>
              <a:t>diarrhoea</a:t>
            </a:r>
            <a:r>
              <a:rPr lang="en-US" dirty="0"/>
              <a:t> episodes for up to three months. </a:t>
            </a:r>
          </a:p>
          <a:p>
            <a:pPr algn="just"/>
            <a:r>
              <a:rPr lang="en-US" dirty="0"/>
              <a:t>In May 2004, WHO/UNICEF issued a joint statement recommending the use of zinc and a new formulation of ORS, with reduced levels of glucose and salt, as a two-pronged approach to improved case management of acute </a:t>
            </a:r>
            <a:r>
              <a:rPr lang="en-US" dirty="0" err="1"/>
              <a:t>diarrhoea</a:t>
            </a:r>
            <a:r>
              <a:rPr lang="en-US" dirty="0"/>
              <a:t> in children.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result was a standard treatment protocol for </a:t>
            </a:r>
            <a:r>
              <a:rPr lang="en-US" dirty="0" err="1"/>
              <a:t>diarrhoea</a:t>
            </a:r>
            <a:r>
              <a:rPr lang="en-US" dirty="0"/>
              <a:t> that combines oral rehydration therapy and zinc, referred to as ORT/Zinc.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Why is ORT/Zinc key in emergencies?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Every year approximately 2.2 million people in developing countries, most of them children, die as a result of </a:t>
            </a:r>
            <a:r>
              <a:rPr lang="en-US" dirty="0" err="1"/>
              <a:t>diarrhoea</a:t>
            </a:r>
            <a:r>
              <a:rPr lang="en-US" dirty="0"/>
              <a:t> and dehydration1. </a:t>
            </a:r>
            <a:endParaRPr lang="en-US" dirty="0" smtClean="0"/>
          </a:p>
          <a:p>
            <a:pPr algn="just"/>
            <a:r>
              <a:rPr lang="en-US" dirty="0" smtClean="0"/>
              <a:t>During </a:t>
            </a:r>
            <a:r>
              <a:rPr lang="en-US" dirty="0"/>
              <a:t>emergencies, the risk of </a:t>
            </a:r>
            <a:r>
              <a:rPr lang="en-US" dirty="0" err="1"/>
              <a:t>diarrhoea</a:t>
            </a:r>
            <a:r>
              <a:rPr lang="en-US" dirty="0"/>
              <a:t> is exacerbated and transmission rates soar. </a:t>
            </a:r>
            <a:endParaRPr lang="en-US" dirty="0" smtClean="0"/>
          </a:p>
          <a:p>
            <a:pPr algn="just"/>
            <a:r>
              <a:rPr lang="en-US" dirty="0" smtClean="0"/>
              <a:t>Poor </a:t>
            </a:r>
            <a:r>
              <a:rPr lang="en-US" dirty="0"/>
              <a:t>access to clean water, poor food hygiene practices, introduction to new or unusual foods, disrupted eating patterns and high rates of infectious illness due to overcrowded/insufficient living conditions and moving populations create a perfect environment for </a:t>
            </a:r>
            <a:r>
              <a:rPr lang="en-US" dirty="0" err="1"/>
              <a:t>diarrhoeal</a:t>
            </a:r>
            <a:r>
              <a:rPr lang="en-US" dirty="0"/>
              <a:t> disease. </a:t>
            </a:r>
            <a:endParaRPr lang="en-US" dirty="0" smtClean="0"/>
          </a:p>
          <a:p>
            <a:pPr algn="just"/>
            <a:r>
              <a:rPr lang="en-US" dirty="0" smtClean="0"/>
              <a:t>Providing </a:t>
            </a:r>
            <a:r>
              <a:rPr lang="en-US" dirty="0"/>
              <a:t>ORT/Zinc in emergencies is a simple and cost-effective intervention that can greatly reduce the length and severity of the </a:t>
            </a:r>
            <a:r>
              <a:rPr lang="en-US" dirty="0" err="1"/>
              <a:t>diarrhoea</a:t>
            </a:r>
            <a:r>
              <a:rPr lang="en-US" dirty="0"/>
              <a:t> preventing severe dehydration, malnutrition and death.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pPr algn="just"/>
            <a:r>
              <a:rPr lang="en-US" b="1" dirty="0"/>
              <a:t>When is ORT/Zinc promotion required?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emergencies, ORT and zinc supplementation should be used for the treatment and prevention of further occurrences of: </a:t>
            </a:r>
          </a:p>
          <a:p>
            <a:r>
              <a:rPr lang="en-US" dirty="0"/>
              <a:t>Acute </a:t>
            </a:r>
            <a:r>
              <a:rPr lang="en-US" dirty="0" err="1"/>
              <a:t>diarrhoea</a:t>
            </a:r>
            <a:r>
              <a:rPr lang="en-US" dirty="0"/>
              <a:t> </a:t>
            </a:r>
          </a:p>
          <a:p>
            <a:r>
              <a:rPr lang="en-US" dirty="0"/>
              <a:t>Persistent </a:t>
            </a:r>
            <a:r>
              <a:rPr lang="en-US" dirty="0" err="1"/>
              <a:t>diarrhoea</a:t>
            </a:r>
            <a:r>
              <a:rPr lang="en-US" dirty="0"/>
              <a:t> </a:t>
            </a:r>
          </a:p>
          <a:p>
            <a:r>
              <a:rPr lang="en-US" dirty="0"/>
              <a:t>Bloody </a:t>
            </a:r>
            <a:r>
              <a:rPr lang="en-US" dirty="0" err="1"/>
              <a:t>diarrhoea</a:t>
            </a:r>
            <a:r>
              <a:rPr lang="en-US" dirty="0"/>
              <a:t>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How is ORT/Zinc implemented?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For full technical guidance refer to the WHO treatment guidelines for </a:t>
            </a:r>
            <a:r>
              <a:rPr lang="en-US" dirty="0" err="1"/>
              <a:t>diarrhoea</a:t>
            </a:r>
            <a:r>
              <a:rPr lang="en-US" dirty="0"/>
              <a:t> 2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The </a:t>
            </a:r>
            <a:r>
              <a:rPr lang="en-US" dirty="0"/>
              <a:t>guidelines advise classification of the child’s condition leading to two approaches for treatment.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1. Home based care management: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 child should be treated at home according to Plan A (WHO/UNICEF standards) if they are well, alert, eyes are normal, drinks normally, not thirsty and the skin pinch goes back quickly. </a:t>
            </a:r>
            <a:endParaRPr lang="en-US" dirty="0" smtClean="0"/>
          </a:p>
          <a:p>
            <a:r>
              <a:rPr lang="en-US" dirty="0" smtClean="0"/>
              <a:t>Caretakers </a:t>
            </a:r>
            <a:r>
              <a:rPr lang="en-US" dirty="0"/>
              <a:t>should be provided with enough zinc supplements to continue home treatment for 10-14 days and with two 1-litre packets of the new ORS solution for home ORT until the </a:t>
            </a:r>
            <a:r>
              <a:rPr lang="en-US" dirty="0" err="1"/>
              <a:t>diarrhoea</a:t>
            </a:r>
            <a:r>
              <a:rPr lang="en-US" dirty="0"/>
              <a:t> stops.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dirty="0" smtClean="0"/>
              <a:t>	The </a:t>
            </a:r>
            <a:r>
              <a:rPr lang="en-US" dirty="0"/>
              <a:t>caretaker should be informed to: </a:t>
            </a:r>
          </a:p>
          <a:p>
            <a:pPr algn="just"/>
            <a:r>
              <a:rPr lang="en-US" dirty="0"/>
              <a:t>Give the child more fluids than usual, to prevent dehydration </a:t>
            </a:r>
          </a:p>
          <a:p>
            <a:pPr algn="just"/>
            <a:r>
              <a:rPr lang="en-US" dirty="0"/>
              <a:t>Give 10-20 mg supplemental zinc to the child (10 mg for infants &lt;6months of age) every day for 10 to 14 days </a:t>
            </a:r>
          </a:p>
          <a:p>
            <a:pPr algn="just"/>
            <a:r>
              <a:rPr lang="en-US" dirty="0"/>
              <a:t>Continue feeding the child to prevent malnutrition. </a:t>
            </a:r>
          </a:p>
          <a:p>
            <a:pPr algn="just"/>
            <a:r>
              <a:rPr lang="en-US" dirty="0"/>
              <a:t>Take the child to a health worker if there are signs of dehydration or other problems such as continued vomiting, inability to drink, or high fever.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algn="just"/>
            <a:r>
              <a:rPr lang="en-US" dirty="0"/>
              <a:t>In emergency conditions, water purification tablets may also be required if a safe water supply is yet to be established. </a:t>
            </a:r>
            <a:endParaRPr lang="en-US" dirty="0" smtClean="0"/>
          </a:p>
          <a:p>
            <a:pPr algn="just"/>
            <a:r>
              <a:rPr lang="en-US" dirty="0" smtClean="0"/>
              <a:t>In </a:t>
            </a:r>
            <a:r>
              <a:rPr lang="en-US" dirty="0"/>
              <a:t>an emergency context where a child is being assessed for inclusion in an outpatient treatment </a:t>
            </a:r>
            <a:r>
              <a:rPr lang="en-US" dirty="0" err="1"/>
              <a:t>programme</a:t>
            </a:r>
            <a:r>
              <a:rPr lang="en-US" dirty="0"/>
              <a:t>, ORT tents can be set up for assessment before a decision is made as to whether the child can be treated in a home based or in-patient facility.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1010</Words>
  <Application>Microsoft Office PowerPoint</Application>
  <PresentationFormat>On-screen Show (4:3)</PresentationFormat>
  <Paragraphs>67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Intervention 2:  </vt:lpstr>
      <vt:lpstr>What is ORT?</vt:lpstr>
      <vt:lpstr>What is Zinc?</vt:lpstr>
      <vt:lpstr>Why is ORT/Zinc key in emergencies?</vt:lpstr>
      <vt:lpstr>When is ORT/Zinc promotion required?</vt:lpstr>
      <vt:lpstr>How is ORT/Zinc implemented?</vt:lpstr>
      <vt:lpstr>1. Home based care management:</vt:lpstr>
      <vt:lpstr>Slide 8</vt:lpstr>
      <vt:lpstr>Slide 9</vt:lpstr>
      <vt:lpstr>2. Clinical Management:</vt:lpstr>
      <vt:lpstr>Slide 11</vt:lpstr>
      <vt:lpstr>Measuring success/Benchmarks</vt:lpstr>
      <vt:lpstr>Slide 13</vt:lpstr>
      <vt:lpstr>Other Issues/Debates: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Intervention 2:  </dc:title>
  <dc:creator>SOFTAGE</dc:creator>
  <cp:lastModifiedBy>SOFTAGE</cp:lastModifiedBy>
  <cp:revision>39</cp:revision>
  <dcterms:created xsi:type="dcterms:W3CDTF">2018-12-12T18:04:00Z</dcterms:created>
  <dcterms:modified xsi:type="dcterms:W3CDTF">2018-12-12T19:18:58Z</dcterms:modified>
</cp:coreProperties>
</file>