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1288" y="-8468"/>
            <a:ext cx="12226405"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426175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92620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097813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731411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675308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743050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906408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482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3371642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72888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16101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815649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1856BE-DA96-457C-BCC1-AD4858C21912}"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2330775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1856BE-DA96-457C-BCC1-AD4858C21912}"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2037022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1856BE-DA96-457C-BCC1-AD4858C21912}"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1426270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856BE-DA96-457C-BCC1-AD4858C21912}"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2059375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856BE-DA96-457C-BCC1-AD4858C21912}"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17228539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856BE-DA96-457C-BCC1-AD4858C21912}"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546435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10418287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773928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9738395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6031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4454617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13896543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13913904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1856BE-DA96-457C-BCC1-AD4858C21912}"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F463-8681-4BE5-95C7-355D47F1679B}" type="slidenum">
              <a:rPr lang="en-US" smtClean="0"/>
              <a:t>‹#›</a:t>
            </a:fld>
            <a:endParaRPr lang="en-US"/>
          </a:p>
        </p:txBody>
      </p:sp>
    </p:spTree>
    <p:extLst>
      <p:ext uri="{BB962C8B-B14F-4D97-AF65-F5344CB8AC3E}">
        <p14:creationId xmlns:p14="http://schemas.microsoft.com/office/powerpoint/2010/main" val="314226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403072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35058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186934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571452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15309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30802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289" y="-8468"/>
            <a:ext cx="12226407"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2800" y="609600"/>
            <a:ext cx="8463617"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12799" y="2160590"/>
            <a:ext cx="8463619"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7011" y="6041364"/>
            <a:ext cx="912176"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1DB333-BCAD-4B63-918E-8AFDFCE2CC0F}" type="datetimeFigureOut">
              <a:rPr lang="en-US" smtClean="0">
                <a:solidFill>
                  <a:prstClr val="black">
                    <a:tint val="75000"/>
                  </a:prstClr>
                </a:solidFill>
              </a:rPr>
              <a:pPr/>
              <a:t>5/3/2020</a:t>
            </a:fld>
            <a:endParaRPr lang="en-US">
              <a:solidFill>
                <a:prstClr val="black">
                  <a:tint val="75000"/>
                </a:prstClr>
              </a:solidFill>
            </a:endParaRPr>
          </a:p>
        </p:txBody>
      </p:sp>
      <p:sp>
        <p:nvSpPr>
          <p:cNvPr id="5" name="Footer Placeholder 4"/>
          <p:cNvSpPr>
            <a:spLocks noGrp="1"/>
          </p:cNvSpPr>
          <p:nvPr>
            <p:ph type="ftr" sz="quarter" idx="3"/>
          </p:nvPr>
        </p:nvSpPr>
        <p:spPr>
          <a:xfrm>
            <a:off x="812799" y="6041364"/>
            <a:ext cx="616396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592902" y="6041364"/>
            <a:ext cx="683517" cy="365125"/>
          </a:xfrm>
          <a:prstGeom prst="rect">
            <a:avLst/>
          </a:prstGeom>
        </p:spPr>
        <p:txBody>
          <a:bodyPr vert="horz" lIns="91440" tIns="45720" rIns="91440" bIns="45720" rtlCol="0" anchor="ctr"/>
          <a:lstStyle>
            <a:lvl1pPr algn="r">
              <a:defRPr sz="900">
                <a:solidFill>
                  <a:schemeClr val="accent1"/>
                </a:solidFill>
              </a:defRPr>
            </a:lvl1pPr>
          </a:lstStyle>
          <a:p>
            <a:fld id="{4BEE524A-88D6-48D4-AA80-CA0EC16E2B46}"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269832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1856BE-DA96-457C-BCC1-AD4858C21912}" type="datetimeFigureOut">
              <a:rPr lang="en-US" smtClean="0"/>
              <a:t>5/3/2020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95F463-8681-4BE5-95C7-355D47F1679B}" type="slidenum">
              <a:rPr lang="en-US" smtClean="0"/>
              <a:t>‹#›</a:t>
            </a:fld>
            <a:endParaRPr lang="en-US"/>
          </a:p>
        </p:txBody>
      </p:sp>
    </p:spTree>
    <p:extLst>
      <p:ext uri="{BB962C8B-B14F-4D97-AF65-F5344CB8AC3E}">
        <p14:creationId xmlns:p14="http://schemas.microsoft.com/office/powerpoint/2010/main" val="15179062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Psychology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75822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itchFamily="18" charset="0"/>
                <a:cs typeface="Times New Roman" pitchFamily="18" charset="0"/>
              </a:rPr>
              <a:t>Trying to Change Attitudes: Factors in Persuasion</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2971801"/>
            <a:ext cx="8229600" cy="3154363"/>
          </a:xfrm>
        </p:spPr>
        <p:txBody>
          <a:bodyPr/>
          <a:lstStyle/>
          <a:p>
            <a:r>
              <a:rPr lang="en-US" dirty="0" smtClean="0">
                <a:latin typeface="Times New Roman" pitchFamily="18" charset="0"/>
                <a:cs typeface="Times New Roman" pitchFamily="18" charset="0"/>
              </a:rPr>
              <a:t>The process of persuasion includes following elements:</a:t>
            </a:r>
          </a:p>
          <a:p>
            <a:r>
              <a:rPr lang="en-US" dirty="0" smtClean="0">
                <a:latin typeface="Times New Roman" pitchFamily="18" charset="0"/>
                <a:cs typeface="Times New Roman" pitchFamily="18" charset="0"/>
              </a:rPr>
              <a:t>Source (who sends a communication)</a:t>
            </a:r>
          </a:p>
          <a:p>
            <a:r>
              <a:rPr lang="en-US" dirty="0" smtClean="0">
                <a:latin typeface="Times New Roman" pitchFamily="18" charset="0"/>
                <a:cs typeface="Times New Roman" pitchFamily="18" charset="0"/>
              </a:rPr>
              <a:t>Message (the information transmitted</a:t>
            </a:r>
          </a:p>
          <a:p>
            <a:pPr>
              <a:buNone/>
            </a:pPr>
            <a:r>
              <a:rPr lang="en-US" dirty="0" smtClean="0">
                <a:latin typeface="Times New Roman" pitchFamily="18" charset="0"/>
                <a:cs typeface="Times New Roman" pitchFamily="18" charset="0"/>
              </a:rPr>
              <a:t>	by the source)</a:t>
            </a:r>
          </a:p>
          <a:p>
            <a:r>
              <a:rPr lang="en-US" dirty="0" smtClean="0">
                <a:latin typeface="Times New Roman" pitchFamily="18" charset="0"/>
                <a:cs typeface="Times New Roman" pitchFamily="18" charset="0"/>
              </a:rPr>
              <a:t>Receiver (to whom the message is sent)</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0376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Characteristics of Source factor</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Source factor/attitude communicator, have a major impact on the effectiveness of that message. Communicators who are physically attractive produce greater attitude change than those who are less attractive. </a:t>
            </a:r>
          </a:p>
          <a:p>
            <a:pPr algn="just"/>
            <a:r>
              <a:rPr lang="en-US" dirty="0" smtClean="0">
                <a:latin typeface="Times New Roman" pitchFamily="18" charset="0"/>
                <a:cs typeface="Times New Roman" pitchFamily="18" charset="0"/>
              </a:rPr>
              <a:t>Moreover, the communicator’s expertise and trustworthiness are related to the impact of a message— except in situations in which the audience believes the communicator has an ulterior motive.</a:t>
            </a:r>
          </a:p>
        </p:txBody>
      </p:sp>
    </p:spTree>
    <p:extLst>
      <p:ext uri="{BB962C8B-B14F-4D97-AF65-F5344CB8AC3E}">
        <p14:creationId xmlns:p14="http://schemas.microsoft.com/office/powerpoint/2010/main" val="3536414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endParaRPr lang="en-US" dirty="0" smtClean="0"/>
          </a:p>
          <a:p>
            <a:pPr algn="just"/>
            <a:r>
              <a:rPr lang="en-US" dirty="0" smtClean="0">
                <a:latin typeface="Times New Roman" pitchFamily="18" charset="0"/>
                <a:cs typeface="Times New Roman" pitchFamily="18" charset="0"/>
              </a:rPr>
              <a:t>People try to convey their expertise by mentioning their degrees, their training, and their experience or by showing an impressive grasp of the issue at hand.</a:t>
            </a:r>
          </a:p>
          <a:p>
            <a:endParaRPr lang="en-US" dirty="0"/>
          </a:p>
        </p:txBody>
      </p:sp>
    </p:spTree>
    <p:extLst>
      <p:ext uri="{BB962C8B-B14F-4D97-AF65-F5344CB8AC3E}">
        <p14:creationId xmlns:p14="http://schemas.microsoft.com/office/powerpoint/2010/main" val="174815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Characteristics Of The Message </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It is not just who delivers a message but what the message is like that affects attitudes. Generally, two-sided messages—which include both the communicator’s position and the one he or she is arguing against—are more effective than one-sided messages, given the assumption that the arguments for the other side can be effectively refuted and the audience is knowledgeable about the topic. </a:t>
            </a:r>
          </a:p>
          <a:p>
            <a:pPr algn="just"/>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2986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066801"/>
            <a:ext cx="8229600" cy="5059363"/>
          </a:xfrm>
        </p:spPr>
        <p:txBody>
          <a:bodyPr>
            <a:normAutofit/>
          </a:bodyPr>
          <a:lstStyle/>
          <a:p>
            <a:pPr algn="just"/>
            <a:r>
              <a:rPr lang="en-US" dirty="0" smtClean="0">
                <a:latin typeface="Times New Roman" pitchFamily="18" charset="0"/>
                <a:cs typeface="Times New Roman" pitchFamily="18" charset="0"/>
              </a:rPr>
              <a:t>In addition, fear-producing messages (Antismoking campaigns emphasize the threat of cancer, and deodorant ads highlight the risk of embarrassment.”) are generally effective when they provide the audience with a means for reducing the fear. </a:t>
            </a:r>
          </a:p>
          <a:p>
            <a:pPr algn="just"/>
            <a:r>
              <a:rPr lang="en-US" dirty="0" smtClean="0">
                <a:latin typeface="Times New Roman" pitchFamily="18" charset="0"/>
                <a:cs typeface="Times New Roman" pitchFamily="18" charset="0"/>
              </a:rPr>
              <a:t>However, if the fear that is aroused is too strong, messages may evoke people’s defense mechanisms and be ignored (</a:t>
            </a:r>
            <a:r>
              <a:rPr lang="en-US" dirty="0" err="1" smtClean="0">
                <a:latin typeface="Times New Roman" pitchFamily="18" charset="0"/>
                <a:cs typeface="Times New Roman" pitchFamily="18" charset="0"/>
              </a:rPr>
              <a:t>Perloff</a:t>
            </a:r>
            <a:r>
              <a:rPr lang="en-US" dirty="0" smtClean="0">
                <a:latin typeface="Times New Roman" pitchFamily="18" charset="0"/>
                <a:cs typeface="Times New Roman" pitchFamily="18" charset="0"/>
              </a:rPr>
              <a:t>, 2003).</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0133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Receiver/Target </a:t>
            </a:r>
            <a:endParaRPr lang="en-US" dirty="0"/>
          </a:p>
        </p:txBody>
      </p:sp>
      <p:sp>
        <p:nvSpPr>
          <p:cNvPr id="3" name="Content Placeholder 2"/>
          <p:cNvSpPr>
            <a:spLocks noGrp="1"/>
          </p:cNvSpPr>
          <p:nvPr>
            <p:ph idx="1"/>
          </p:nvPr>
        </p:nvSpPr>
        <p:spPr>
          <a:xfrm>
            <a:off x="1981200" y="1371601"/>
            <a:ext cx="8229600" cy="4754563"/>
          </a:xfrm>
        </p:spPr>
        <p:txBody>
          <a:bodyPr>
            <a:normAutofit fontScale="77500" lnSpcReduction="20000"/>
          </a:bodyPr>
          <a:lstStyle/>
          <a:p>
            <a:pPr algn="just"/>
            <a:r>
              <a:rPr lang="en-US" sz="3800" dirty="0">
                <a:latin typeface="Times New Roman" pitchFamily="18" charset="0"/>
                <a:cs typeface="Times New Roman" pitchFamily="18" charset="0"/>
              </a:rPr>
              <a:t>Once a communicator has delivered a message, characteristics of the target of the message may determine whether the message will be accepted. For example, intelligent people are more resistant to persuasion than those who are less intelligent.</a:t>
            </a:r>
          </a:p>
          <a:p>
            <a:pPr algn="just">
              <a:buNone/>
            </a:pPr>
            <a:r>
              <a:rPr lang="en-US" sz="3800" dirty="0">
                <a:latin typeface="Times New Roman" pitchFamily="18" charset="0"/>
                <a:cs typeface="Times New Roman" pitchFamily="18" charset="0"/>
              </a:rPr>
              <a:t> </a:t>
            </a:r>
          </a:p>
          <a:p>
            <a:pPr algn="just"/>
            <a:r>
              <a:rPr lang="en-US" sz="3800" dirty="0">
                <a:latin typeface="Times New Roman" pitchFamily="18" charset="0"/>
                <a:cs typeface="Times New Roman" pitchFamily="18" charset="0"/>
              </a:rPr>
              <a:t>Gender differences in </a:t>
            </a:r>
            <a:r>
              <a:rPr lang="en-US" sz="3800" dirty="0" err="1">
                <a:latin typeface="Times New Roman" pitchFamily="18" charset="0"/>
                <a:cs typeface="Times New Roman" pitchFamily="18" charset="0"/>
              </a:rPr>
              <a:t>persuasibility</a:t>
            </a:r>
            <a:r>
              <a:rPr lang="en-US" sz="3800" dirty="0">
                <a:latin typeface="Times New Roman" pitchFamily="18" charset="0"/>
                <a:cs typeface="Times New Roman" pitchFamily="18" charset="0"/>
              </a:rPr>
              <a:t> also seem to exist. In public settings, women are somewhat more easily persuaded than men, particularly when they have less knowledge about the message’s topic. </a:t>
            </a:r>
          </a:p>
          <a:p>
            <a:pPr algn="just"/>
            <a:endParaRPr lang="en-US" sz="3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19948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Stronger attitudes are more resistant to change. Strong attitudes may be tougher to alter because they tend to be embedded in networks of beliefs and values that might also require change.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00199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60438"/>
          </a:xfrm>
        </p:spPr>
        <p:txBody>
          <a:bodyPr>
            <a:noAutofit/>
          </a:bodyPr>
          <a:lstStyle/>
          <a:p>
            <a:pPr lvl="0"/>
            <a:r>
              <a:rPr lang="en-US" sz="4800" dirty="0">
                <a:latin typeface="Times New Roman" pitchFamily="18" charset="0"/>
                <a:cs typeface="Times New Roman" pitchFamily="18" charset="0"/>
              </a:rPr>
              <a:t>Behavior in Groups</a:t>
            </a:r>
            <a:br>
              <a:rPr lang="en-US" sz="4800"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US" dirty="0" smtClean="0">
                <a:latin typeface="Times New Roman" pitchFamily="18" charset="0"/>
                <a:cs typeface="Times New Roman" pitchFamily="18" charset="0"/>
              </a:rPr>
              <a:t>Bystander Effect</a:t>
            </a:r>
          </a:p>
          <a:p>
            <a:pPr lvl="0"/>
            <a:r>
              <a:rPr lang="en-US" dirty="0" smtClean="0">
                <a:latin typeface="Times New Roman" pitchFamily="18" charset="0"/>
                <a:cs typeface="Times New Roman" pitchFamily="18" charset="0"/>
              </a:rPr>
              <a:t>Social Loafing</a:t>
            </a:r>
          </a:p>
          <a:p>
            <a:endParaRPr lang="en-US" dirty="0"/>
          </a:p>
        </p:txBody>
      </p:sp>
    </p:spTree>
    <p:extLst>
      <p:ext uri="{BB962C8B-B14F-4D97-AF65-F5344CB8AC3E}">
        <p14:creationId xmlns:p14="http://schemas.microsoft.com/office/powerpoint/2010/main" val="289169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Group consists of two or more individuals who interact and are interdependent.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You may behave quite differently when you’re in a group than when you’re alone.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11531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60438"/>
          </a:xfrm>
        </p:spPr>
        <p:txBody>
          <a:bodyPr>
            <a:normAutofit/>
          </a:bodyPr>
          <a:lstStyle/>
          <a:p>
            <a:r>
              <a:rPr lang="en-US" sz="4800" dirty="0">
                <a:latin typeface="Times New Roman" pitchFamily="18" charset="0"/>
                <a:cs typeface="Times New Roman" pitchFamily="18" charset="0"/>
              </a:rPr>
              <a:t>Bystander Effect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2209801"/>
            <a:ext cx="8229600" cy="3916363"/>
          </a:xfrm>
        </p:spPr>
        <p:txBody>
          <a:bodyPr/>
          <a:lstStyle/>
          <a:p>
            <a:pPr algn="just"/>
            <a:r>
              <a:rPr lang="en-US" dirty="0" smtClean="0">
                <a:latin typeface="Times New Roman" pitchFamily="18" charset="0"/>
                <a:cs typeface="Times New Roman" pitchFamily="18" charset="0"/>
              </a:rPr>
              <a:t>People are less likely to provide needed help when they are in groups than when they are alone.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5544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Times New Roman" pitchFamily="18" charset="0"/>
                <a:cs typeface="Times New Roman" pitchFamily="18" charset="0"/>
              </a:rPr>
              <a:t>Theories of Attitude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Formation and Change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Classical Conditioning</a:t>
            </a:r>
          </a:p>
          <a:p>
            <a:r>
              <a:rPr lang="en-US" dirty="0" smtClean="0">
                <a:latin typeface="Times New Roman" pitchFamily="18" charset="0"/>
                <a:cs typeface="Times New Roman" pitchFamily="18" charset="0"/>
              </a:rPr>
              <a:t>Operant Conditioning</a:t>
            </a:r>
          </a:p>
          <a:p>
            <a:r>
              <a:rPr lang="en-US" dirty="0" smtClean="0">
                <a:latin typeface="Times New Roman" pitchFamily="18" charset="0"/>
                <a:cs typeface="Times New Roman" pitchFamily="18" charset="0"/>
              </a:rPr>
              <a:t>Observational Learning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15727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accounts for the bystander effect?</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A number of factors may be at work. Bystander effects are most likely in ambiguous situations because people look around to see whether others think there’s an emergency. If everyone hesitates, their inaction suggests that there’s no real need for help. </a:t>
            </a:r>
          </a:p>
        </p:txBody>
      </p:sp>
    </p:spTree>
    <p:extLst>
      <p:ext uri="{BB962C8B-B14F-4D97-AF65-F5344CB8AC3E}">
        <p14:creationId xmlns:p14="http://schemas.microsoft.com/office/powerpoint/2010/main" val="311550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The diffusion of responsibility that occurs in a group is also important. If you’re by yourself when you encounter someone in need of help, the responsibility to provide help rests squarely on your shoulders. However, if other people are present, the responsibility is divided among you, and you may all say to yourselves, “Someone else will help.”</a:t>
            </a:r>
          </a:p>
          <a:p>
            <a:endParaRPr lang="en-US" dirty="0"/>
          </a:p>
        </p:txBody>
      </p:sp>
    </p:spTree>
    <p:extLst>
      <p:ext uri="{BB962C8B-B14F-4D97-AF65-F5344CB8AC3E}">
        <p14:creationId xmlns:p14="http://schemas.microsoft.com/office/powerpoint/2010/main" val="410608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Social Loafing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828801"/>
            <a:ext cx="8229600" cy="4297363"/>
          </a:xfrm>
        </p:spPr>
        <p:txBody>
          <a:bodyPr>
            <a:normAutofit/>
          </a:bodyPr>
          <a:lstStyle/>
          <a:p>
            <a:pPr algn="just"/>
            <a:r>
              <a:rPr lang="en-US" dirty="0" smtClean="0">
                <a:latin typeface="Times New Roman" pitchFamily="18" charset="0"/>
                <a:cs typeface="Times New Roman" pitchFamily="18" charset="0"/>
              </a:rPr>
              <a:t>Social loafing is a reduction in effort by individuals when they work in groups as compared to when they work by themselves.</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51856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95401"/>
            <a:ext cx="8229600" cy="4830763"/>
          </a:xfrm>
        </p:spPr>
        <p:txBody>
          <a:bodyPr>
            <a:normAutofit/>
          </a:bodyPr>
          <a:lstStyle/>
          <a:p>
            <a:pPr algn="just"/>
            <a:r>
              <a:rPr lang="en-US" dirty="0" smtClean="0">
                <a:latin typeface="Times New Roman" pitchFamily="18" charset="0"/>
                <a:cs typeface="Times New Roman" pitchFamily="18" charset="0"/>
              </a:rPr>
              <a:t>Individuals’ productivity often does decline in larger groups. This fact is unfortunate, as many important tasks can only be accomplished in groups.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Group productivity is crucial to committees, sports teams and study groups</a:t>
            </a:r>
          </a:p>
          <a:p>
            <a:endParaRPr lang="en-US" dirty="0"/>
          </a:p>
        </p:txBody>
      </p:sp>
    </p:spTree>
    <p:extLst>
      <p:ext uri="{BB962C8B-B14F-4D97-AF65-F5344CB8AC3E}">
        <p14:creationId xmlns:p14="http://schemas.microsoft.com/office/powerpoint/2010/main" val="3619126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Accounts For Social Loafing </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Two factors appear to contribute to reduced individual productivity in larger groups. </a:t>
            </a:r>
          </a:p>
          <a:p>
            <a:pPr algn="just"/>
            <a:r>
              <a:rPr lang="en-US" dirty="0" smtClean="0">
                <a:latin typeface="Times New Roman" pitchFamily="18" charset="0"/>
                <a:cs typeface="Times New Roman" pitchFamily="18" charset="0"/>
              </a:rPr>
              <a:t>One factor is reduced efficiency resulting from the loss of coordination among workers’ efforts. </a:t>
            </a:r>
          </a:p>
          <a:p>
            <a:pPr algn="just"/>
            <a:r>
              <a:rPr lang="en-US" dirty="0" smtClean="0">
                <a:latin typeface="Times New Roman" pitchFamily="18" charset="0"/>
                <a:cs typeface="Times New Roman" pitchFamily="18" charset="0"/>
              </a:rPr>
              <a:t>Second factor is reduced effort.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46049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Social loafing and the bystander effect appear to share a common cause: diffusion of responsibility in groups. As group size increases, the responsibility for getting a job done is divided among more people.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42172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Decision Making in Groups</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dirty="0" smtClean="0">
                <a:latin typeface="Times New Roman" pitchFamily="18" charset="0"/>
                <a:cs typeface="Times New Roman" pitchFamily="18" charset="0"/>
              </a:rPr>
              <a:t>Group Think </a:t>
            </a:r>
          </a:p>
          <a:p>
            <a:pPr lvl="0"/>
            <a:r>
              <a:rPr lang="en-US" dirty="0" smtClean="0">
                <a:latin typeface="Times New Roman" pitchFamily="18" charset="0"/>
                <a:cs typeface="Times New Roman" pitchFamily="18" charset="0"/>
              </a:rPr>
              <a:t>Group Polarization</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63201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Group Think</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Groupthink occurs when members of a cohesive group emphasize concurrence at the expense of critical thinking in arriving at a decision.</a:t>
            </a:r>
          </a:p>
          <a:p>
            <a:pPr algn="just">
              <a:buNone/>
            </a:pPr>
            <a:r>
              <a:rPr lang="en-US" dirty="0" smtClean="0">
                <a:latin typeface="Times New Roman" pitchFamily="18" charset="0"/>
                <a:cs typeface="Times New Roman" pitchFamily="18" charset="0"/>
              </a:rPr>
              <a:t>				OR</a:t>
            </a:r>
          </a:p>
          <a:p>
            <a:pPr algn="just"/>
            <a:r>
              <a:rPr lang="en-US" dirty="0" smtClean="0">
                <a:latin typeface="Times New Roman" pitchFamily="18" charset="0"/>
                <a:cs typeface="Times New Roman" pitchFamily="18" charset="0"/>
              </a:rPr>
              <a:t>A type of thinking in which group members share such a strong motivation to achieve consensus that they lose the ability to critically evaluate alternative points of view.</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68701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causes groupthink?</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Group cohesiveness refers to the strength of the liking relationships linking group members to each other and to the group itself.</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Members of cohesive groups are close-knit, are committed, have “team spirit,” and are loyal to the group.</a:t>
            </a:r>
          </a:p>
        </p:txBody>
      </p:sp>
    </p:spTree>
    <p:extLst>
      <p:ext uri="{BB962C8B-B14F-4D97-AF65-F5344CB8AC3E}">
        <p14:creationId xmlns:p14="http://schemas.microsoft.com/office/powerpoint/2010/main" val="2329970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Groupthink typically leads to poor decisions because groups limit the list of possible solutions to just a few, and they spend relatively little time considering any alternatives.</a:t>
            </a:r>
          </a:p>
          <a:p>
            <a:pPr algn="just"/>
            <a:endParaRPr lang="en-US" dirty="0"/>
          </a:p>
        </p:txBody>
      </p:sp>
    </p:spTree>
    <p:extLst>
      <p:ext uri="{BB962C8B-B14F-4D97-AF65-F5344CB8AC3E}">
        <p14:creationId xmlns:p14="http://schemas.microsoft.com/office/powerpoint/2010/main" val="304038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Classical Conditioning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affective, or emotional, component in an attitude can be created through a special subtype of classical conditioning, called evaluative conditioning.</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Evaluative conditioning consists of efforts to</a:t>
            </a:r>
          </a:p>
          <a:p>
            <a:pPr algn="just">
              <a:buNone/>
            </a:pPr>
            <a:r>
              <a:rPr lang="en-US" dirty="0" smtClean="0">
                <a:latin typeface="Times New Roman" pitchFamily="18" charset="0"/>
                <a:cs typeface="Times New Roman" pitchFamily="18" charset="0"/>
              </a:rPr>
              <a:t>	transfer the emotion attached to a UCS to a new CS.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83655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Group Polarization</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Group polarization occurs when group discussion strengthens a group’s dominant point of view and produces a shift toward a more extreme decision in that direction.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54326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Social Influence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Conformity (Following What Others Do</a:t>
            </a:r>
            <a:r>
              <a:rPr lang="en-US" dirty="0" smtClean="0"/>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Compliance (Submitting to Direct Social Pressure)</a:t>
            </a:r>
          </a:p>
          <a:p>
            <a:r>
              <a:rPr lang="en-US" dirty="0" smtClean="0">
                <a:latin typeface="Times New Roman" pitchFamily="18" charset="0"/>
                <a:cs typeface="Times New Roman" pitchFamily="18" charset="0"/>
              </a:rPr>
              <a:t>Obedience (Following Direct Orders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18985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Conformity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Conformity is a change in behavior or attitudes brought about by a desire to follow the beliefs or standards of other people.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Subtle or even unspoken social pressure results in conformity.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35926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Example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If you maintain a well-groomed lawn only to avoid complaints from your neighbors, you’re conforming to social pressure. However, if you maintain a nice lawn because you genuinely prefer a nice lawn, that’s not conformity</a:t>
            </a:r>
            <a:r>
              <a:rPr lang="en-US" dirty="0" smtClean="0"/>
              <a:t>.</a:t>
            </a:r>
            <a:endParaRPr lang="en-US" dirty="0"/>
          </a:p>
        </p:txBody>
      </p:sp>
    </p:spTree>
    <p:extLst>
      <p:ext uri="{BB962C8B-B14F-4D97-AF65-F5344CB8AC3E}">
        <p14:creationId xmlns:p14="http://schemas.microsoft.com/office/powerpoint/2010/main" val="1116994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itchFamily="18" charset="0"/>
                <a:cs typeface="Times New Roman" pitchFamily="18" charset="0"/>
              </a:rPr>
              <a:t>Cultural Variations in</a:t>
            </a:r>
            <a:br>
              <a:rPr lang="en-US" sz="4800" dirty="0">
                <a:latin typeface="Times New Roman" pitchFamily="18" charset="0"/>
                <a:cs typeface="Times New Roman" pitchFamily="18" charset="0"/>
              </a:rPr>
            </a:br>
            <a:r>
              <a:rPr lang="en-US" sz="4800" dirty="0">
                <a:latin typeface="Times New Roman" pitchFamily="18" charset="0"/>
                <a:cs typeface="Times New Roman" pitchFamily="18" charset="0"/>
              </a:rPr>
              <a:t>Conformity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Collectivistic cultures, which emphasize respect for group norms, cooperation, and harmony, probably encourage more conformity than individualistic cultures and have a more positive view of conformity .</a:t>
            </a:r>
          </a:p>
          <a:p>
            <a:pPr algn="just"/>
            <a:r>
              <a:rPr lang="en-US" dirty="0" smtClean="0">
                <a:latin typeface="Times New Roman" pitchFamily="18" charset="0"/>
                <a:cs typeface="Times New Roman" pitchFamily="18" charset="0"/>
              </a:rPr>
              <a:t> “To conform in American culture is to be weak or deficient”.</a:t>
            </a:r>
          </a:p>
          <a:p>
            <a:pPr algn="just"/>
            <a:r>
              <a:rPr lang="en-US" dirty="0" smtClean="0">
                <a:latin typeface="Times New Roman" pitchFamily="18" charset="0"/>
                <a:cs typeface="Times New Roman" pitchFamily="18" charset="0"/>
              </a:rPr>
              <a:t>Studies have found higher levels of conformity in collectivistic cultures than in individualistic cultures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42473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Compliance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Behavior that occurs in response to direct social pressure or request.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social pressure is much more obvious with direct, explicit pressure to endorse a particular point of view or behave in a certain way.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97956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Obedience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Obedience is a form of compliance that occurs when people follow direct commands, usually from someone in a position of authority.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example, we may show obedience to our bosses, teachers, or parents merely because of the power they hold to reward or punish us.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8984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Advertisers routinely try to take advantage of evaluative conditioning by pairing their products with stimuli that elicit pleasant emotional responses, such as extremely attractive models, highly likable spokespersons, and cherished events, such as the Olympics.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3258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endParaRPr lang="en-US" dirty="0"/>
          </a:p>
        </p:txBody>
      </p:sp>
      <p:sp>
        <p:nvSpPr>
          <p:cNvPr id="4" name="TextBox 3"/>
          <p:cNvSpPr txBox="1"/>
          <p:nvPr/>
        </p:nvSpPr>
        <p:spPr>
          <a:xfrm>
            <a:off x="2590800" y="2133600"/>
            <a:ext cx="2133600" cy="1569660"/>
          </a:xfrm>
          <a:prstGeom prst="rect">
            <a:avLst/>
          </a:prstGeom>
          <a:noFill/>
        </p:spPr>
        <p:txBody>
          <a:bodyPr wrap="square" rtlCol="0">
            <a:spAutoFit/>
          </a:bodyPr>
          <a:lstStyle/>
          <a:p>
            <a:r>
              <a:rPr lang="en-US" sz="3200" dirty="0">
                <a:solidFill>
                  <a:prstClr val="black"/>
                </a:solidFill>
                <a:latin typeface="Times New Roman" pitchFamily="18" charset="0"/>
                <a:cs typeface="Times New Roman" pitchFamily="18" charset="0"/>
              </a:rPr>
              <a:t>UCS</a:t>
            </a:r>
          </a:p>
          <a:p>
            <a:r>
              <a:rPr lang="en-US" sz="3200" dirty="0">
                <a:solidFill>
                  <a:prstClr val="black"/>
                </a:solidFill>
                <a:latin typeface="Times New Roman" pitchFamily="18" charset="0"/>
                <a:cs typeface="Times New Roman" pitchFamily="18" charset="0"/>
              </a:rPr>
              <a:t>(likable celebrity) </a:t>
            </a:r>
            <a:endParaRPr lang="en-US" sz="3200" dirty="0">
              <a:solidFill>
                <a:prstClr val="black"/>
              </a:solidFill>
              <a:latin typeface="Times New Roman" pitchFamily="18" charset="0"/>
              <a:cs typeface="Times New Roman" pitchFamily="18" charset="0"/>
            </a:endParaRPr>
          </a:p>
        </p:txBody>
      </p:sp>
      <p:sp>
        <p:nvSpPr>
          <p:cNvPr id="6" name="TextBox 5"/>
          <p:cNvSpPr txBox="1"/>
          <p:nvPr/>
        </p:nvSpPr>
        <p:spPr>
          <a:xfrm>
            <a:off x="2438401" y="4572000"/>
            <a:ext cx="1946367" cy="1077218"/>
          </a:xfrm>
          <a:prstGeom prst="rect">
            <a:avLst/>
          </a:prstGeom>
          <a:noFill/>
        </p:spPr>
        <p:txBody>
          <a:bodyPr wrap="none" rtlCol="0">
            <a:spAutoFit/>
          </a:bodyPr>
          <a:lstStyle/>
          <a:p>
            <a:r>
              <a:rPr lang="en-US" sz="3200" dirty="0">
                <a:solidFill>
                  <a:prstClr val="black"/>
                </a:solidFill>
                <a:latin typeface="Times New Roman" pitchFamily="18" charset="0"/>
                <a:cs typeface="Times New Roman" pitchFamily="18" charset="0"/>
              </a:rPr>
              <a:t>CS</a:t>
            </a:r>
          </a:p>
          <a:p>
            <a:r>
              <a:rPr lang="en-US" sz="3200" dirty="0">
                <a:solidFill>
                  <a:prstClr val="black"/>
                </a:solidFill>
                <a:latin typeface="Times New Roman" pitchFamily="18" charset="0"/>
                <a:cs typeface="Times New Roman" pitchFamily="18" charset="0"/>
              </a:rPr>
              <a:t>(Products)</a:t>
            </a:r>
            <a:r>
              <a:rPr lang="en-US" dirty="0">
                <a:solidFill>
                  <a:prstClr val="black"/>
                </a:solidFill>
              </a:rPr>
              <a:t> </a:t>
            </a:r>
            <a:endParaRPr lang="en-US" dirty="0">
              <a:solidFill>
                <a:prstClr val="black"/>
              </a:solidFill>
            </a:endParaRPr>
          </a:p>
        </p:txBody>
      </p:sp>
      <p:sp>
        <p:nvSpPr>
          <p:cNvPr id="9" name="TextBox 8"/>
          <p:cNvSpPr txBox="1"/>
          <p:nvPr/>
        </p:nvSpPr>
        <p:spPr>
          <a:xfrm>
            <a:off x="5504407" y="2743200"/>
            <a:ext cx="5110694" cy="1569660"/>
          </a:xfrm>
          <a:prstGeom prst="rect">
            <a:avLst/>
          </a:prstGeom>
          <a:noFill/>
        </p:spPr>
        <p:txBody>
          <a:bodyPr wrap="none" rtlCol="0">
            <a:spAutoFit/>
          </a:bodyPr>
          <a:lstStyle/>
          <a:p>
            <a:r>
              <a:rPr lang="en-US" sz="3200" dirty="0">
                <a:solidFill>
                  <a:prstClr val="black"/>
                </a:solidFill>
                <a:latin typeface="Times New Roman" pitchFamily="18" charset="0"/>
                <a:cs typeface="Times New Roman" pitchFamily="18" charset="0"/>
              </a:rPr>
              <a:t>                     UCR</a:t>
            </a:r>
          </a:p>
          <a:p>
            <a:r>
              <a:rPr lang="en-US" sz="3200" dirty="0">
                <a:solidFill>
                  <a:prstClr val="black"/>
                </a:solidFill>
                <a:latin typeface="Times New Roman" pitchFamily="18" charset="0"/>
                <a:cs typeface="Times New Roman" pitchFamily="18" charset="0"/>
              </a:rPr>
              <a:t>(Pleasant emotional response)</a:t>
            </a:r>
          </a:p>
          <a:p>
            <a:r>
              <a:rPr lang="en-US" sz="3200" dirty="0">
                <a:solidFill>
                  <a:prstClr val="black"/>
                </a:solidFill>
                <a:latin typeface="Times New Roman" pitchFamily="18" charset="0"/>
                <a:cs typeface="Times New Roman" pitchFamily="18" charset="0"/>
              </a:rPr>
              <a:t>                      CR</a:t>
            </a:r>
            <a:r>
              <a:rPr lang="en-US" dirty="0">
                <a:solidFill>
                  <a:prstClr val="black"/>
                </a:solidFill>
              </a:rPr>
              <a:t> </a:t>
            </a:r>
            <a:endParaRPr lang="en-US" dirty="0">
              <a:solidFill>
                <a:prstClr val="black"/>
              </a:solidFill>
            </a:endParaRPr>
          </a:p>
        </p:txBody>
      </p:sp>
      <p:cxnSp>
        <p:nvCxnSpPr>
          <p:cNvPr id="11" name="Straight Arrow Connector 10"/>
          <p:cNvCxnSpPr/>
          <p:nvPr/>
        </p:nvCxnSpPr>
        <p:spPr>
          <a:xfrm>
            <a:off x="3581400" y="2667000"/>
            <a:ext cx="3276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276600" y="3886200"/>
            <a:ext cx="35052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721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Operant conditioning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Agreement from other people generally functions as a </a:t>
            </a:r>
            <a:r>
              <a:rPr lang="en-US" dirty="0" err="1" smtClean="0">
                <a:latin typeface="Times New Roman" pitchFamily="18" charset="0"/>
                <a:cs typeface="Times New Roman" pitchFamily="18" charset="0"/>
              </a:rPr>
              <a:t>reinforcer</a:t>
            </a:r>
            <a:r>
              <a:rPr lang="en-US" dirty="0" smtClean="0">
                <a:latin typeface="Times New Roman" pitchFamily="18" charset="0"/>
                <a:cs typeface="Times New Roman" pitchFamily="18" charset="0"/>
              </a:rPr>
              <a:t>, strengthening your tendency to express a specific attitude. Disagreement often functions as a form of punishment, which may gradually weaken your commitment to your viewpoint.</a:t>
            </a:r>
          </a:p>
          <a:p>
            <a:pPr algn="just"/>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90249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It may come into play when you openly express an attitude, such as “I believe that husbands should do more housework.” Some people may endorse your view, agreement from other people will strengthen your viewpoint. while others may jump down your throat. Disagreement will weaken your viewpoint.</a:t>
            </a:r>
          </a:p>
          <a:p>
            <a:pPr algn="just"/>
            <a:endParaRPr lang="en-US" dirty="0"/>
          </a:p>
        </p:txBody>
      </p:sp>
    </p:spTree>
    <p:extLst>
      <p:ext uri="{BB962C8B-B14F-4D97-AF65-F5344CB8AC3E}">
        <p14:creationId xmlns:p14="http://schemas.microsoft.com/office/powerpoint/2010/main" val="42550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Another person’s attitudes may rub off on you</a:t>
            </a:r>
          </a:p>
          <a:p>
            <a:pPr algn="just">
              <a:buNone/>
            </a:pPr>
            <a:r>
              <a:rPr lang="en-US" dirty="0" smtClean="0">
                <a:latin typeface="Times New Roman" pitchFamily="18" charset="0"/>
                <a:cs typeface="Times New Roman" pitchFamily="18" charset="0"/>
              </a:rPr>
              <a:t>	through observational learning. Studies show that parents and their children tend to have similar political attitudes. Observational learning presumably accounts for much of this similarity.</a:t>
            </a:r>
          </a:p>
          <a:p>
            <a:pPr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3361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524001"/>
            <a:ext cx="8229600" cy="4602163"/>
          </a:xfrm>
        </p:spPr>
        <p:txBody>
          <a:bodyPr/>
          <a:lstStyle/>
          <a:p>
            <a:pPr algn="just"/>
            <a:r>
              <a:rPr lang="en-US" dirty="0" smtClean="0">
                <a:latin typeface="Times New Roman" pitchFamily="18" charset="0"/>
                <a:cs typeface="Times New Roman" pitchFamily="18" charset="0"/>
              </a:rPr>
              <a:t>The opinions of teachers, coaches, co-workers,</a:t>
            </a:r>
          </a:p>
          <a:p>
            <a:pPr algn="just">
              <a:buNone/>
            </a:pPr>
            <a:r>
              <a:rPr lang="en-US" dirty="0" smtClean="0">
                <a:latin typeface="Times New Roman" pitchFamily="18" charset="0"/>
                <a:cs typeface="Times New Roman" pitchFamily="18" charset="0"/>
              </a:rPr>
              <a:t>	talk-show hosts, rock stars, and so forth are also likely to sway people’s attitudes through observational learning</a:t>
            </a:r>
            <a:endParaRPr lang="en-US" dirty="0"/>
          </a:p>
        </p:txBody>
      </p:sp>
    </p:spTree>
    <p:extLst>
      <p:ext uri="{BB962C8B-B14F-4D97-AF65-F5344CB8AC3E}">
        <p14:creationId xmlns:p14="http://schemas.microsoft.com/office/powerpoint/2010/main" val="11479749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TotalTime>
  <Words>1284</Words>
  <Application>Microsoft Office PowerPoint</Application>
  <PresentationFormat>Widescreen</PresentationFormat>
  <Paragraphs>104</Paragraphs>
  <Slides>36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Arial</vt:lpstr>
      <vt:lpstr>Times New Roman</vt:lpstr>
      <vt:lpstr>Trebuchet MS</vt:lpstr>
      <vt:lpstr>Wingdings 3</vt:lpstr>
      <vt:lpstr>Facet</vt:lpstr>
      <vt:lpstr>1_Facet</vt:lpstr>
      <vt:lpstr>Social Psychology</vt:lpstr>
      <vt:lpstr>Theories of Attitude Formation and Change</vt:lpstr>
      <vt:lpstr>Classical Conditioning</vt:lpstr>
      <vt:lpstr>PowerPoint Presentation</vt:lpstr>
      <vt:lpstr>Example </vt:lpstr>
      <vt:lpstr>Operant conditioning</vt:lpstr>
      <vt:lpstr>PowerPoint Presentation</vt:lpstr>
      <vt:lpstr>Observational Learning</vt:lpstr>
      <vt:lpstr>PowerPoint Presentation</vt:lpstr>
      <vt:lpstr>Trying to Change Attitudes: Factors in Persuasion</vt:lpstr>
      <vt:lpstr>Characteristics of Source factor</vt:lpstr>
      <vt:lpstr>PowerPoint Presentation</vt:lpstr>
      <vt:lpstr>Characteristics Of The Message </vt:lpstr>
      <vt:lpstr>PowerPoint Presentation</vt:lpstr>
      <vt:lpstr>Receiver/Target </vt:lpstr>
      <vt:lpstr>PowerPoint Presentation</vt:lpstr>
      <vt:lpstr>Behavior in Groups </vt:lpstr>
      <vt:lpstr>PowerPoint Presentation</vt:lpstr>
      <vt:lpstr>Bystander Effect</vt:lpstr>
      <vt:lpstr>What accounts for the bystander effect?</vt:lpstr>
      <vt:lpstr>PowerPoint Presentation</vt:lpstr>
      <vt:lpstr>Social Loafing</vt:lpstr>
      <vt:lpstr>PowerPoint Presentation</vt:lpstr>
      <vt:lpstr>What Accounts For Social Loafing </vt:lpstr>
      <vt:lpstr>PowerPoint Presentation</vt:lpstr>
      <vt:lpstr>Decision Making in Groups</vt:lpstr>
      <vt:lpstr>Group Think</vt:lpstr>
      <vt:lpstr>What causes groupthink?</vt:lpstr>
      <vt:lpstr>PowerPoint Presentation</vt:lpstr>
      <vt:lpstr>Group Polarization</vt:lpstr>
      <vt:lpstr>Social Influence </vt:lpstr>
      <vt:lpstr>Conformity</vt:lpstr>
      <vt:lpstr>Example</vt:lpstr>
      <vt:lpstr>Cultural Variations in Conformity</vt:lpstr>
      <vt:lpstr>Compliance</vt:lpstr>
      <vt:lpstr>Obedience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Psychology</dc:title>
  <dc:creator>Ali G</dc:creator>
  <cp:lastModifiedBy>Ali G</cp:lastModifiedBy>
  <cp:revision>1</cp:revision>
  <dcterms:created xsi:type="dcterms:W3CDTF">2020-05-03T08:35:38Z</dcterms:created>
  <dcterms:modified xsi:type="dcterms:W3CDTF">2020-05-03T08:37:47Z</dcterms:modified>
</cp:coreProperties>
</file>