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  <p:sldMasterId id="2147483701" r:id="rId3"/>
    <p:sldMasterId id="2147483725" r:id="rId4"/>
    <p:sldMasterId id="2147483737" r:id="rId5"/>
    <p:sldMasterId id="2147483749" r:id="rId6"/>
    <p:sldMasterId id="2147483761" r:id="rId7"/>
    <p:sldMasterId id="2147483773" r:id="rId8"/>
    <p:sldMasterId id="2147483785" r:id="rId9"/>
    <p:sldMasterId id="2147483797" r:id="rId10"/>
    <p:sldMasterId id="2147483821" r:id="rId11"/>
  </p:sldMasterIdLst>
  <p:notesMasterIdLst>
    <p:notesMasterId r:id="rId29"/>
  </p:notesMasterIdLst>
  <p:handoutMasterIdLst>
    <p:handoutMasterId r:id="rId30"/>
  </p:handoutMasterIdLst>
  <p:sldIdLst>
    <p:sldId id="326" r:id="rId12"/>
    <p:sldId id="256" r:id="rId13"/>
    <p:sldId id="274" r:id="rId14"/>
    <p:sldId id="358" r:id="rId15"/>
    <p:sldId id="359" r:id="rId16"/>
    <p:sldId id="365" r:id="rId17"/>
    <p:sldId id="273" r:id="rId18"/>
    <p:sldId id="318" r:id="rId19"/>
    <p:sldId id="332" r:id="rId20"/>
    <p:sldId id="334" r:id="rId21"/>
    <p:sldId id="338" r:id="rId22"/>
    <p:sldId id="340" r:id="rId23"/>
    <p:sldId id="342" r:id="rId24"/>
    <p:sldId id="344" r:id="rId25"/>
    <p:sldId id="346" r:id="rId26"/>
    <p:sldId id="348" r:id="rId27"/>
    <p:sldId id="350" r:id="rId28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314" autoAdjust="0"/>
  </p:normalViewPr>
  <p:slideViewPr>
    <p:cSldViewPr snapToGrid="0">
      <p:cViewPr varScale="1">
        <p:scale>
          <a:sx n="93" d="100"/>
          <a:sy n="93" d="100"/>
        </p:scale>
        <p:origin x="11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3CF4A-BDEE-4180-A1B1-3285412DCBC0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395B0-38A3-4C3F-B3D4-32144F102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99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C7D8C-546A-402D-8617-86A6FC2E010C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15FE8-0A4A-4E55-888E-0D299A352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8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45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Serendipitous…occurring or discovered by chance in a happy or beneficial way. Sir Alexander Fleming, a Scottish researcher, is credited with the discovery of penicillin in 1928. At the time, Fleming was experimenting with the influenza virus in the Laboratory of the Inoculation Department at St. </a:t>
            </a:r>
            <a:r>
              <a:rPr lang="en-US" smtClean="0"/>
              <a:t>Mary’s Hospital in London.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6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aurothioglucose</a:t>
            </a:r>
            <a:r>
              <a:rPr lang="en-US" dirty="0" smtClean="0"/>
              <a:t> (Solganal), a drug used for the treatment of rheumatoid arthritis,,, Auranofin is a gold salt classified by the World Health Organization as an </a:t>
            </a:r>
            <a:r>
              <a:rPr lang="en-US" dirty="0" err="1" smtClean="0"/>
              <a:t>antirheumatic</a:t>
            </a:r>
            <a:r>
              <a:rPr lang="en-US" dirty="0" smtClean="0"/>
              <a:t> agent. It has the brand name </a:t>
            </a:r>
            <a:r>
              <a:rPr lang="en-US" dirty="0" err="1" smtClean="0"/>
              <a:t>Ridaura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9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Penicillin (PCN or pen) is a group of antibiotics, derived originally from common </a:t>
            </a:r>
            <a:r>
              <a:rPr lang="en-US" dirty="0" err="1" smtClean="0"/>
              <a:t>moulds</a:t>
            </a:r>
            <a:r>
              <a:rPr lang="en-US" dirty="0" smtClean="0"/>
              <a:t> known as </a:t>
            </a:r>
            <a:r>
              <a:rPr lang="en-US" dirty="0" err="1" smtClean="0"/>
              <a:t>Penicillium</a:t>
            </a:r>
            <a:r>
              <a:rPr lang="en-US" dirty="0" smtClean="0"/>
              <a:t> </a:t>
            </a:r>
            <a:r>
              <a:rPr lang="en-US" dirty="0" err="1" smtClean="0"/>
              <a:t>moulds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05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Eli Lilly marketed the first such insulin, </a:t>
            </a:r>
            <a:r>
              <a:rPr lang="en-US" dirty="0" err="1" smtClean="0"/>
              <a:t>Humulin</a:t>
            </a:r>
            <a:r>
              <a:rPr lang="en-US" dirty="0" smtClean="0"/>
              <a:t>, in 1982. </a:t>
            </a:r>
            <a:r>
              <a:rPr lang="en-US" dirty="0" err="1" smtClean="0"/>
              <a:t>Humulin</a:t>
            </a:r>
            <a:r>
              <a:rPr lang="en-US" dirty="0" smtClean="0"/>
              <a:t> was the first medication produced using modern genetic engineering techniques in which actual human DNA is inserted into a host cell (E. coli in this case). The host cells are then allowed to grow and reproduce normally, and due to the inserted human DNA, they produce a synthetic version of human insulin.</a:t>
            </a:r>
          </a:p>
          <a:p>
            <a:r>
              <a:rPr lang="en-US" smtClean="0"/>
              <a:t>Human versions can be made either by modifying pig versions or recombinant technology.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1C21-E1A2-46EB-A1E0-3B76CB4C3723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1708-3381-4EEB-9136-8FCAC0D7C700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703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38A565-F688-43DD-9FBB-37B45A225C53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71F00E-94AE-4704-898D-6B1D1335C64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824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1B75FB-7B2C-4F3B-91B6-9F38C3B0CFD2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90C110-058F-4660-BE02-290EB16735C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25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1AC214-29B8-42C2-9695-73D52AF0B890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ECBE3-C9E7-47A6-A6EA-EF36A5B86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869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9D37E3-D4E5-4103-BB9E-75CBCFC6488B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C1E5B0-6E8C-4A31-924D-12BCED54F6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233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ECC8D6-11F2-42FD-8175-92058B3860ED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C0E487-34EB-4529-8791-E92AE55848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985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05F6B7-F4FE-44BF-AF84-E8BA4E7A1082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836A2-08D4-4EBC-B5FE-10E5016CE13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320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5880EF-0241-4544-B188-97DF8096C52E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559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21C3E1-668A-4C54-A3E8-E1C0B7D9ED3D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F2618D-A452-4A0C-8AF6-3226C3ED49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653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38CB2A-918A-4B0F-96D0-095F1DD86EF4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64991-D011-4DF9-A716-BCB6E5818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192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364FCF-82B9-48BC-B415-8BD7AB82365E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2370DC-930D-453B-87D8-2037168EB2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26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7DB3-D1A0-4FF0-8508-337E294AA803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01383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EB0DC5-059A-49E1-9BB9-5D3B977C22EA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03709E-E0CF-47AE-82B5-5F2AB39CEB7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452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206831-919A-456E-B4F4-952141D15812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71F00E-94AE-4704-898D-6B1D1335C64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705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6E1CA0-9627-4807-9C6A-C96D65B20FA7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90C110-058F-4660-BE02-290EB16735C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031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B720E1-352C-4826-9BAF-0C3652C96C46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ECBE3-C9E7-47A6-A6EA-EF36A5B86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094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2929DF-CEB3-4C96-8120-A50647E657B0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C1E5B0-6E8C-4A31-924D-12BCED54F6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626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81B79E-AC39-43A4-81F2-F22D2B92B8FC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C0E487-34EB-4529-8791-E92AE55848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774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88952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0885931" y="1600200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36575" y="0"/>
                </a:moveTo>
                <a:lnTo>
                  <a:pt x="22342" y="2875"/>
                </a:lnTo>
                <a:lnTo>
                  <a:pt x="10715" y="10715"/>
                </a:lnTo>
                <a:lnTo>
                  <a:pt x="2875" y="22342"/>
                </a:lnTo>
                <a:lnTo>
                  <a:pt x="0" y="36575"/>
                </a:lnTo>
                <a:lnTo>
                  <a:pt x="2875" y="50809"/>
                </a:lnTo>
                <a:lnTo>
                  <a:pt x="10715" y="62436"/>
                </a:lnTo>
                <a:lnTo>
                  <a:pt x="22342" y="70276"/>
                </a:lnTo>
                <a:lnTo>
                  <a:pt x="36575" y="73151"/>
                </a:lnTo>
                <a:lnTo>
                  <a:pt x="50809" y="70276"/>
                </a:lnTo>
                <a:lnTo>
                  <a:pt x="62436" y="62436"/>
                </a:lnTo>
                <a:lnTo>
                  <a:pt x="70276" y="50809"/>
                </a:lnTo>
                <a:lnTo>
                  <a:pt x="73151" y="36575"/>
                </a:lnTo>
                <a:lnTo>
                  <a:pt x="70276" y="22342"/>
                </a:lnTo>
                <a:lnTo>
                  <a:pt x="62436" y="10715"/>
                </a:lnTo>
                <a:lnTo>
                  <a:pt x="50809" y="2875"/>
                </a:lnTo>
                <a:lnTo>
                  <a:pt x="36575" y="0"/>
                </a:lnTo>
                <a:close/>
              </a:path>
            </a:pathLst>
          </a:custGeom>
          <a:solidFill>
            <a:srgbClr val="FFECB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0885931" y="1600200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0" y="36575"/>
                </a:moveTo>
                <a:lnTo>
                  <a:pt x="2875" y="22342"/>
                </a:lnTo>
                <a:lnTo>
                  <a:pt x="10715" y="10715"/>
                </a:lnTo>
                <a:lnTo>
                  <a:pt x="22342" y="2875"/>
                </a:lnTo>
                <a:lnTo>
                  <a:pt x="36575" y="0"/>
                </a:lnTo>
                <a:lnTo>
                  <a:pt x="50809" y="2875"/>
                </a:lnTo>
                <a:lnTo>
                  <a:pt x="62436" y="10715"/>
                </a:lnTo>
                <a:lnTo>
                  <a:pt x="70276" y="22342"/>
                </a:lnTo>
                <a:lnTo>
                  <a:pt x="73151" y="36575"/>
                </a:lnTo>
                <a:lnTo>
                  <a:pt x="70276" y="50809"/>
                </a:lnTo>
                <a:lnTo>
                  <a:pt x="62436" y="62436"/>
                </a:lnTo>
                <a:lnTo>
                  <a:pt x="50809" y="70276"/>
                </a:lnTo>
                <a:lnTo>
                  <a:pt x="36575" y="73151"/>
                </a:lnTo>
                <a:lnTo>
                  <a:pt x="22342" y="70276"/>
                </a:lnTo>
                <a:lnTo>
                  <a:pt x="10715" y="62436"/>
                </a:lnTo>
                <a:lnTo>
                  <a:pt x="2875" y="50809"/>
                </a:lnTo>
                <a:lnTo>
                  <a:pt x="0" y="36575"/>
                </a:lnTo>
                <a:close/>
              </a:path>
            </a:pathLst>
          </a:custGeom>
          <a:ln w="12192">
            <a:solidFill>
              <a:srgbClr val="FFECB8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219200" y="1600200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36575" y="0"/>
                </a:moveTo>
                <a:lnTo>
                  <a:pt x="22336" y="2875"/>
                </a:lnTo>
                <a:lnTo>
                  <a:pt x="10710" y="10715"/>
                </a:lnTo>
                <a:lnTo>
                  <a:pt x="2873" y="22342"/>
                </a:lnTo>
                <a:lnTo>
                  <a:pt x="0" y="36575"/>
                </a:lnTo>
                <a:lnTo>
                  <a:pt x="2873" y="50809"/>
                </a:lnTo>
                <a:lnTo>
                  <a:pt x="10710" y="62436"/>
                </a:lnTo>
                <a:lnTo>
                  <a:pt x="22336" y="70276"/>
                </a:lnTo>
                <a:lnTo>
                  <a:pt x="36575" y="73151"/>
                </a:lnTo>
                <a:lnTo>
                  <a:pt x="50809" y="70276"/>
                </a:lnTo>
                <a:lnTo>
                  <a:pt x="62436" y="62436"/>
                </a:lnTo>
                <a:lnTo>
                  <a:pt x="70276" y="50809"/>
                </a:lnTo>
                <a:lnTo>
                  <a:pt x="73152" y="36575"/>
                </a:lnTo>
                <a:lnTo>
                  <a:pt x="70276" y="22342"/>
                </a:lnTo>
                <a:lnTo>
                  <a:pt x="62436" y="10715"/>
                </a:lnTo>
                <a:lnTo>
                  <a:pt x="50809" y="2875"/>
                </a:lnTo>
                <a:lnTo>
                  <a:pt x="36575" y="0"/>
                </a:lnTo>
                <a:close/>
              </a:path>
            </a:pathLst>
          </a:custGeom>
          <a:solidFill>
            <a:srgbClr val="FFECB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219200" y="1600200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0" y="36575"/>
                </a:moveTo>
                <a:lnTo>
                  <a:pt x="2873" y="22342"/>
                </a:lnTo>
                <a:lnTo>
                  <a:pt x="10710" y="10715"/>
                </a:lnTo>
                <a:lnTo>
                  <a:pt x="22336" y="2875"/>
                </a:lnTo>
                <a:lnTo>
                  <a:pt x="36575" y="0"/>
                </a:lnTo>
                <a:lnTo>
                  <a:pt x="50809" y="2875"/>
                </a:lnTo>
                <a:lnTo>
                  <a:pt x="62436" y="10715"/>
                </a:lnTo>
                <a:lnTo>
                  <a:pt x="70276" y="22342"/>
                </a:lnTo>
                <a:lnTo>
                  <a:pt x="73152" y="36575"/>
                </a:lnTo>
                <a:lnTo>
                  <a:pt x="70276" y="50809"/>
                </a:lnTo>
                <a:lnTo>
                  <a:pt x="62436" y="62436"/>
                </a:lnTo>
                <a:lnTo>
                  <a:pt x="50809" y="70276"/>
                </a:lnTo>
                <a:lnTo>
                  <a:pt x="36575" y="73151"/>
                </a:lnTo>
                <a:lnTo>
                  <a:pt x="22336" y="70276"/>
                </a:lnTo>
                <a:lnTo>
                  <a:pt x="10710" y="62436"/>
                </a:lnTo>
                <a:lnTo>
                  <a:pt x="2873" y="50809"/>
                </a:lnTo>
                <a:lnTo>
                  <a:pt x="0" y="36575"/>
                </a:lnTo>
                <a:close/>
              </a:path>
            </a:pathLst>
          </a:custGeom>
          <a:ln w="12192">
            <a:solidFill>
              <a:srgbClr val="FFECB8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382267" y="1610867"/>
            <a:ext cx="9430385" cy="0"/>
          </a:xfrm>
          <a:custGeom>
            <a:avLst/>
            <a:gdLst/>
            <a:ahLst/>
            <a:cxnLst/>
            <a:rect l="l" t="t" r="r" b="b"/>
            <a:pathLst>
              <a:path w="9430385">
                <a:moveTo>
                  <a:pt x="0" y="0"/>
                </a:moveTo>
                <a:lnTo>
                  <a:pt x="9429877" y="0"/>
                </a:lnTo>
              </a:path>
            </a:pathLst>
          </a:custGeom>
          <a:ln w="12192">
            <a:solidFill>
              <a:srgbClr val="FFECB8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382267" y="1662683"/>
            <a:ext cx="9430385" cy="0"/>
          </a:xfrm>
          <a:custGeom>
            <a:avLst/>
            <a:gdLst/>
            <a:ahLst/>
            <a:cxnLst/>
            <a:rect l="l" t="t" r="r" b="b"/>
            <a:pathLst>
              <a:path w="9430385">
                <a:moveTo>
                  <a:pt x="0" y="0"/>
                </a:moveTo>
                <a:lnTo>
                  <a:pt x="9429877" y="0"/>
                </a:lnTo>
              </a:path>
            </a:pathLst>
          </a:custGeom>
          <a:ln w="12192">
            <a:solidFill>
              <a:srgbClr val="FFECB8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0885931" y="4850891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36575" y="0"/>
                </a:moveTo>
                <a:lnTo>
                  <a:pt x="22342" y="2875"/>
                </a:lnTo>
                <a:lnTo>
                  <a:pt x="10715" y="10715"/>
                </a:lnTo>
                <a:lnTo>
                  <a:pt x="2875" y="22342"/>
                </a:lnTo>
                <a:lnTo>
                  <a:pt x="0" y="36575"/>
                </a:lnTo>
                <a:lnTo>
                  <a:pt x="2875" y="50809"/>
                </a:lnTo>
                <a:lnTo>
                  <a:pt x="10715" y="62436"/>
                </a:lnTo>
                <a:lnTo>
                  <a:pt x="22342" y="70276"/>
                </a:lnTo>
                <a:lnTo>
                  <a:pt x="36575" y="73151"/>
                </a:lnTo>
                <a:lnTo>
                  <a:pt x="50809" y="70276"/>
                </a:lnTo>
                <a:lnTo>
                  <a:pt x="62436" y="62436"/>
                </a:lnTo>
                <a:lnTo>
                  <a:pt x="70276" y="50809"/>
                </a:lnTo>
                <a:lnTo>
                  <a:pt x="73151" y="36575"/>
                </a:lnTo>
                <a:lnTo>
                  <a:pt x="70276" y="22342"/>
                </a:lnTo>
                <a:lnTo>
                  <a:pt x="62436" y="10715"/>
                </a:lnTo>
                <a:lnTo>
                  <a:pt x="50809" y="2875"/>
                </a:lnTo>
                <a:lnTo>
                  <a:pt x="36575" y="0"/>
                </a:lnTo>
                <a:close/>
              </a:path>
            </a:pathLst>
          </a:custGeom>
          <a:solidFill>
            <a:srgbClr val="FFECB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0885931" y="4850891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0" y="36575"/>
                </a:moveTo>
                <a:lnTo>
                  <a:pt x="2875" y="22342"/>
                </a:lnTo>
                <a:lnTo>
                  <a:pt x="10715" y="10715"/>
                </a:lnTo>
                <a:lnTo>
                  <a:pt x="22342" y="2875"/>
                </a:lnTo>
                <a:lnTo>
                  <a:pt x="36575" y="0"/>
                </a:lnTo>
                <a:lnTo>
                  <a:pt x="50809" y="2875"/>
                </a:lnTo>
                <a:lnTo>
                  <a:pt x="62436" y="10715"/>
                </a:lnTo>
                <a:lnTo>
                  <a:pt x="70276" y="22342"/>
                </a:lnTo>
                <a:lnTo>
                  <a:pt x="73151" y="36575"/>
                </a:lnTo>
                <a:lnTo>
                  <a:pt x="70276" y="50809"/>
                </a:lnTo>
                <a:lnTo>
                  <a:pt x="62436" y="62436"/>
                </a:lnTo>
                <a:lnTo>
                  <a:pt x="50809" y="70276"/>
                </a:lnTo>
                <a:lnTo>
                  <a:pt x="36575" y="73151"/>
                </a:lnTo>
                <a:lnTo>
                  <a:pt x="22342" y="70276"/>
                </a:lnTo>
                <a:lnTo>
                  <a:pt x="10715" y="62436"/>
                </a:lnTo>
                <a:lnTo>
                  <a:pt x="2875" y="50809"/>
                </a:lnTo>
                <a:lnTo>
                  <a:pt x="0" y="36575"/>
                </a:lnTo>
                <a:close/>
              </a:path>
            </a:pathLst>
          </a:custGeom>
          <a:ln w="12192">
            <a:solidFill>
              <a:srgbClr val="FFECB8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1219200" y="4850891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36575" y="0"/>
                </a:moveTo>
                <a:lnTo>
                  <a:pt x="22336" y="2875"/>
                </a:lnTo>
                <a:lnTo>
                  <a:pt x="10710" y="10715"/>
                </a:lnTo>
                <a:lnTo>
                  <a:pt x="2873" y="22342"/>
                </a:lnTo>
                <a:lnTo>
                  <a:pt x="0" y="36575"/>
                </a:lnTo>
                <a:lnTo>
                  <a:pt x="2873" y="50809"/>
                </a:lnTo>
                <a:lnTo>
                  <a:pt x="10710" y="62436"/>
                </a:lnTo>
                <a:lnTo>
                  <a:pt x="22336" y="70276"/>
                </a:lnTo>
                <a:lnTo>
                  <a:pt x="36575" y="73151"/>
                </a:lnTo>
                <a:lnTo>
                  <a:pt x="50809" y="70276"/>
                </a:lnTo>
                <a:lnTo>
                  <a:pt x="62436" y="62436"/>
                </a:lnTo>
                <a:lnTo>
                  <a:pt x="70276" y="50809"/>
                </a:lnTo>
                <a:lnTo>
                  <a:pt x="73152" y="36575"/>
                </a:lnTo>
                <a:lnTo>
                  <a:pt x="70276" y="22342"/>
                </a:lnTo>
                <a:lnTo>
                  <a:pt x="62436" y="10715"/>
                </a:lnTo>
                <a:lnTo>
                  <a:pt x="50809" y="2875"/>
                </a:lnTo>
                <a:lnTo>
                  <a:pt x="36575" y="0"/>
                </a:lnTo>
                <a:close/>
              </a:path>
            </a:pathLst>
          </a:custGeom>
          <a:solidFill>
            <a:srgbClr val="FFECB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1219200" y="4850891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0" y="36575"/>
                </a:moveTo>
                <a:lnTo>
                  <a:pt x="2873" y="22342"/>
                </a:lnTo>
                <a:lnTo>
                  <a:pt x="10710" y="10715"/>
                </a:lnTo>
                <a:lnTo>
                  <a:pt x="22336" y="2875"/>
                </a:lnTo>
                <a:lnTo>
                  <a:pt x="36575" y="0"/>
                </a:lnTo>
                <a:lnTo>
                  <a:pt x="50809" y="2875"/>
                </a:lnTo>
                <a:lnTo>
                  <a:pt x="62436" y="10715"/>
                </a:lnTo>
                <a:lnTo>
                  <a:pt x="70276" y="22342"/>
                </a:lnTo>
                <a:lnTo>
                  <a:pt x="73152" y="36575"/>
                </a:lnTo>
                <a:lnTo>
                  <a:pt x="70276" y="50809"/>
                </a:lnTo>
                <a:lnTo>
                  <a:pt x="62436" y="62436"/>
                </a:lnTo>
                <a:lnTo>
                  <a:pt x="50809" y="70276"/>
                </a:lnTo>
                <a:lnTo>
                  <a:pt x="36575" y="73151"/>
                </a:lnTo>
                <a:lnTo>
                  <a:pt x="22336" y="70276"/>
                </a:lnTo>
                <a:lnTo>
                  <a:pt x="10710" y="62436"/>
                </a:lnTo>
                <a:lnTo>
                  <a:pt x="2873" y="50809"/>
                </a:lnTo>
                <a:lnTo>
                  <a:pt x="0" y="36575"/>
                </a:lnTo>
                <a:close/>
              </a:path>
            </a:pathLst>
          </a:custGeom>
          <a:ln w="12192">
            <a:solidFill>
              <a:srgbClr val="FFECB8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1382267" y="4861559"/>
            <a:ext cx="9430385" cy="0"/>
          </a:xfrm>
          <a:custGeom>
            <a:avLst/>
            <a:gdLst/>
            <a:ahLst/>
            <a:cxnLst/>
            <a:rect l="l" t="t" r="r" b="b"/>
            <a:pathLst>
              <a:path w="9430385">
                <a:moveTo>
                  <a:pt x="0" y="0"/>
                </a:moveTo>
                <a:lnTo>
                  <a:pt x="9429877" y="0"/>
                </a:lnTo>
              </a:path>
            </a:pathLst>
          </a:custGeom>
          <a:ln w="12192">
            <a:solidFill>
              <a:srgbClr val="FFECB8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1382267" y="4913376"/>
            <a:ext cx="9430385" cy="0"/>
          </a:xfrm>
          <a:custGeom>
            <a:avLst/>
            <a:gdLst/>
            <a:ahLst/>
            <a:cxnLst/>
            <a:rect l="l" t="t" r="r" b="b"/>
            <a:pathLst>
              <a:path w="9430385">
                <a:moveTo>
                  <a:pt x="0" y="0"/>
                </a:moveTo>
                <a:lnTo>
                  <a:pt x="9429877" y="0"/>
                </a:lnTo>
              </a:path>
            </a:pathLst>
          </a:custGeom>
          <a:ln w="12192">
            <a:solidFill>
              <a:srgbClr val="FFECB8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53438" y="2126437"/>
            <a:ext cx="8485123" cy="1937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FFECB8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17346" y="5084445"/>
            <a:ext cx="10957306" cy="878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A391F"/>
                </a:solidFill>
                <a:latin typeface="Constantia"/>
                <a:cs typeface="Constantia"/>
              </a:defRPr>
            </a:lvl1pPr>
          </a:lstStyle>
          <a:p>
            <a:pPr marL="25400">
              <a:lnSpc>
                <a:spcPts val="2380"/>
              </a:lnSpc>
            </a:pPr>
            <a:fld id="{81D60167-4931-47E6-BA6A-407CBD079E47}" type="slidenum">
              <a:rPr dirty="0"/>
              <a:pPr marL="25400">
                <a:lnSpc>
                  <a:spcPts val="238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90150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88952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03275" y="300227"/>
            <a:ext cx="11582400" cy="6257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A391F"/>
                </a:solidFill>
                <a:latin typeface="Constantia"/>
                <a:cs typeface="Constantia"/>
              </a:defRPr>
            </a:lvl1pPr>
          </a:lstStyle>
          <a:p>
            <a:pPr marL="25400">
              <a:lnSpc>
                <a:spcPts val="2380"/>
              </a:lnSpc>
            </a:pPr>
            <a:fld id="{81D60167-4931-47E6-BA6A-407CBD079E47}" type="slidenum">
              <a:rPr dirty="0"/>
              <a:pPr marL="25400">
                <a:lnSpc>
                  <a:spcPts val="238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59469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A391F"/>
                </a:solidFill>
                <a:latin typeface="Constantia"/>
                <a:cs typeface="Constantia"/>
              </a:defRPr>
            </a:lvl1pPr>
          </a:lstStyle>
          <a:p>
            <a:pPr marL="25400">
              <a:lnSpc>
                <a:spcPts val="2380"/>
              </a:lnSpc>
            </a:pPr>
            <a:fld id="{81D60167-4931-47E6-BA6A-407CBD079E47}" type="slidenum">
              <a:rPr dirty="0"/>
              <a:pPr marL="25400">
                <a:lnSpc>
                  <a:spcPts val="238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38663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A391F"/>
                </a:solidFill>
                <a:latin typeface="Constantia"/>
                <a:cs typeface="Constantia"/>
              </a:defRPr>
            </a:lvl1pPr>
          </a:lstStyle>
          <a:p>
            <a:pPr marL="25400">
              <a:lnSpc>
                <a:spcPts val="2380"/>
              </a:lnSpc>
            </a:pPr>
            <a:fld id="{81D60167-4931-47E6-BA6A-407CBD079E47}" type="slidenum">
              <a:rPr dirty="0"/>
              <a:pPr marL="25400">
                <a:lnSpc>
                  <a:spcPts val="238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9821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8207E-37E4-4476-BBFF-41E54CC24F17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917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A391F"/>
                </a:solidFill>
                <a:latin typeface="Constantia"/>
                <a:cs typeface="Constantia"/>
              </a:defRPr>
            </a:lvl1pPr>
          </a:lstStyle>
          <a:p>
            <a:pPr marL="25400">
              <a:lnSpc>
                <a:spcPts val="2380"/>
              </a:lnSpc>
            </a:pPr>
            <a:fld id="{81D60167-4931-47E6-BA6A-407CBD079E47}" type="slidenum">
              <a:rPr dirty="0"/>
              <a:pPr marL="25400">
                <a:lnSpc>
                  <a:spcPts val="238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6023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8736-BBFE-4D7A-B822-F36B3CA11CC7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973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938F-8F4E-4FE5-8CD0-3021A7FD1AE4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51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BD7-4B6A-43CA-91C4-23FCA034D9A6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89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C5AB5-4E04-4C1F-BE25-435621C50DE3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6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B2C3A7-488B-45CA-AAB5-8948F101410F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836A2-08D4-4EBC-B5FE-10E5016CE13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533F3D-A95F-40AE-BCA1-43298F538A1C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92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EF4A21-3162-4623-B868-7F0760A647F0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F2618D-A452-4A0C-8AF6-3226C3ED49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1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4FA1-C148-4BCF-BB45-A3516CC8D90D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33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5E63AD-AEA8-432A-9D91-EF3B77480698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64991-D011-4DF9-A716-BCB6E5818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06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67E25F-3928-4834-9902-736DD4FEFB8E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2370DC-930D-453B-87D8-2037168EB2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29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AFD7EF-FF48-4079-BCD6-6A6A9C8E0AA6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03709E-E0CF-47AE-82B5-5F2AB39CEB7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22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FB345A-5637-4A7D-A314-09E641319483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71F00E-94AE-4704-898D-6B1D1335C64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96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E2AA85-F962-4131-B3C3-B95614E4056B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90C110-058F-4660-BE02-290EB16735C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59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3B48E1-E367-4733-B2A0-2343F205ED0D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ECBE3-C9E7-47A6-A6EA-EF36A5B86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61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516076-0044-4608-89F5-C92F7FA5357A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C1E5B0-6E8C-4A31-924D-12BCED54F6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91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2B392C-07B0-4D7D-8EFC-046BBDDCEE27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C0E487-34EB-4529-8791-E92AE55848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99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1B4A72-2DA7-46A9-9A9B-93636971357B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836A2-08D4-4EBC-B5FE-10E5016CE13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93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EDC9BF-6224-4006-BA15-85B4F36F07EA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8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22D1-F1EF-40FE-B51E-B2FFB1CCB85F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63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6A1890-4840-4C0B-B3D6-C0582C9C6F4C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F2618D-A452-4A0C-8AF6-3226C3ED49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62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C19F4-BA08-4DBC-B741-C7AF2CB70A30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64991-D011-4DF9-A716-BCB6E5818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91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04DF8-855E-43A9-8442-59F8E962EB61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2370DC-930D-453B-87D8-2037168EB2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53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A0C9ED-00DF-47C2-97CF-AF2A04F93363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03709E-E0CF-47AE-82B5-5F2AB39CEB7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41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068184-5EE8-4083-B7F8-089839B6438D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71F00E-94AE-4704-898D-6B1D1335C64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28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B687C6-D359-45D4-A3EE-F72621E1B7D1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90C110-058F-4660-BE02-290EB16735C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94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0B5AD7-BC14-4736-BF27-2809ED4388CB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ECBE3-C9E7-47A6-A6EA-EF36A5B86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33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87DE95-465B-415F-88D9-32D7D289A101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C1E5B0-6E8C-4A31-924D-12BCED54F6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6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5F50D-921D-43A1-9C4A-7586A1D5838F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C0E487-34EB-4529-8791-E92AE55848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31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10D356-66FF-435C-9ADE-0E26983212BF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836A2-08D4-4EBC-B5FE-10E5016CE13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02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293F-F1E7-4609-9887-E4CCCE65D489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97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36C170-052D-4A28-A9EE-F97F905E92DC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523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53D6A6-78D6-4FF3-802E-43F23ABD3777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F2618D-A452-4A0C-8AF6-3226C3ED49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523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23C90-F02D-4A95-A024-7F5A59FE4B0A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64991-D011-4DF9-A716-BCB6E5818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49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9868EC-9D86-4E34-88A7-8A6BF2477C7F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2370DC-930D-453B-87D8-2037168EB2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69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EB7DFC-A00B-439C-82CD-1AC801B59029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03709E-E0CF-47AE-82B5-5F2AB39CEB7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52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990C22-B78C-4ED6-AAD6-51490192EE42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71F00E-94AE-4704-898D-6B1D1335C64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88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6ECE64-4633-4C11-94F2-57D65EBAC669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90C110-058F-4660-BE02-290EB16735C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71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C69658-E0EA-4EA2-B6A3-EE4E660003AB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ECBE3-C9E7-47A6-A6EA-EF36A5B86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296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B76370-C5CB-42BA-A4C5-4015D5BCC554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C1E5B0-6E8C-4A31-924D-12BCED54F6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61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37A9C5-3732-41C3-BDD5-BFE505343D4A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C0E487-34EB-4529-8791-E92AE55848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34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492D-EC9F-463C-8F49-B59669EFBDE6}" type="datetime1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09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BB2D6C-255F-46D9-A87B-5FF0B39D8F11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836A2-08D4-4EBC-B5FE-10E5016CE13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78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D94BEF-2969-4F49-9DB5-9A6AE408BB60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69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D56C91-AF4B-435C-8F44-E4AC5E05A936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F2618D-A452-4A0C-8AF6-3226C3ED49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428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C4B20F-950C-49B3-AFB7-C8840659FEA1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64991-D011-4DF9-A716-BCB6E5818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96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17E1A7-0854-4184-9129-0A19644C7F00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2370DC-930D-453B-87D8-2037168EB2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30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8A8121-394A-43DA-A70C-5C910B6F8354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03709E-E0CF-47AE-82B5-5F2AB39CEB7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4E8C68-D313-4D09-A786-BDB75D5682A3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71F00E-94AE-4704-898D-6B1D1335C64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917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FC05C6-603C-4FE8-8B62-2C5AF11F7C34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90C110-058F-4660-BE02-290EB16735C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66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B2832-D7CE-4AA9-B09D-D82BFE2A3920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ECBE3-C9E7-47A6-A6EA-EF36A5B86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62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E730D1-C569-47B4-AF27-83183A3B3994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C1E5B0-6E8C-4A31-924D-12BCED54F6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A557-366B-430B-8042-588AEA16B600}" type="datetime1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388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5AA72A-3481-4A0B-8ABE-A076104ECC77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C0E487-34EB-4529-8791-E92AE55848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9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6DBB6A-A7C2-4675-BBF7-C9600743A707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836A2-08D4-4EBC-B5FE-10E5016CE13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54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C74C99-60D5-4905-938E-25ED7A3BF8E5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527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72A5AB-7A25-4CEE-B45C-EA7CDA057D30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F2618D-A452-4A0C-8AF6-3226C3ED49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670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493ADC-4D91-4DDC-88C6-939C57F76B42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64991-D011-4DF9-A716-BCB6E5818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925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04DA2C-95BB-49EC-96D4-D0F48A57CAD3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2370DC-930D-453B-87D8-2037168EB2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331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46BFFF-748E-46A0-AD2D-E2975FCAF474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03709E-E0CF-47AE-82B5-5F2AB39CEB7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456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BD2BC7-4CC7-4586-962F-49AD825388C1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71F00E-94AE-4704-898D-6B1D1335C64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716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7B3FA-B624-45A0-9DA5-90664F72EE68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90C110-058F-4660-BE02-290EB16735C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717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1E6456-137F-4456-9F8E-415E54D0D6CE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ECBE3-C9E7-47A6-A6EA-EF36A5B86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4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4E88-CFB2-4F57-9E4B-13F2E3CD30EF}" type="datetime1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826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21E20B-3296-4434-98AC-913119C4BE94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C1E5B0-6E8C-4A31-924D-12BCED54F6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874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74FD73-788C-4A4B-9AD3-B86843433DAD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C0E487-34EB-4529-8791-E92AE55848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346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FAE79A-28EB-4AD0-986E-8F7E017DB166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836A2-08D4-4EBC-B5FE-10E5016CE13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417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F3ADAF-AB34-4F0B-A6B6-9443E3F89413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128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7406A6-3112-4D62-8C23-6F26F5C97A9D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F2618D-A452-4A0C-8AF6-3226C3ED49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438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0FFCF-22DA-4209-ABD7-7C9BA36ED54C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64991-D011-4DF9-A716-BCB6E5818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985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A2D63B-F3AA-4DCB-BBB5-956FB1F594D9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2370DC-930D-453B-87D8-2037168EB2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391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A1B7ED-626D-49CD-BE2A-1DF2EC4BCDCB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03709E-E0CF-47AE-82B5-5F2AB39CEB7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769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E8705E-9A02-448D-82CA-D3276DFD17CC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71F00E-94AE-4704-898D-6B1D1335C64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795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7FABEB-1012-4086-AAC4-60E2D23F0574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90C110-058F-4660-BE02-290EB16735C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9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C439-E299-4812-8B23-3FE5044CF50A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072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08876-E569-442E-8F6D-6838FFED609A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ECBE3-C9E7-47A6-A6EA-EF36A5B86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038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C0500F-1BAF-42D1-A49E-003092A97F41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C1E5B0-6E8C-4A31-924D-12BCED54F6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8986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71A32-AA4D-4E4D-90E9-8B76FE545925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C0E487-34EB-4529-8791-E92AE55848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179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1E29E8-1D5F-4A43-A50F-2EF263F5F6E7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836A2-08D4-4EBC-B5FE-10E5016CE13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33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E4A210-2B97-437D-92D5-1BD618A45B01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126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A86A98-5F31-4DFD-9499-98FC5F6FEF63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F2618D-A452-4A0C-8AF6-3226C3ED49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444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24F8B9-8E72-4674-B617-ADDBDA378E5C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64991-D011-4DF9-A716-BCB6E5818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3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AD9731-5B7E-43AC-B27E-817DBA94AD5F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2370DC-930D-453B-87D8-2037168EB2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95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99A25F-3002-4307-BB13-D14ADA4C069B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03709E-E0CF-47AE-82B5-5F2AB39CEB7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460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CC9431-BD0D-4BD9-8448-CACE32C60B5F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71F00E-94AE-4704-898D-6B1D1335C64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4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81A-3778-45EF-BEBE-3006BC148801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206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142D20-69CA-4BB7-A3AE-1BCD847D8CAF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90C110-058F-4660-BE02-290EB16735C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64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295CE3-25F5-4E05-89A2-E540F891CED3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ECBE3-C9E7-47A6-A6EA-EF36A5B86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500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C0595D-6ED9-4873-AC7B-EF16CD1DECEC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C1E5B0-6E8C-4A31-924D-12BCED54F6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210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83E023-AAA5-4BD5-B21C-F86132B8DE4A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C0E487-34EB-4529-8791-E92AE55848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860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6B6AA8-B365-429B-93AE-1E4CB14BB8E3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836A2-08D4-4EBC-B5FE-10E5016CE13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989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22CAB4-F89D-4087-9690-D29E624266B3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669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5AB6D2-1B94-44B5-863A-A86BBFDF23C1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F2618D-A452-4A0C-8AF6-3226C3ED49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530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82A3C6-84A1-4186-B30F-B25D7986D045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64991-D011-4DF9-A716-BCB6E5818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310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51A483-478B-4D98-A05F-6A06B25561E0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2370DC-930D-453B-87D8-2037168EB2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223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867F0A-942D-43D2-A451-9988ACD7D8C2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03709E-E0CF-47AE-82B5-5F2AB39CEB7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2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EEF48-6785-49BC-9341-A67972149DAE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6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2A800F-2372-4836-B69D-9813199B6756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CCAC9-F465-4BB3-991D-2ECE17D648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5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9721" y="1257300"/>
            <a:ext cx="11592556" cy="299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9338" y="1732533"/>
            <a:ext cx="10993323" cy="3771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705718" y="6186329"/>
            <a:ext cx="198754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6A391F"/>
                </a:solidFill>
                <a:latin typeface="Constantia"/>
                <a:cs typeface="Constantia"/>
              </a:defRPr>
            </a:lvl1pPr>
          </a:lstStyle>
          <a:p>
            <a:pPr marL="25400">
              <a:lnSpc>
                <a:spcPts val="2380"/>
              </a:lnSpc>
            </a:pPr>
            <a:fld id="{81D60167-4931-47E6-BA6A-407CBD079E47}" type="slidenum">
              <a:rPr dirty="0"/>
              <a:pPr marL="25400">
                <a:lnSpc>
                  <a:spcPts val="238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573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9EC7F2-5595-499B-BFB2-5C217E7D3CBF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CCAC9-F465-4BB3-991D-2ECE17D648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E33286-E73F-4A89-A64F-46674B399ED0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CCAC9-F465-4BB3-991D-2ECE17D648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0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8D277F-A40C-4E4E-AC31-196CEDFF1A24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CCAC9-F465-4BB3-991D-2ECE17D648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7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4A0A70-3FB9-481B-A930-12A48969F0A8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CCAC9-F465-4BB3-991D-2ECE17D648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6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4F276B-9BB7-467C-BAF5-7E1D5D0B0FAF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CCAC9-F465-4BB3-991D-2ECE17D648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7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8BB58A-0803-4BF4-9F71-B2B438874B67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CCAC9-F465-4BB3-991D-2ECE17D648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6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A5B908-A4F2-4205-97FD-EF3AD33EA87B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CCAC9-F465-4BB3-991D-2ECE17D648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7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F109D8-770C-45B9-B9B7-3F4BBCCB82D7}" type="datetime1">
              <a:rPr lang="en-US" smtClean="0">
                <a:solidFill>
                  <a:srgbClr val="000000"/>
                </a:solidFill>
              </a:rPr>
              <a:t>4/20/2021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CCAC9-F465-4BB3-991D-2ECE17D648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2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Beautiful-Bismillah-hd-Wallpaper-Images-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191768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149350"/>
            <a:ext cx="8686800" cy="5334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rgbClr val="0000CC"/>
                </a:solidFill>
              </a:rPr>
              <a:t>Source	Plant	 	Drug			Use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>
              <a:solidFill>
                <a:srgbClr val="FF66FF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Leaf		Digitalis 	Digoxin		CHF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Bark		Cinchona	Quinine		Malaria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Fruit		Opium 	Morphine     	Analgesic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								   </a:t>
            </a:r>
            <a:endParaRPr lang="en-US" sz="2800" dirty="0">
              <a:solidFill>
                <a:srgbClr val="FF0066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5000" y="381000"/>
            <a:ext cx="8229600" cy="6096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00"/>
                </a:solidFill>
                <a:latin typeface="Arial"/>
              </a:rPr>
              <a:t>PLANT SOURCE</a:t>
            </a:r>
          </a:p>
        </p:txBody>
      </p:sp>
      <p:pic>
        <p:nvPicPr>
          <p:cNvPr id="7" name="Picture 4" descr="Flow01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1" y="304800"/>
            <a:ext cx="1127125" cy="13716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37020" y="6233081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Contd.,</a:t>
            </a:r>
          </a:p>
        </p:txBody>
      </p:sp>
    </p:spTree>
    <p:extLst>
      <p:ext uri="{BB962C8B-B14F-4D97-AF65-F5344CB8AC3E}">
        <p14:creationId xmlns:p14="http://schemas.microsoft.com/office/powerpoint/2010/main" val="301853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9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Animals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u="sng" dirty="0"/>
              <a:t>Example		Trade Name	Classification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/>
              <a:t>Pancreas of Cow,	Insulin; regular,	</a:t>
            </a:r>
            <a:r>
              <a:rPr lang="en-US" sz="2400" b="1" dirty="0" err="1"/>
              <a:t>Antidiabetic</a:t>
            </a:r>
            <a:endParaRPr lang="en-US" sz="24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/>
              <a:t>Pancreas of pork				Hormone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/>
              <a:t>Stomach of Cow,	Pepsin		Digestive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/>
              <a:t>							 Hormone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/>
              <a:t>Thyroid Gland	Thyroid, 	</a:t>
            </a:r>
            <a:r>
              <a:rPr lang="en-US" sz="2400" b="1" dirty="0" smtClean="0"/>
              <a:t>          Hormone</a:t>
            </a:r>
            <a:endParaRPr lang="en-US" sz="24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/>
              <a:t>Of Animals</a:t>
            </a:r>
            <a:endParaRPr lang="en-US" b="1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274638"/>
            <a:ext cx="7772400" cy="609600"/>
          </a:xfrm>
          <a:noFill/>
          <a:ln>
            <a:solidFill>
              <a:srgbClr val="9900CC"/>
            </a:solidFill>
          </a:ln>
        </p:spPr>
        <p:txBody>
          <a:bodyPr/>
          <a:lstStyle/>
          <a:p>
            <a:r>
              <a:rPr lang="en-US" sz="4000">
                <a:solidFill>
                  <a:srgbClr val="FF66FF"/>
                </a:solidFill>
              </a:rPr>
              <a:t>ANIMAL SOURCE</a:t>
            </a:r>
          </a:p>
        </p:txBody>
      </p:sp>
      <p:pic>
        <p:nvPicPr>
          <p:cNvPr id="43012" name="Picture 4" descr="Aqua04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8201" y="304800"/>
            <a:ext cx="1082675" cy="12192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17970" y="6245225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Contd.,</a:t>
            </a:r>
          </a:p>
        </p:txBody>
      </p:sp>
    </p:spTree>
    <p:extLst>
      <p:ext uri="{BB962C8B-B14F-4D97-AF65-F5344CB8AC3E}">
        <p14:creationId xmlns:p14="http://schemas.microsoft.com/office/powerpoint/2010/main" val="424870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  <a:solidFill>
            <a:srgbClr val="FFFF00"/>
          </a:solidFill>
          <a:ln>
            <a:solidFill>
              <a:srgbClr val="9900CC"/>
            </a:solidFill>
          </a:ln>
        </p:spPr>
        <p:txBody>
          <a:bodyPr/>
          <a:lstStyle/>
          <a:p>
            <a:r>
              <a:rPr lang="en-US" sz="3600">
                <a:solidFill>
                  <a:srgbClr val="FF66FF"/>
                </a:solidFill>
              </a:rPr>
              <a:t>MICROORGANISM SOURCE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95400"/>
            <a:ext cx="8229600" cy="55626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dirty="0"/>
              <a:t>Bacterial, Fungi, </a:t>
            </a:r>
            <a:r>
              <a:rPr lang="en-US" dirty="0" err="1"/>
              <a:t>Moulds</a:t>
            </a:r>
            <a:r>
              <a:rPr lang="en-US" dirty="0"/>
              <a:t> </a:t>
            </a:r>
            <a:r>
              <a:rPr lang="en-US" dirty="0" smtClean="0"/>
              <a:t>imp. </a:t>
            </a:r>
            <a:r>
              <a:rPr lang="en-US" dirty="0"/>
              <a:t>source         of many life saving drugs.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These obtained from MO and used to kill Microorganisms.</a:t>
            </a:r>
          </a:p>
          <a:p>
            <a:pPr algn="just">
              <a:lnSpc>
                <a:spcPct val="90000"/>
              </a:lnSpc>
            </a:pPr>
            <a:endParaRPr lang="en-US" dirty="0"/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9900CC"/>
                </a:solidFill>
              </a:rPr>
              <a:t>Drug			Microorganism</a:t>
            </a:r>
          </a:p>
          <a:p>
            <a:pPr algn="just">
              <a:lnSpc>
                <a:spcPct val="90000"/>
              </a:lnSpc>
            </a:pPr>
            <a:r>
              <a:rPr lang="en-US" sz="2800" dirty="0"/>
              <a:t>Penicillin 		</a:t>
            </a:r>
            <a:r>
              <a:rPr lang="en-US" sz="2800" i="1" dirty="0" err="1"/>
              <a:t>Penicilium</a:t>
            </a:r>
            <a:r>
              <a:rPr lang="en-US" sz="2800" i="1" dirty="0"/>
              <a:t> </a:t>
            </a:r>
            <a:r>
              <a:rPr lang="en-US" sz="2800" i="1" dirty="0" err="1"/>
              <a:t>notatum</a:t>
            </a:r>
            <a:endParaRPr lang="en-US" sz="2800" i="1" dirty="0"/>
          </a:p>
          <a:p>
            <a:pPr algn="just"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9701" name="Picture 5" descr="120px-Lister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1" y="152400"/>
            <a:ext cx="1235075" cy="12192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0869" y="3348038"/>
            <a:ext cx="2671531" cy="24361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24605" y="583005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Alexander Fleming </a:t>
            </a:r>
          </a:p>
        </p:txBody>
      </p:sp>
    </p:spTree>
    <p:extLst>
      <p:ext uri="{BB962C8B-B14F-4D97-AF65-F5344CB8AC3E}">
        <p14:creationId xmlns:p14="http://schemas.microsoft.com/office/powerpoint/2010/main" val="14426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533400"/>
          </a:xfrm>
          <a:ln>
            <a:solidFill>
              <a:srgbClr val="9900CC"/>
            </a:solidFill>
          </a:ln>
        </p:spPr>
        <p:txBody>
          <a:bodyPr/>
          <a:lstStyle/>
          <a:p>
            <a:r>
              <a:rPr lang="en-US" sz="4000">
                <a:solidFill>
                  <a:srgbClr val="FF66FF"/>
                </a:solidFill>
              </a:rPr>
              <a:t>Mineral Sources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295400"/>
            <a:ext cx="84582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Minerals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u="sng" dirty="0"/>
              <a:t>Example		Trade Name	Classification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Magnesium		Milk of Magnesia	Antacid, Laxative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Zinc			Zinc Oxide </a:t>
            </a:r>
            <a:r>
              <a:rPr lang="en-US" sz="2400" dirty="0" err="1"/>
              <a:t>Oint</a:t>
            </a:r>
            <a:r>
              <a:rPr lang="en-US" sz="2400" dirty="0"/>
              <a:t>.	Sunscreen, Skin 							Protectant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Gold			Solganal, Auranofin	Anti-inflammatory; 							Used in </a:t>
            </a:r>
            <a:r>
              <a:rPr lang="en-US" sz="2400" dirty="0" err="1"/>
              <a:t>tx</a:t>
            </a:r>
            <a:r>
              <a:rPr lang="en-US" sz="2400" dirty="0"/>
              <a:t> of 								Rheumatoid 								Arthritis</a:t>
            </a:r>
            <a:endParaRPr lang="en-US" dirty="0"/>
          </a:p>
        </p:txBody>
      </p:sp>
      <p:pic>
        <p:nvPicPr>
          <p:cNvPr id="41988" name="Picture 4" descr="Stpat0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34600" y="571500"/>
            <a:ext cx="1600200" cy="12827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42011" y="629868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Contd.,</a:t>
            </a:r>
          </a:p>
        </p:txBody>
      </p:sp>
    </p:spTree>
    <p:extLst>
      <p:ext uri="{BB962C8B-B14F-4D97-AF65-F5344CB8AC3E}">
        <p14:creationId xmlns:p14="http://schemas.microsoft.com/office/powerpoint/2010/main" val="255704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  <a:solidFill>
            <a:srgbClr val="FFFF00"/>
          </a:solidFill>
          <a:ln>
            <a:solidFill>
              <a:srgbClr val="9900CC"/>
            </a:solidFill>
          </a:ln>
        </p:spPr>
        <p:txBody>
          <a:bodyPr/>
          <a:lstStyle/>
          <a:p>
            <a:r>
              <a:rPr lang="en-US">
                <a:solidFill>
                  <a:srgbClr val="FF66FF"/>
                </a:solidFill>
              </a:rPr>
              <a:t>SYNTHETIC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1150" y="1485900"/>
            <a:ext cx="8229600" cy="52578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dirty="0"/>
              <a:t>Presently majority of drugs are obtained synthetically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Some of drugs which are earlier obtained from plant today synthesized in lab</a:t>
            </a:r>
            <a:r>
              <a:rPr lang="en-US" dirty="0" smtClean="0"/>
              <a:t>.</a:t>
            </a:r>
            <a:endParaRPr lang="en-US" dirty="0"/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9900CC"/>
                </a:solidFill>
              </a:rPr>
              <a:t>Advantage 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Quality can be controlled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Process is easier and cheaper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More potent and </a:t>
            </a:r>
            <a:r>
              <a:rPr lang="en-US" dirty="0">
                <a:solidFill>
                  <a:srgbClr val="FF0000"/>
                </a:solidFill>
              </a:rPr>
              <a:t>safer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Large scale production			Contd.,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31749" name="Picture 5" descr="Equip0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0" y="304800"/>
            <a:ext cx="1676400" cy="1150938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295400"/>
            <a:ext cx="8077200" cy="4800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u="sng"/>
          </a:p>
          <a:p>
            <a:pPr>
              <a:lnSpc>
                <a:spcPct val="80000"/>
              </a:lnSpc>
              <a:buFontTx/>
              <a:buNone/>
            </a:pPr>
            <a:r>
              <a:rPr lang="en-US" u="sng"/>
              <a:t>Example		Trade Name	Classification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Meperidine		Demerol		Analgesic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Diphenoxylate	Lomotil		Antidiarrheal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Co-Trimoxazole	Septra	       Anti-Infective 						Sulfonamide; 						Used in the 						treatment of 							UTI’s</a:t>
            </a:r>
          </a:p>
        </p:txBody>
      </p:sp>
      <p:pic>
        <p:nvPicPr>
          <p:cNvPr id="44036" name="Picture 4" descr="Equip0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228600"/>
            <a:ext cx="1676400" cy="9144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07" y="6096000"/>
            <a:ext cx="213378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9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  <a:solidFill>
            <a:srgbClr val="FFFF00"/>
          </a:solidFill>
          <a:ln>
            <a:solidFill>
              <a:srgbClr val="9900CC"/>
            </a:solidFill>
          </a:ln>
        </p:spPr>
        <p:txBody>
          <a:bodyPr/>
          <a:lstStyle/>
          <a:p>
            <a:r>
              <a:rPr lang="en-US">
                <a:solidFill>
                  <a:srgbClr val="FF66FF"/>
                </a:solidFill>
              </a:rPr>
              <a:t>Semi Synthetic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/>
              <a:t>These are mainly obtained by changing the chemical structure of natural obtaining drugs. </a:t>
            </a:r>
          </a:p>
          <a:p>
            <a:pPr algn="just"/>
            <a:r>
              <a:rPr lang="en-US" dirty="0"/>
              <a:t>Ex: Atropine bromide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Penicillin substrates.( by changing –R side chain)</a:t>
            </a:r>
          </a:p>
          <a:p>
            <a:pPr algn="just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3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  <a:solidFill>
            <a:srgbClr val="FFFF00"/>
          </a:solidFill>
          <a:ln>
            <a:solidFill>
              <a:srgbClr val="9900CC"/>
            </a:solidFill>
          </a:ln>
        </p:spPr>
        <p:txBody>
          <a:bodyPr/>
          <a:lstStyle/>
          <a:p>
            <a:r>
              <a:rPr lang="en-US">
                <a:solidFill>
                  <a:srgbClr val="FF66FF"/>
                </a:solidFill>
              </a:rPr>
              <a:t>Human Source</a:t>
            </a:r>
            <a:r>
              <a:rPr lang="en-US"/>
              <a:t>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b="1" dirty="0"/>
              <a:t>HCG</a:t>
            </a:r>
            <a:r>
              <a:rPr lang="en-US" sz="2800" dirty="0"/>
              <a:t> 	 </a:t>
            </a:r>
            <a:r>
              <a:rPr lang="en-US" sz="2800" dirty="0" smtClean="0"/>
              <a:t>                            </a:t>
            </a:r>
            <a:r>
              <a:rPr lang="en-US" sz="2800" dirty="0"/>
              <a:t>Pregnant </a:t>
            </a:r>
            <a:r>
              <a:rPr lang="en-US" sz="2800" dirty="0" smtClean="0"/>
              <a:t>women</a:t>
            </a:r>
          </a:p>
          <a:p>
            <a:pPr marL="0" indent="0">
              <a:buNone/>
            </a:pPr>
            <a:r>
              <a:rPr lang="en-US" sz="2800" dirty="0" smtClean="0"/>
              <a:t>(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human chorionic </a:t>
            </a: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gonadotropin),,,use to treat infertility</a:t>
            </a:r>
            <a:endParaRPr lang="en-US" sz="2800" dirty="0"/>
          </a:p>
          <a:p>
            <a:r>
              <a:rPr lang="en-US" sz="2800" b="1" dirty="0" smtClean="0"/>
              <a:t>Regular </a:t>
            </a:r>
            <a:r>
              <a:rPr lang="en-US" sz="2800" b="1" dirty="0"/>
              <a:t>insulin	 </a:t>
            </a:r>
            <a:r>
              <a:rPr lang="en-US" sz="2800" b="1" dirty="0" smtClean="0"/>
              <a:t>          </a:t>
            </a:r>
            <a:r>
              <a:rPr lang="en-US" sz="2800" dirty="0" smtClean="0"/>
              <a:t>Human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GENERAL PHARMACOLOGY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 Dr. TASEER AHMAD</a:t>
            </a:r>
          </a:p>
          <a:p>
            <a:r>
              <a:rPr lang="en-US" b="1" dirty="0" smtClean="0"/>
              <a:t>Lecturer</a:t>
            </a:r>
          </a:p>
          <a:p>
            <a:r>
              <a:rPr lang="en-US" b="1" dirty="0" smtClean="0"/>
              <a:t>College of Pharmacy, UOS</a:t>
            </a:r>
            <a:endParaRPr lang="en-US" b="1" dirty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673" y="3993385"/>
            <a:ext cx="3081734" cy="25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77" y="360424"/>
            <a:ext cx="8385836" cy="62812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4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040" y="2"/>
            <a:ext cx="3115542" cy="3408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64" y="1"/>
            <a:ext cx="3491346" cy="3408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36" y="3533881"/>
            <a:ext cx="3326822" cy="3210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6364" y="3533880"/>
            <a:ext cx="3491345" cy="3210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9040" y="3530763"/>
            <a:ext cx="3115542" cy="321328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9214" y="0"/>
            <a:ext cx="3103772" cy="3408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9661" y="0"/>
            <a:ext cx="3448048" cy="3408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209" y="-25300"/>
            <a:ext cx="3324049" cy="345881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897" y="1569845"/>
            <a:ext cx="4384153" cy="5027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9802" y="554182"/>
            <a:ext cx="8768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MCQ portion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MCQs in the last of every chapters of Lippincott and Trevor and katzang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Appleton review…Pharmacology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585" y="612540"/>
            <a:ext cx="41694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A391F"/>
                </a:solidFill>
                <a:latin typeface="Constantia"/>
                <a:cs typeface="Constantia"/>
              </a:rPr>
              <a:t>What </a:t>
            </a:r>
            <a:r>
              <a:rPr sz="3200" spc="-5" dirty="0">
                <a:solidFill>
                  <a:srgbClr val="6A391F"/>
                </a:solidFill>
                <a:latin typeface="Constantia"/>
                <a:cs typeface="Constantia"/>
              </a:rPr>
              <a:t>is</a:t>
            </a:r>
            <a:r>
              <a:rPr sz="3200" spc="-210" dirty="0">
                <a:solidFill>
                  <a:srgbClr val="6A391F"/>
                </a:solidFill>
                <a:latin typeface="Constantia"/>
                <a:cs typeface="Constantia"/>
              </a:rPr>
              <a:t> </a:t>
            </a:r>
            <a:r>
              <a:rPr sz="3200" spc="-5" dirty="0">
                <a:solidFill>
                  <a:srgbClr val="6A391F"/>
                </a:solidFill>
                <a:latin typeface="Constantia"/>
                <a:cs typeface="Constantia"/>
              </a:rPr>
              <a:t>Pharmacology?</a:t>
            </a:r>
            <a:endParaRPr sz="3200" dirty="0">
              <a:latin typeface="Constantia"/>
              <a:cs typeface="Constant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1350" y="1431763"/>
            <a:ext cx="6551930" cy="410535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385"/>
              </a:spcBef>
              <a:buFont typeface="Arial" panose="020B0604020202020204" pitchFamily="34" charset="0"/>
              <a:buChar char="•"/>
            </a:pPr>
            <a:r>
              <a:rPr sz="2400" spc="-5" dirty="0" smtClean="0">
                <a:solidFill>
                  <a:srgbClr val="6A391F"/>
                </a:solidFill>
                <a:latin typeface="Constantia"/>
                <a:cs typeface="Constantia"/>
              </a:rPr>
              <a:t>‘</a:t>
            </a:r>
            <a:r>
              <a:rPr lang="en-US" sz="2400" spc="-5" dirty="0">
                <a:solidFill>
                  <a:srgbClr val="6A391F"/>
                </a:solidFill>
                <a:latin typeface="Constantia"/>
                <a:cs typeface="Constantia"/>
              </a:rPr>
              <a:t>from Greek, </a:t>
            </a:r>
            <a:r>
              <a:rPr lang="en-US" sz="2400" spc="-5" dirty="0" err="1">
                <a:solidFill>
                  <a:srgbClr val="6A391F"/>
                </a:solidFill>
                <a:latin typeface="Constantia"/>
                <a:cs typeface="Constantia"/>
              </a:rPr>
              <a:t>pharmakon</a:t>
            </a:r>
            <a:r>
              <a:rPr lang="en-US" sz="2400" spc="-5" dirty="0">
                <a:solidFill>
                  <a:srgbClr val="6A391F"/>
                </a:solidFill>
                <a:latin typeface="Constantia"/>
                <a:cs typeface="Constantia"/>
              </a:rPr>
              <a:t>, "poison" in classic Greek; "drug" in modern Greek; and , -logia "study of", "knowledge of") </a:t>
            </a:r>
          </a:p>
          <a:p>
            <a:pPr marL="12700" marR="5080">
              <a:lnSpc>
                <a:spcPct val="90000"/>
              </a:lnSpc>
              <a:spcBef>
                <a:spcPts val="385"/>
              </a:spcBef>
            </a:pPr>
            <a:r>
              <a:rPr lang="en-US" sz="2400" spc="-5" dirty="0" smtClean="0">
                <a:solidFill>
                  <a:srgbClr val="6A391F"/>
                </a:solidFill>
                <a:latin typeface="Constantia"/>
                <a:cs typeface="Constantia"/>
              </a:rPr>
              <a:t>    (</a:t>
            </a:r>
            <a:r>
              <a:rPr lang="en-US" sz="2400" spc="-5" dirty="0">
                <a:solidFill>
                  <a:srgbClr val="6A391F"/>
                </a:solidFill>
                <a:latin typeface="Constantia"/>
                <a:cs typeface="Constantia"/>
              </a:rPr>
              <a:t>Greek </a:t>
            </a:r>
            <a:r>
              <a:rPr lang="en-US" sz="2400" spc="-5" dirty="0" err="1">
                <a:solidFill>
                  <a:srgbClr val="6A391F"/>
                </a:solidFill>
                <a:latin typeface="Constantia"/>
                <a:cs typeface="Constantia"/>
              </a:rPr>
              <a:t>Pharmacon</a:t>
            </a:r>
            <a:r>
              <a:rPr lang="en-US" sz="2400" spc="-5" dirty="0">
                <a:solidFill>
                  <a:srgbClr val="6A391F"/>
                </a:solidFill>
                <a:latin typeface="Constantia"/>
                <a:cs typeface="Constantia"/>
              </a:rPr>
              <a:t>—drug; log-discourse in)</a:t>
            </a:r>
          </a:p>
          <a:p>
            <a:pPr marL="355600" marR="5080" indent="-342900">
              <a:lnSpc>
                <a:spcPct val="90000"/>
              </a:lnSpc>
              <a:spcBef>
                <a:spcPts val="385"/>
              </a:spcBef>
              <a:buFont typeface="Arial" panose="020B0604020202020204" pitchFamily="34" charset="0"/>
              <a:buChar char="•"/>
            </a:pPr>
            <a:r>
              <a:rPr sz="2400" spc="-5" dirty="0" smtClean="0">
                <a:solidFill>
                  <a:srgbClr val="6A391F"/>
                </a:solidFill>
                <a:latin typeface="Constantia"/>
                <a:cs typeface="Constantia"/>
              </a:rPr>
              <a:t> </a:t>
            </a:r>
            <a:r>
              <a:rPr sz="2400" spc="-10" dirty="0" smtClean="0">
                <a:solidFill>
                  <a:srgbClr val="6A391F"/>
                </a:solidFill>
                <a:latin typeface="Constantia"/>
                <a:cs typeface="Constantia"/>
              </a:rPr>
              <a:t>Study </a:t>
            </a:r>
            <a:r>
              <a:rPr sz="2400" dirty="0" smtClean="0">
                <a:solidFill>
                  <a:srgbClr val="6A391F"/>
                </a:solidFill>
                <a:latin typeface="Constantia"/>
                <a:cs typeface="Constantia"/>
              </a:rPr>
              <a:t>of </a:t>
            </a:r>
            <a:r>
              <a:rPr sz="2400" spc="-10" dirty="0" smtClean="0">
                <a:solidFill>
                  <a:srgbClr val="6A391F"/>
                </a:solidFill>
                <a:latin typeface="Constantia"/>
                <a:cs typeface="Constantia"/>
              </a:rPr>
              <a:t>substances </a:t>
            </a:r>
            <a:r>
              <a:rPr sz="2400" dirty="0" smtClean="0">
                <a:solidFill>
                  <a:srgbClr val="6A391F"/>
                </a:solidFill>
                <a:latin typeface="Constantia"/>
                <a:cs typeface="Constantia"/>
              </a:rPr>
              <a:t>that </a:t>
            </a:r>
            <a:r>
              <a:rPr sz="2400" spc="-10" dirty="0" smtClean="0">
                <a:solidFill>
                  <a:srgbClr val="6A391F"/>
                </a:solidFill>
                <a:latin typeface="Constantia"/>
                <a:cs typeface="Constantia"/>
              </a:rPr>
              <a:t>interact </a:t>
            </a:r>
            <a:r>
              <a:rPr sz="2400" dirty="0" smtClean="0">
                <a:solidFill>
                  <a:srgbClr val="6A391F"/>
                </a:solidFill>
                <a:latin typeface="Constantia"/>
                <a:cs typeface="Constantia"/>
              </a:rPr>
              <a:t>with </a:t>
            </a:r>
            <a:r>
              <a:rPr sz="2400" spc="-5" dirty="0" smtClean="0">
                <a:solidFill>
                  <a:srgbClr val="6A391F"/>
                </a:solidFill>
                <a:latin typeface="Constantia"/>
                <a:cs typeface="Constantia"/>
              </a:rPr>
              <a:t>living  </a:t>
            </a:r>
            <a:r>
              <a:rPr sz="2400" spc="-10" dirty="0" smtClean="0">
                <a:solidFill>
                  <a:srgbClr val="6A391F"/>
                </a:solidFill>
                <a:latin typeface="Constantia"/>
                <a:cs typeface="Constantia"/>
              </a:rPr>
              <a:t>systems through </a:t>
            </a:r>
            <a:r>
              <a:rPr sz="2400" spc="-5" dirty="0" smtClean="0">
                <a:solidFill>
                  <a:srgbClr val="6A391F"/>
                </a:solidFill>
                <a:latin typeface="Constantia"/>
                <a:cs typeface="Constantia"/>
              </a:rPr>
              <a:t>chemical </a:t>
            </a:r>
            <a:r>
              <a:rPr sz="2400" spc="-15" dirty="0" smtClean="0">
                <a:solidFill>
                  <a:srgbClr val="6A391F"/>
                </a:solidFill>
                <a:latin typeface="Constantia"/>
                <a:cs typeface="Constantia"/>
              </a:rPr>
              <a:t>processes, </a:t>
            </a:r>
            <a:r>
              <a:rPr sz="2400" spc="-5" dirty="0" smtClean="0">
                <a:solidFill>
                  <a:srgbClr val="6A391F"/>
                </a:solidFill>
                <a:latin typeface="Constantia"/>
                <a:cs typeface="Constantia"/>
              </a:rPr>
              <a:t>especially</a:t>
            </a:r>
            <a:r>
              <a:rPr sz="2400" spc="-305" dirty="0" smtClean="0">
                <a:solidFill>
                  <a:srgbClr val="6A391F"/>
                </a:solidFill>
                <a:latin typeface="Constantia"/>
                <a:cs typeface="Constantia"/>
              </a:rPr>
              <a:t> </a:t>
            </a:r>
            <a:r>
              <a:rPr sz="2400" spc="-20" dirty="0" smtClean="0">
                <a:solidFill>
                  <a:srgbClr val="6A391F"/>
                </a:solidFill>
                <a:latin typeface="Constantia"/>
                <a:cs typeface="Constantia"/>
              </a:rPr>
              <a:t>by  </a:t>
            </a:r>
            <a:r>
              <a:rPr sz="2400" spc="-10" dirty="0" smtClean="0">
                <a:solidFill>
                  <a:srgbClr val="6A391F"/>
                </a:solidFill>
                <a:latin typeface="Constantia"/>
                <a:cs typeface="Constantia"/>
              </a:rPr>
              <a:t>binding </a:t>
            </a:r>
            <a:r>
              <a:rPr sz="2400" spc="-20" dirty="0" smtClean="0">
                <a:solidFill>
                  <a:srgbClr val="6A391F"/>
                </a:solidFill>
                <a:latin typeface="Constantia"/>
                <a:cs typeface="Constantia"/>
              </a:rPr>
              <a:t>to </a:t>
            </a:r>
            <a:r>
              <a:rPr sz="2400" spc="-5" dirty="0" smtClean="0">
                <a:solidFill>
                  <a:srgbClr val="6A391F"/>
                </a:solidFill>
                <a:latin typeface="Constantia"/>
                <a:cs typeface="Constantia"/>
              </a:rPr>
              <a:t>regulatory molecules </a:t>
            </a:r>
            <a:r>
              <a:rPr sz="2400" dirty="0" smtClean="0">
                <a:solidFill>
                  <a:srgbClr val="6A391F"/>
                </a:solidFill>
                <a:latin typeface="Constantia"/>
                <a:cs typeface="Constantia"/>
              </a:rPr>
              <a:t>and </a:t>
            </a:r>
            <a:r>
              <a:rPr sz="2400" spc="-5" dirty="0" smtClean="0">
                <a:solidFill>
                  <a:srgbClr val="6A391F"/>
                </a:solidFill>
                <a:latin typeface="Constantia"/>
                <a:cs typeface="Constantia"/>
              </a:rPr>
              <a:t>activating </a:t>
            </a:r>
            <a:r>
              <a:rPr sz="2400" dirty="0" smtClean="0">
                <a:solidFill>
                  <a:srgbClr val="6A391F"/>
                </a:solidFill>
                <a:latin typeface="Constantia"/>
                <a:cs typeface="Constantia"/>
              </a:rPr>
              <a:t>or  </a:t>
            </a:r>
            <a:r>
              <a:rPr sz="2400" spc="-5" dirty="0" smtClean="0">
                <a:solidFill>
                  <a:srgbClr val="6A391F"/>
                </a:solidFill>
                <a:latin typeface="Constantia"/>
                <a:cs typeface="Constantia"/>
              </a:rPr>
              <a:t>inhibiting normal </a:t>
            </a:r>
            <a:r>
              <a:rPr sz="2400" spc="-15" dirty="0" smtClean="0">
                <a:solidFill>
                  <a:srgbClr val="6A391F"/>
                </a:solidFill>
                <a:latin typeface="Constantia"/>
                <a:cs typeface="Constantia"/>
              </a:rPr>
              <a:t>body processes.</a:t>
            </a:r>
            <a:r>
              <a:rPr sz="2400" spc="-50" dirty="0" smtClean="0">
                <a:solidFill>
                  <a:srgbClr val="6A391F"/>
                </a:solidFill>
                <a:latin typeface="Constantia"/>
                <a:cs typeface="Constantia"/>
              </a:rPr>
              <a:t> </a:t>
            </a:r>
            <a:r>
              <a:rPr sz="2400" spc="-5" dirty="0" smtClean="0">
                <a:solidFill>
                  <a:srgbClr val="6A391F"/>
                </a:solidFill>
                <a:latin typeface="Constantia"/>
                <a:cs typeface="Constantia"/>
              </a:rPr>
              <a:t>’</a:t>
            </a:r>
            <a:endParaRPr sz="2400" dirty="0" smtClean="0">
              <a:solidFill>
                <a:prstClr val="black"/>
              </a:solidFill>
              <a:latin typeface="Constantia"/>
              <a:cs typeface="Constantia"/>
            </a:endParaRPr>
          </a:p>
          <a:p>
            <a:pPr>
              <a:spcBef>
                <a:spcPts val="5"/>
              </a:spcBef>
            </a:pPr>
            <a:endParaRPr sz="3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74320"/>
            <a:r>
              <a:rPr sz="3200" i="1" spc="-5" dirty="0" smtClean="0">
                <a:solidFill>
                  <a:srgbClr val="6A391F"/>
                </a:solidFill>
                <a:latin typeface="Constantia"/>
                <a:cs typeface="Constantia"/>
              </a:rPr>
              <a:t>Science </a:t>
            </a:r>
            <a:r>
              <a:rPr sz="3200" i="1" spc="-20" dirty="0">
                <a:solidFill>
                  <a:srgbClr val="6A391F"/>
                </a:solidFill>
                <a:latin typeface="Constantia"/>
                <a:cs typeface="Constantia"/>
              </a:rPr>
              <a:t>that </a:t>
            </a:r>
            <a:r>
              <a:rPr sz="3200" i="1" spc="-5" dirty="0">
                <a:solidFill>
                  <a:srgbClr val="6A391F"/>
                </a:solidFill>
                <a:latin typeface="Constantia"/>
                <a:cs typeface="Constantia"/>
              </a:rPr>
              <a:t>deals </a:t>
            </a:r>
            <a:r>
              <a:rPr sz="3200" i="1" spc="-15" dirty="0">
                <a:solidFill>
                  <a:srgbClr val="6A391F"/>
                </a:solidFill>
                <a:latin typeface="Constantia"/>
                <a:cs typeface="Constantia"/>
              </a:rPr>
              <a:t>with</a:t>
            </a:r>
            <a:r>
              <a:rPr sz="3200" i="1" spc="-10" dirty="0">
                <a:solidFill>
                  <a:srgbClr val="6A391F"/>
                </a:solidFill>
                <a:latin typeface="Constantia"/>
                <a:cs typeface="Constantia"/>
              </a:rPr>
              <a:t> </a:t>
            </a:r>
            <a:r>
              <a:rPr sz="3200" b="1" i="1" spc="-5" dirty="0">
                <a:solidFill>
                  <a:srgbClr val="6A391F"/>
                </a:solidFill>
                <a:latin typeface="Constantia"/>
                <a:cs typeface="Constantia"/>
              </a:rPr>
              <a:t>drugs</a:t>
            </a:r>
            <a:endParaRPr sz="3200" dirty="0">
              <a:solidFill>
                <a:prstClr val="black"/>
              </a:solidFill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22692" y="699516"/>
            <a:ext cx="3922776" cy="2872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84664" y="4008120"/>
            <a:ext cx="1812035" cy="1937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42176" y="4027932"/>
            <a:ext cx="2513076" cy="19461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80"/>
              </a:lnSpc>
            </a:pPr>
            <a:fld id="{81D60167-4931-47E6-BA6A-407CBD079E47}" type="slidenum">
              <a:rPr dirty="0"/>
              <a:pPr marL="25400">
                <a:lnSpc>
                  <a:spcPts val="2380"/>
                </a:lnSpc>
              </a:pPr>
              <a:t>6</a:t>
            </a:fld>
            <a:endParaRPr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8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311579" y="1951673"/>
            <a:ext cx="76591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Pharmacology </a:t>
            </a:r>
          </a:p>
          <a:p>
            <a:r>
              <a:rPr lang="en-US" sz="2800" dirty="0" smtClean="0"/>
              <a:t>Pharmacology is the science of drugs</a:t>
            </a:r>
          </a:p>
          <a:p>
            <a:r>
              <a:rPr lang="en-US" sz="2800" dirty="0" smtClean="0"/>
              <a:t>simply can be define as:</a:t>
            </a:r>
          </a:p>
          <a:p>
            <a:endParaRPr lang="en-US" sz="2800" dirty="0"/>
          </a:p>
          <a:p>
            <a:r>
              <a:rPr lang="en-US" sz="2800" dirty="0" smtClean="0"/>
              <a:t>“It is the branch of medicine and biology concerned with the study of drug action”.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846" y="787782"/>
            <a:ext cx="3160039" cy="311809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4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8445" y="363915"/>
            <a:ext cx="9212687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333333"/>
                </a:solidFill>
                <a:latin typeface="Open Sans"/>
              </a:rPr>
              <a:t>What is a Drug?</a:t>
            </a:r>
          </a:p>
          <a:p>
            <a:r>
              <a:rPr lang="en-US" sz="2800" b="1" dirty="0">
                <a:solidFill>
                  <a:srgbClr val="333333"/>
                </a:solidFill>
                <a:latin typeface="Open Sans"/>
              </a:rPr>
              <a:t>Drug: </a:t>
            </a:r>
            <a:r>
              <a:rPr lang="en-US" sz="2800" dirty="0">
                <a:solidFill>
                  <a:srgbClr val="333333"/>
                </a:solidFill>
                <a:latin typeface="Open Sans"/>
              </a:rPr>
              <a:t>Any substance or product that is used or intended, to be  modify or explore physiological systems or pathological states for the benefit of the recipient. </a:t>
            </a:r>
            <a:endParaRPr lang="en-US" sz="2800" dirty="0" smtClean="0">
              <a:solidFill>
                <a:srgbClr val="333333"/>
              </a:solidFill>
              <a:latin typeface="Open Sans"/>
            </a:endParaRPr>
          </a:p>
          <a:p>
            <a:r>
              <a:rPr lang="en-US" sz="2800" dirty="0" smtClean="0">
                <a:solidFill>
                  <a:srgbClr val="333333"/>
                </a:solidFill>
                <a:latin typeface="Open Sans"/>
              </a:rPr>
              <a:t>Or simply:</a:t>
            </a:r>
            <a:endParaRPr lang="en-US" sz="2800" dirty="0">
              <a:solidFill>
                <a:srgbClr val="333333"/>
              </a:solidFill>
              <a:latin typeface="Open Sans"/>
            </a:endParaRPr>
          </a:p>
          <a:p>
            <a:pPr algn="just"/>
            <a:r>
              <a:rPr lang="en-US" sz="2800" b="1" dirty="0" smtClean="0">
                <a:solidFill>
                  <a:srgbClr val="333333"/>
                </a:solidFill>
                <a:latin typeface="Open Sans"/>
              </a:rPr>
              <a:t>“</a:t>
            </a:r>
            <a:r>
              <a:rPr lang="en-US" sz="2800" dirty="0" smtClean="0">
                <a:solidFill>
                  <a:srgbClr val="333333"/>
                </a:solidFill>
                <a:latin typeface="Open Sans"/>
              </a:rPr>
              <a:t>any </a:t>
            </a:r>
            <a:r>
              <a:rPr lang="en-US" sz="2800" dirty="0">
                <a:solidFill>
                  <a:srgbClr val="333333"/>
                </a:solidFill>
                <a:latin typeface="Open Sans"/>
              </a:rPr>
              <a:t>chemical that can affect living </a:t>
            </a:r>
            <a:r>
              <a:rPr lang="en-US" sz="2800" dirty="0" smtClean="0">
                <a:solidFill>
                  <a:srgbClr val="333333"/>
                </a:solidFill>
                <a:latin typeface="Open Sans"/>
              </a:rPr>
              <a:t>processes”</a:t>
            </a:r>
            <a:endParaRPr lang="en-US" sz="2800" dirty="0">
              <a:solidFill>
                <a:srgbClr val="333333"/>
              </a:solidFill>
              <a:latin typeface="Open Sans"/>
            </a:endParaRPr>
          </a:p>
          <a:p>
            <a:pPr algn="just"/>
            <a:r>
              <a:rPr lang="en-US" sz="2800" b="1" dirty="0" smtClean="0">
                <a:solidFill>
                  <a:srgbClr val="333333"/>
                </a:solidFill>
                <a:latin typeface="Open Sans"/>
              </a:rPr>
              <a:t>A </a:t>
            </a:r>
            <a:r>
              <a:rPr lang="en-US" sz="2800" b="1" dirty="0">
                <a:solidFill>
                  <a:srgbClr val="333333"/>
                </a:solidFill>
                <a:latin typeface="Open Sans"/>
              </a:rPr>
              <a:t>drug is a substance that is often considered narcotic, hallucinogen or a stimulant.</a:t>
            </a:r>
            <a:r>
              <a:rPr lang="en-US" sz="2800" dirty="0">
                <a:solidFill>
                  <a:srgbClr val="333333"/>
                </a:solidFill>
                <a:latin typeface="Open Sans"/>
              </a:rPr>
              <a:t> </a:t>
            </a:r>
            <a:endParaRPr lang="en-US" sz="2800" b="1" dirty="0" smtClean="0">
              <a:solidFill>
                <a:srgbClr val="333333"/>
              </a:solidFill>
              <a:latin typeface="Open Sans"/>
            </a:endParaRPr>
          </a:p>
          <a:p>
            <a:pPr algn="just"/>
            <a:r>
              <a:rPr lang="en-US" sz="2800" b="1" dirty="0" smtClean="0">
                <a:solidFill>
                  <a:srgbClr val="333333"/>
                </a:solidFill>
                <a:latin typeface="Open Sans"/>
              </a:rPr>
              <a:t>What </a:t>
            </a:r>
            <a:r>
              <a:rPr lang="en-US" sz="2800" b="1" dirty="0">
                <a:solidFill>
                  <a:srgbClr val="333333"/>
                </a:solidFill>
                <a:latin typeface="Open Sans"/>
              </a:rPr>
              <a:t>is Medicine</a:t>
            </a:r>
            <a:r>
              <a:rPr lang="en-US" sz="2800" b="1" dirty="0" smtClean="0">
                <a:solidFill>
                  <a:srgbClr val="333333"/>
                </a:solidFill>
                <a:latin typeface="Open Sans"/>
              </a:rPr>
              <a:t>?</a:t>
            </a:r>
          </a:p>
          <a:p>
            <a:pPr algn="just"/>
            <a:r>
              <a:rPr lang="en-US" sz="2800" dirty="0" smtClean="0">
                <a:solidFill>
                  <a:srgbClr val="333333"/>
                </a:solidFill>
                <a:latin typeface="Open Sans"/>
              </a:rPr>
              <a:t>The </a:t>
            </a:r>
            <a:r>
              <a:rPr lang="en-US" sz="2800" dirty="0">
                <a:solidFill>
                  <a:srgbClr val="333333"/>
                </a:solidFill>
                <a:latin typeface="Open Sans"/>
              </a:rPr>
              <a:t>word ‘medicine’ expresses a preparation used for the treatment or prevention of disease</a:t>
            </a:r>
            <a:r>
              <a:rPr lang="en-US" sz="2800" dirty="0" smtClean="0">
                <a:solidFill>
                  <a:srgbClr val="333333"/>
                </a:solidFill>
                <a:latin typeface="Open Sans"/>
              </a:rPr>
              <a:t>.</a:t>
            </a:r>
            <a:endParaRPr lang="en-US" sz="2800" dirty="0" smtClean="0">
              <a:solidFill>
                <a:srgbClr val="333333"/>
              </a:solidFill>
              <a:latin typeface="Helvetica Neu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333333"/>
                </a:solidFill>
                <a:latin typeface="Helvetica Neue"/>
              </a:rPr>
              <a:t>A 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medicine is any substance that is designed to prevent or treat diseases and a drug is designed to produce a specific reaction inside the </a:t>
            </a:r>
            <a:r>
              <a:rPr lang="en-US" sz="2800" dirty="0" smtClean="0">
                <a:solidFill>
                  <a:srgbClr val="333333"/>
                </a:solidFill>
                <a:latin typeface="Helvetica Neue"/>
              </a:rPr>
              <a:t>body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Helvetica Neue"/>
              </a:rPr>
              <a:t>All medicines are drugs but all drugs are not medicine</a:t>
            </a:r>
            <a:endParaRPr lang="en-US" sz="2800" dirty="0">
              <a:solidFill>
                <a:srgbClr val="FF0000"/>
              </a:solidFill>
              <a:latin typeface="Open Sans"/>
            </a:endParaRPr>
          </a:p>
          <a:p>
            <a:pPr algn="just"/>
            <a:endParaRPr lang="en-US" sz="2800" dirty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7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9900CC"/>
            </a:solidFill>
          </a:ln>
        </p:spPr>
        <p:txBody>
          <a:bodyPr/>
          <a:lstStyle/>
          <a:p>
            <a:r>
              <a:rPr lang="en-US">
                <a:solidFill>
                  <a:srgbClr val="FF0066"/>
                </a:solidFill>
              </a:rPr>
              <a:t>Source of Drugs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1200" y="1600201"/>
            <a:ext cx="5384800" cy="4525963"/>
          </a:xfrm>
        </p:spPr>
        <p:txBody>
          <a:bodyPr/>
          <a:lstStyle/>
          <a:p>
            <a:r>
              <a:rPr lang="en-US" b="1" dirty="0">
                <a:solidFill>
                  <a:srgbClr val="9900CC"/>
                </a:solidFill>
              </a:rPr>
              <a:t>Natural </a:t>
            </a:r>
          </a:p>
          <a:p>
            <a:endParaRPr lang="en-US" dirty="0">
              <a:solidFill>
                <a:srgbClr val="9900CC"/>
              </a:solidFill>
            </a:endParaRPr>
          </a:p>
          <a:p>
            <a:pPr lvl="2"/>
            <a:r>
              <a:rPr lang="en-US" sz="3600" dirty="0"/>
              <a:t>Plants</a:t>
            </a:r>
          </a:p>
          <a:p>
            <a:pPr lvl="2"/>
            <a:r>
              <a:rPr lang="en-US" sz="3600" dirty="0"/>
              <a:t>Animal</a:t>
            </a:r>
          </a:p>
          <a:p>
            <a:pPr lvl="2"/>
            <a:r>
              <a:rPr lang="en-US" sz="3200" dirty="0"/>
              <a:t>Micro organisms</a:t>
            </a:r>
          </a:p>
          <a:p>
            <a:pPr lvl="2"/>
            <a:r>
              <a:rPr lang="en-US" sz="3600" dirty="0"/>
              <a:t>Mineral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>
                <a:solidFill>
                  <a:srgbClr val="9900CC"/>
                </a:solidFill>
              </a:rPr>
              <a:t>Synthetic</a:t>
            </a:r>
          </a:p>
          <a:p>
            <a:endParaRPr lang="en-US" dirty="0"/>
          </a:p>
          <a:p>
            <a:pPr lvl="2"/>
            <a:r>
              <a:rPr lang="en-US" sz="3200" dirty="0"/>
              <a:t>Semi synthetic </a:t>
            </a:r>
          </a:p>
          <a:p>
            <a:pPr lvl="2"/>
            <a:r>
              <a:rPr lang="en-US" sz="3200" dirty="0"/>
              <a:t>Synthetic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364991-D011-4DF9-A716-BCB6E5818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46545" y="6352143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Contd.,</a:t>
            </a:r>
          </a:p>
        </p:txBody>
      </p:sp>
    </p:spTree>
    <p:extLst>
      <p:ext uri="{BB962C8B-B14F-4D97-AF65-F5344CB8AC3E}">
        <p14:creationId xmlns:p14="http://schemas.microsoft.com/office/powerpoint/2010/main" val="14991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4007</TotalTime>
  <Words>485</Words>
  <Application>Microsoft Office PowerPoint</Application>
  <PresentationFormat>Widescreen</PresentationFormat>
  <Paragraphs>132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Arial</vt:lpstr>
      <vt:lpstr>Arial</vt:lpstr>
      <vt:lpstr>Calibri</vt:lpstr>
      <vt:lpstr>Century Gothic</vt:lpstr>
      <vt:lpstr>Constantia</vt:lpstr>
      <vt:lpstr>Courier New</vt:lpstr>
      <vt:lpstr>Helvetica Neue</vt:lpstr>
      <vt:lpstr>Open Sans</vt:lpstr>
      <vt:lpstr>Times New Roman</vt:lpstr>
      <vt:lpstr>Wingdings 3</vt:lpstr>
      <vt:lpstr>Wisp</vt:lpstr>
      <vt:lpstr>Default Design</vt:lpstr>
      <vt:lpstr>1_Default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Office Theme</vt:lpstr>
      <vt:lpstr>PowerPoint Presentation</vt:lpstr>
      <vt:lpstr>GENERAL PHARMACOLOGY</vt:lpstr>
      <vt:lpstr>PowerPoint Presentation</vt:lpstr>
      <vt:lpstr>PowerPoint Presentation</vt:lpstr>
      <vt:lpstr>PowerPoint Presentation</vt:lpstr>
      <vt:lpstr>What is Pharmacology?</vt:lpstr>
      <vt:lpstr>PowerPoint Presentation</vt:lpstr>
      <vt:lpstr>PowerPoint Presentation</vt:lpstr>
      <vt:lpstr>Source of Drugs</vt:lpstr>
      <vt:lpstr>PowerPoint Presentation</vt:lpstr>
      <vt:lpstr>ANIMAL SOURCE</vt:lpstr>
      <vt:lpstr>MICROORGANISM SOURCE</vt:lpstr>
      <vt:lpstr>Mineral Sources</vt:lpstr>
      <vt:lpstr>SYNTHETIC</vt:lpstr>
      <vt:lpstr>PowerPoint Presentation</vt:lpstr>
      <vt:lpstr>Semi Synthetic</vt:lpstr>
      <vt:lpstr>Human Source </vt:lpstr>
    </vt:vector>
  </TitlesOfParts>
  <Company>STMU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Muhamamd Atif Nazir</dc:creator>
  <cp:lastModifiedBy>Administrator</cp:lastModifiedBy>
  <cp:revision>139</cp:revision>
  <cp:lastPrinted>2017-01-03T05:55:47Z</cp:lastPrinted>
  <dcterms:created xsi:type="dcterms:W3CDTF">2015-03-02T23:09:27Z</dcterms:created>
  <dcterms:modified xsi:type="dcterms:W3CDTF">2021-04-20T11:51:35Z</dcterms:modified>
</cp:coreProperties>
</file>