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embeddedFontLst>
    <p:embeddedFont>
      <p:font typeface="Arial Black" panose="020B0A04020102020204" pitchFamily="34" charset="0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4246971"/>
            <a:ext cx="4714498" cy="109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Arial Black"/>
                <a:cs typeface="Arial Black"/>
              </a:rPr>
              <a:t>Discovering</a:t>
            </a:r>
          </a:p>
          <a:p>
            <a:pPr marL="914704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14" dirty="0">
                <a:solidFill>
                  <a:srgbClr val="000000"/>
                </a:solidFill>
                <a:latin typeface="Arial Black"/>
                <a:cs typeface="Arial Black"/>
              </a:rPr>
              <a:t>Computers</a:t>
            </a:r>
            <a:endParaRPr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688" y="5483355"/>
            <a:ext cx="3275974" cy="671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1" dirty="0">
                <a:solidFill>
                  <a:srgbClr val="000000"/>
                </a:solidFill>
                <a:latin typeface="Arial Black"/>
                <a:cs typeface="Arial Black"/>
              </a:rPr>
              <a:t>Your</a:t>
            </a:r>
            <a:r>
              <a:rPr sz="2000" spc="21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Interactive Guide</a:t>
            </a:r>
          </a:p>
          <a:p>
            <a:pPr marL="21945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to</a:t>
            </a:r>
            <a:r>
              <a:rPr sz="2000" spc="-12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the Digital</a:t>
            </a:r>
            <a:r>
              <a:rPr sz="2000" spc="-28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775" y="1841854"/>
            <a:ext cx="198542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ISP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b="1" spc="-14" dirty="0">
                <a:solidFill>
                  <a:srgbClr val="5E8B46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29584" y="1841854"/>
            <a:ext cx="5478444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Online service</a:t>
            </a:r>
            <a:r>
              <a:rPr sz="2800" b="1" spc="4922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Wireless</a:t>
            </a:r>
            <a:r>
              <a:rPr sz="2800" b="1" spc="20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b="1" spc="-14" dirty="0">
                <a:solidFill>
                  <a:srgbClr val="5E8B46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9735" y="2231962"/>
            <a:ext cx="8603369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service provider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49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E8B46"/>
                </a:solidFill>
                <a:latin typeface="Calibri"/>
                <a:cs typeface="Calibri"/>
              </a:rPr>
              <a:t>provider</a:t>
            </a:r>
            <a:r>
              <a:rPr sz="2800" b="1" spc="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OSP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53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service </a:t>
            </a:r>
            <a:r>
              <a:rPr sz="2800" b="1" spc="-10" dirty="0">
                <a:solidFill>
                  <a:srgbClr val="5E8B46"/>
                </a:solidFill>
                <a:latin typeface="Calibri"/>
                <a:cs typeface="Calibri"/>
              </a:rPr>
              <a:t>provider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4898" y="3068630"/>
            <a:ext cx="1992014" cy="112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415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Regional ISPs</a:t>
            </a:r>
          </a:p>
          <a:p>
            <a:pPr marL="124968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1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9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</a:p>
          <a:p>
            <a:pPr marL="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9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3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 specific</a:t>
            </a:r>
          </a:p>
          <a:p>
            <a:pPr marL="54863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geographical area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20840" y="3068630"/>
            <a:ext cx="1886666" cy="112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sz="19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wireless</a:t>
            </a:r>
          </a:p>
          <a:p>
            <a:pPr marL="0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Internet access </a:t>
            </a:r>
            <a:r>
              <a:rPr sz="1900" spc="-28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  <a:p>
            <a:pPr marL="134111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computers</a:t>
            </a:r>
            <a:r>
              <a:rPr sz="19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140207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mobile devices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68953" y="3333805"/>
            <a:ext cx="2158898" cy="597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1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members-</a:t>
            </a:r>
          </a:p>
          <a:p>
            <a:pPr marL="36576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1900" spc="-12" dirty="0">
                <a:solidFill>
                  <a:srgbClr val="FFFFFF"/>
                </a:solidFill>
                <a:latin typeface="Calibri"/>
                <a:cs typeface="Calibri"/>
              </a:rPr>
              <a:t>features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326" y="4633179"/>
            <a:ext cx="2001294" cy="112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59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National ISPs</a:t>
            </a:r>
          </a:p>
          <a:p>
            <a:pPr marL="12954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1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9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</a:p>
          <a:p>
            <a:pPr marL="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9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 cities</a:t>
            </a:r>
            <a:r>
              <a:rPr sz="19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48768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1" dirty="0">
                <a:solidFill>
                  <a:srgbClr val="FFFFFF"/>
                </a:solidFill>
                <a:latin typeface="Calibri"/>
                <a:cs typeface="Calibri"/>
              </a:rPr>
              <a:t>towns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nationwide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41521" y="4633179"/>
            <a:ext cx="2212509" cy="112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Popular OSPs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</a:p>
          <a:p>
            <a:pPr marL="36576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7" dirty="0">
                <a:solidFill>
                  <a:srgbClr val="FFFFFF"/>
                </a:solidFill>
                <a:latin typeface="Calibri"/>
                <a:cs typeface="Calibri"/>
              </a:rPr>
              <a:t>AOL</a:t>
            </a:r>
            <a:r>
              <a:rPr sz="19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(America</a:t>
            </a:r>
          </a:p>
          <a:p>
            <a:pPr marL="19812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Online) and MSN</a:t>
            </a:r>
          </a:p>
          <a:p>
            <a:pPr marL="35052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(Microsoft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Network)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86371" y="4898355"/>
            <a:ext cx="1755069" cy="59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9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require</a:t>
            </a:r>
            <a:r>
              <a:rPr sz="19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wireless modem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78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79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8435502" cy="2361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IP address</a:t>
            </a:r>
            <a:r>
              <a:rPr sz="2800" b="1" spc="34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number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uniquely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identifies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</a:p>
          <a:p>
            <a:pPr marL="34290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 device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  <a:p>
            <a:pPr marL="0" marR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domain name</a:t>
            </a:r>
            <a:r>
              <a:rPr sz="2800" b="1" spc="17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text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version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an IP address</a:t>
            </a:r>
          </a:p>
          <a:p>
            <a:pPr marL="457200" marR="0">
              <a:lnSpc>
                <a:spcPts val="2929"/>
              </a:lnSpc>
              <a:spcBef>
                <a:spcPts val="577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1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Top-level</a:t>
            </a:r>
            <a:r>
              <a:rPr sz="2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domain (TLD)</a:t>
            </a:r>
          </a:p>
          <a:p>
            <a:pPr marL="0" marR="0">
              <a:lnSpc>
                <a:spcPts val="3413"/>
              </a:lnSpc>
              <a:spcBef>
                <a:spcPts val="619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DNS server</a:t>
            </a:r>
            <a:r>
              <a:rPr sz="2800" b="1" spc="36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translates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domain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3957420"/>
            <a:ext cx="3215818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associated IP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997737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79 – 80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80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590969"/>
            <a:ext cx="8032855" cy="141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spc="-20" dirty="0">
                <a:solidFill>
                  <a:srgbClr val="5E8B46"/>
                </a:solidFill>
                <a:latin typeface="Calibri"/>
                <a:cs typeface="Calibri"/>
              </a:rPr>
              <a:t>World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 Wide </a:t>
            </a:r>
            <a:r>
              <a:rPr sz="3200" b="1" spc="-37" dirty="0">
                <a:solidFill>
                  <a:srgbClr val="5E8B46"/>
                </a:solidFill>
                <a:latin typeface="Calibri"/>
                <a:cs typeface="Calibri"/>
              </a:rPr>
              <a:t>Web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3200" b="1" spc="-34" dirty="0">
                <a:solidFill>
                  <a:srgbClr val="5E8B46"/>
                </a:solidFill>
                <a:latin typeface="Calibri"/>
                <a:cs typeface="Calibri"/>
              </a:rPr>
              <a:t>Web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a</a:t>
            </a:r>
          </a:p>
          <a:p>
            <a:pPr marL="34290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worldwide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collection of electronic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documents</a:t>
            </a:r>
          </a:p>
          <a:p>
            <a:pPr marL="3429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spc="-50" dirty="0">
                <a:solidFill>
                  <a:srgbClr val="5E8B46"/>
                </a:solidFill>
                <a:latin typeface="Calibri"/>
                <a:cs typeface="Calibri"/>
              </a:rPr>
              <a:t>We</a:t>
            </a:r>
            <a:r>
              <a:rPr sz="3200" b="1" spc="-723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</a:t>
            </a:r>
            <a:r>
              <a:rPr sz="3200" b="1" spc="-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pages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005622"/>
            <a:ext cx="8216455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spc="-50" dirty="0">
                <a:solidFill>
                  <a:srgbClr val="5E8B46"/>
                </a:solidFill>
                <a:latin typeface="Calibri"/>
                <a:cs typeface="Calibri"/>
              </a:rPr>
              <a:t>We</a:t>
            </a:r>
            <a:r>
              <a:rPr sz="3200" b="1" spc="-723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</a:t>
            </a:r>
            <a:r>
              <a:rPr sz="3200" b="1" spc="-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site</a:t>
            </a:r>
            <a:r>
              <a:rPr sz="3200" b="1" spc="-10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collection of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40" y="3444243"/>
            <a:ext cx="3602760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 associated items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3981236"/>
            <a:ext cx="7216628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spc="-50" dirty="0">
                <a:solidFill>
                  <a:srgbClr val="5E8B46"/>
                </a:solidFill>
                <a:latin typeface="Calibri"/>
                <a:cs typeface="Calibri"/>
              </a:rPr>
              <a:t>We</a:t>
            </a:r>
            <a:r>
              <a:rPr sz="3200" b="1" spc="-723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</a:t>
            </a:r>
            <a:r>
              <a:rPr sz="3200" b="1" spc="-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server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delivers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740" y="4420148"/>
            <a:ext cx="670957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requested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pages </a:t>
            </a: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40" y="4956596"/>
            <a:ext cx="864055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5E8B46"/>
                </a:solidFill>
                <a:latin typeface="Calibri"/>
                <a:cs typeface="Calibri"/>
              </a:rPr>
              <a:t>We</a:t>
            </a:r>
            <a:r>
              <a:rPr sz="3200" b="1" spc="-723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</a:t>
            </a:r>
            <a:r>
              <a:rPr sz="3200" b="1" spc="-18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2.0 </a:t>
            </a: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refers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sites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means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740" y="5395838"/>
            <a:ext cx="3386488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interact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6445887"/>
            <a:ext cx="9672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80 - 81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73830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spc="-50" dirty="0">
                <a:solidFill>
                  <a:srgbClr val="5E8B46"/>
                </a:solidFill>
                <a:latin typeface="Calibri"/>
                <a:cs typeface="Calibri"/>
              </a:rPr>
              <a:t>We</a:t>
            </a:r>
            <a:r>
              <a:rPr sz="3200" b="1" spc="-723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</a:t>
            </a:r>
            <a:r>
              <a:rPr sz="3200" b="1" spc="-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browser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browser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6956555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sz="32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pages and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2.0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programs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0316" y="3132758"/>
            <a:ext cx="1664732" cy="1070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" marR="0">
              <a:lnSpc>
                <a:spcPts val="4280"/>
              </a:lnSpc>
              <a:spcBef>
                <a:spcPts val="0"/>
              </a:spcBef>
              <a:spcAft>
                <a:spcPts val="0"/>
              </a:spcAft>
            </a:pPr>
            <a:r>
              <a:rPr sz="3500" spc="-12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00000"/>
                </a:solidFill>
                <a:latin typeface="Calibri"/>
                <a:cs typeface="Calibri"/>
              </a:rPr>
              <a:t>Explorer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4178" y="3377142"/>
            <a:ext cx="3614163" cy="581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77"/>
              </a:lnSpc>
              <a:spcBef>
                <a:spcPts val="0"/>
              </a:spcBef>
              <a:spcAft>
                <a:spcPts val="0"/>
              </a:spcAft>
            </a:pPr>
            <a:r>
              <a:rPr sz="3500" spc="-37" dirty="0">
                <a:solidFill>
                  <a:srgbClr val="000000"/>
                </a:solidFill>
                <a:latin typeface="Calibri"/>
                <a:cs typeface="Calibri"/>
              </a:rPr>
              <a:t>Firefox</a:t>
            </a:r>
            <a:r>
              <a:rPr sz="3500" spc="8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000000"/>
                </a:solidFill>
                <a:latin typeface="Calibri"/>
                <a:cs typeface="Calibri"/>
              </a:rPr>
              <a:t>Opera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07228" y="4596088"/>
            <a:ext cx="1590201" cy="107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2" marR="0">
              <a:lnSpc>
                <a:spcPts val="4277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000000"/>
                </a:solidFill>
                <a:latin typeface="Calibri"/>
                <a:cs typeface="Calibri"/>
              </a:rPr>
              <a:t>Google</a:t>
            </a:r>
          </a:p>
          <a:p>
            <a:pPr marL="0" marR="0">
              <a:lnSpc>
                <a:spcPts val="3851"/>
              </a:lnSpc>
              <a:spcBef>
                <a:spcPts val="0"/>
              </a:spcBef>
              <a:spcAft>
                <a:spcPts val="0"/>
              </a:spcAft>
            </a:pPr>
            <a:r>
              <a:rPr sz="3500" spc="-10" dirty="0">
                <a:solidFill>
                  <a:srgbClr val="000000"/>
                </a:solidFill>
                <a:latin typeface="Calibri"/>
                <a:cs typeface="Calibri"/>
              </a:rPr>
              <a:t>Chrome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16935" y="4840182"/>
            <a:ext cx="1176266" cy="581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77"/>
              </a:lnSpc>
              <a:spcBef>
                <a:spcPts val="0"/>
              </a:spcBef>
              <a:spcAft>
                <a:spcPts val="0"/>
              </a:spcAft>
            </a:pPr>
            <a:r>
              <a:rPr sz="3500" spc="-17" dirty="0">
                <a:solidFill>
                  <a:srgbClr val="000000"/>
                </a:solidFill>
                <a:latin typeface="Calibri"/>
                <a:cs typeface="Calibri"/>
              </a:rPr>
              <a:t>Safari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1530"/>
            <a:ext cx="3559854" cy="1187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500" spc="12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500" b="1" dirty="0">
                <a:solidFill>
                  <a:srgbClr val="5E8B46"/>
                </a:solidFill>
                <a:latin typeface="Calibri"/>
                <a:cs typeface="Calibri"/>
              </a:rPr>
              <a:t>home</a:t>
            </a:r>
            <a:r>
              <a:rPr sz="2500" b="1" spc="12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5E8B46"/>
                </a:solidFill>
                <a:latin typeface="Calibri"/>
                <a:cs typeface="Calibri"/>
              </a:rPr>
              <a:t>page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is the </a:t>
            </a:r>
            <a:r>
              <a:rPr sz="2500" spc="-18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</a:p>
          <a:p>
            <a:pPr marL="342899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page that a </a:t>
            </a:r>
            <a:r>
              <a:rPr sz="2500" spc="-49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5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</a:p>
          <a:p>
            <a:pPr marL="342899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1" dirty="0">
                <a:solidFill>
                  <a:srgbClr val="000000"/>
                </a:solidFill>
                <a:latin typeface="Calibri"/>
                <a:cs typeface="Calibri"/>
              </a:rPr>
              <a:t>displays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68875" y="1641530"/>
            <a:ext cx="3572265" cy="1187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500" spc="1202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Some </a:t>
            </a:r>
            <a:r>
              <a:rPr sz="2500" spc="-49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5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25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spc="-14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343153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designed specifically</a:t>
            </a:r>
            <a:r>
              <a:rPr sz="25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spc="-28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343153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0" dirty="0">
                <a:solidFill>
                  <a:srgbClr val="000000"/>
                </a:solidFill>
                <a:latin typeface="Calibri"/>
                <a:cs typeface="Calibri"/>
              </a:rPr>
              <a:t>microbrowsers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2861111"/>
            <a:ext cx="3977823" cy="2446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500" spc="12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500" spc="-50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5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25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25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5E8B46"/>
                </a:solidFill>
                <a:latin typeface="Calibri"/>
                <a:cs typeface="Calibri"/>
              </a:rPr>
              <a:t>links </a:t>
            </a:r>
            <a:r>
              <a:rPr sz="2500" spc="-2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899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2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2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5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  <a:p>
            <a:pPr marL="457199" marR="0">
              <a:lnSpc>
                <a:spcPts val="2815"/>
              </a:lnSpc>
              <a:spcBef>
                <a:spcPts val="545"/>
              </a:spcBef>
              <a:spcAft>
                <a:spcPts val="0"/>
              </a:spcAft>
            </a:pPr>
            <a:r>
              <a:rPr sz="23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300" spc="403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5E8B46"/>
                </a:solidFill>
                <a:latin typeface="Calibri"/>
                <a:cs typeface="Calibri"/>
              </a:rPr>
              <a:t>Surfing</a:t>
            </a:r>
            <a:r>
              <a:rPr sz="2300" b="1" spc="-28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5E8B46"/>
                </a:solidFill>
                <a:latin typeface="Calibri"/>
                <a:cs typeface="Calibri"/>
              </a:rPr>
              <a:t>the </a:t>
            </a:r>
            <a:r>
              <a:rPr sz="2300" b="1" spc="-38" dirty="0">
                <a:solidFill>
                  <a:srgbClr val="5E8B46"/>
                </a:solidFill>
                <a:latin typeface="Calibri"/>
                <a:cs typeface="Calibri"/>
              </a:rPr>
              <a:t>Web</a:t>
            </a:r>
          </a:p>
          <a:p>
            <a:pPr marL="0" marR="0">
              <a:lnSpc>
                <a:spcPts val="3046"/>
              </a:lnSpc>
              <a:spcBef>
                <a:spcPts val="556"/>
              </a:spcBef>
              <a:spcAft>
                <a:spcPts val="0"/>
              </a:spcAft>
            </a:pPr>
            <a:r>
              <a:rPr sz="25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500" spc="12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5E8B46"/>
                </a:solidFill>
                <a:latin typeface="Calibri"/>
                <a:cs typeface="Calibri"/>
              </a:rPr>
              <a:t>Downloading</a:t>
            </a:r>
            <a:r>
              <a:rPr sz="2500" b="1" spc="-15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is the</a:t>
            </a:r>
          </a:p>
          <a:p>
            <a:pPr marL="342899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sz="25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of receiving</a:t>
            </a:r>
          </a:p>
          <a:p>
            <a:pPr marL="342899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901642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82 - 83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2-7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591743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has a unique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address called a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URL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2326478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34" dirty="0">
                <a:solidFill>
                  <a:srgbClr val="5E8B46"/>
                </a:solidFill>
                <a:latin typeface="Calibri"/>
                <a:cs typeface="Calibri"/>
              </a:rPr>
              <a:t>Web</a:t>
            </a:r>
            <a:r>
              <a:rPr sz="3200" b="1" spc="14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address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997737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82 – 83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8457241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spc="-37" dirty="0">
                <a:solidFill>
                  <a:srgbClr val="5E8B46"/>
                </a:solidFill>
                <a:latin typeface="Calibri"/>
                <a:cs typeface="Calibri"/>
              </a:rPr>
              <a:t>Tabbed</a:t>
            </a:r>
            <a:r>
              <a:rPr sz="2800" b="1" spc="36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browsing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allows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open and view multiple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067116"/>
            <a:ext cx="6485160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7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2800" spc="-6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 pages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a single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7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2800" spc="-6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browser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window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84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9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Objectives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1379" y="2264584"/>
            <a:ext cx="245205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 briefly describe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5264" y="2487088"/>
            <a:ext cx="2784637" cy="1179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451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various broadband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</a:p>
          <a:p>
            <a:pPr marL="413257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connections and </a:t>
            </a:r>
            <a:r>
              <a:rPr sz="1600" spc="-12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</a:p>
          <a:p>
            <a:pPr marL="0" marR="0">
              <a:lnSpc>
                <a:spcPts val="17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differences between</a:t>
            </a:r>
            <a:r>
              <a:rPr sz="16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broadband</a:t>
            </a:r>
          </a:p>
          <a:p>
            <a:pPr marL="79247" marR="0">
              <a:lnSpc>
                <a:spcPts val="17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Internet connections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 dial-</a:t>
            </a:r>
          </a:p>
          <a:p>
            <a:pPr marL="689101" marR="0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6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connections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668" y="2711116"/>
            <a:ext cx="2436041" cy="50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Discuss the evolution of the</a:t>
            </a:r>
          </a:p>
          <a:p>
            <a:pPr marL="808024" marR="0">
              <a:lnSpc>
                <a:spcPts val="17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81241" y="2711116"/>
            <a:ext cx="2611654" cy="50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Describe the types of</a:t>
            </a:r>
            <a:r>
              <a:rPr sz="16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</a:p>
          <a:p>
            <a:pPr marL="557784" marR="0">
              <a:lnSpc>
                <a:spcPts val="17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providers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50761" y="4310173"/>
            <a:ext cx="2673091" cy="117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Describe how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 use a search</a:t>
            </a:r>
          </a:p>
          <a:p>
            <a:pPr marL="440435" marR="0">
              <a:lnSpc>
                <a:spcPts val="17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engine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 search</a:t>
            </a:r>
            <a:r>
              <a:rPr sz="16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7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</a:p>
          <a:p>
            <a:pPr marL="91440" marR="0">
              <a:lnSpc>
                <a:spcPts val="17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information 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34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7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differentiate</a:t>
            </a:r>
            <a:r>
              <a:rPr sz="1600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 search</a:t>
            </a:r>
          </a:p>
          <a:p>
            <a:pPr marL="16764" marR="0">
              <a:lnSpc>
                <a:spcPts val="176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engine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 a subject</a:t>
            </a:r>
            <a:r>
              <a:rPr sz="16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directory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2504" y="4532895"/>
            <a:ext cx="2773613" cy="73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011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Describe the purpose of an IP</a:t>
            </a:r>
          </a:p>
          <a:p>
            <a:pPr marL="0" marR="0">
              <a:lnSpc>
                <a:spcPts val="175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address and</a:t>
            </a:r>
            <a:r>
              <a:rPr sz="16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6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relationship to a</a:t>
            </a:r>
          </a:p>
          <a:p>
            <a:pPr marL="742492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domain</a:t>
            </a:r>
            <a:r>
              <a:rPr sz="16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5367" y="4532895"/>
            <a:ext cx="2647358" cy="73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1600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 purpose</a:t>
            </a:r>
            <a:r>
              <a:rPr sz="16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 a </a:t>
            </a:r>
            <a:r>
              <a:rPr sz="1600" spc="-31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</a:p>
          <a:p>
            <a:pPr marL="233426" marR="0">
              <a:lnSpc>
                <a:spcPts val="1754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browser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 identify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16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 a </a:t>
            </a:r>
            <a:r>
              <a:rPr sz="1600" spc="-33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600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6428540"/>
            <a:ext cx="1450040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73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1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54409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search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tools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search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engines 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3199212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subject directories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0654" y="2852791"/>
            <a:ext cx="5789917" cy="139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" marR="0">
              <a:lnSpc>
                <a:spcPts val="5610"/>
              </a:lnSpc>
              <a:spcBef>
                <a:spcPts val="0"/>
              </a:spcBef>
              <a:spcAft>
                <a:spcPts val="0"/>
              </a:spcAft>
            </a:pPr>
            <a:r>
              <a:rPr sz="4600" b="1" spc="-14" dirty="0">
                <a:solidFill>
                  <a:srgbClr val="5E8B46"/>
                </a:solidFill>
                <a:latin typeface="Calibri"/>
                <a:cs typeface="Calibri"/>
              </a:rPr>
              <a:t>Search</a:t>
            </a:r>
            <a:r>
              <a:rPr sz="4600" b="1" spc="14864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4600" b="1" dirty="0">
                <a:solidFill>
                  <a:srgbClr val="5E8B46"/>
                </a:solidFill>
                <a:latin typeface="Calibri"/>
                <a:cs typeface="Calibri"/>
              </a:rPr>
              <a:t>Subject</a:t>
            </a:r>
          </a:p>
          <a:p>
            <a:pPr marL="0" marR="0">
              <a:lnSpc>
                <a:spcPts val="5051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5E8B46"/>
                </a:solidFill>
                <a:latin typeface="Calibri"/>
                <a:cs typeface="Calibri"/>
              </a:rPr>
              <a:t>engine</a:t>
            </a:r>
            <a:r>
              <a:rPr sz="4600" b="1" spc="13202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4600" b="1" spc="-10" dirty="0">
                <a:solidFill>
                  <a:srgbClr val="5E8B46"/>
                </a:solidFill>
                <a:latin typeface="Calibri"/>
                <a:cs typeface="Calibri"/>
              </a:rPr>
              <a:t>directory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8990" y="4720442"/>
            <a:ext cx="191334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Classifies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7070" y="4888083"/>
            <a:ext cx="2330924" cy="74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Finds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  <a:p>
            <a:pPr marL="379475" marR="0">
              <a:lnSpc>
                <a:spcPts val="2640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8405" y="5055977"/>
            <a:ext cx="2115365" cy="1079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511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pages in an</a:t>
            </a:r>
          </a:p>
          <a:p>
            <a:pPr marL="0" marR="0">
              <a:lnSpc>
                <a:spcPts val="2627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set of</a:t>
            </a:r>
          </a:p>
          <a:p>
            <a:pPr marL="345947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categories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42057" y="5557068"/>
            <a:ext cx="175986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specific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topic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345934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search engine is helpful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 locating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items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615684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2213" y="3206110"/>
            <a:ext cx="1217945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Images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8680" y="3206110"/>
            <a:ext cx="1162300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Videos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13603" y="3206110"/>
            <a:ext cx="1032502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Audio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87793" y="3206110"/>
            <a:ext cx="1973029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Publications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24402" y="4429882"/>
            <a:ext cx="1770402" cy="892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011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 or</a:t>
            </a:r>
          </a:p>
          <a:p>
            <a:pPr marL="0" marR="0">
              <a:lnSpc>
                <a:spcPts val="317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Businesses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78202" y="4632319"/>
            <a:ext cx="982398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Maps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4891" y="4632319"/>
            <a:ext cx="951648" cy="48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Blogs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748441" cy="199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Some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browsers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contain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Instant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Search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box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eliminate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steps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displaying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search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engine’s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prior </a:t>
            </a:r>
            <a:r>
              <a:rPr sz="3200" spc="-4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entering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search</a:t>
            </a:r>
          </a:p>
          <a:p>
            <a:pPr marL="34290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282050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Search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operators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can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help </a:t>
            </a:r>
            <a:r>
              <a:rPr sz="3200" spc="-34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refine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search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87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2-13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660628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thirteen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sites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3622" y="3649264"/>
            <a:ext cx="661406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E8B46"/>
                </a:solidFill>
                <a:latin typeface="Calibri"/>
                <a:cs typeface="Calibri"/>
              </a:rPr>
              <a:t>Portal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71392" y="3649264"/>
            <a:ext cx="608259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News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86222" y="3649264"/>
            <a:ext cx="127977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Informational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1697" y="3649264"/>
            <a:ext cx="178947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Business/Marketing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2202" y="5917027"/>
            <a:ext cx="52233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E8B46"/>
                </a:solidFill>
                <a:latin typeface="Calibri"/>
                <a:cs typeface="Calibri"/>
              </a:rPr>
              <a:t>Blog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06445" y="5917027"/>
            <a:ext cx="53398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E8B46"/>
                </a:solidFill>
                <a:latin typeface="Calibri"/>
                <a:cs typeface="Calibri"/>
              </a:rPr>
              <a:t>Wiki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99939" y="5917027"/>
            <a:ext cx="1245640" cy="50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E8B46"/>
                </a:solidFill>
                <a:latin typeface="Calibri"/>
                <a:cs typeface="Calibri"/>
              </a:rPr>
              <a:t>Online Social</a:t>
            </a:r>
          </a:p>
          <a:p>
            <a:pPr marL="181355" marR="0">
              <a:lnSpc>
                <a:spcPts val="175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E8B46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15454" y="5917027"/>
            <a:ext cx="111855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Educational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3840" y="6427599"/>
            <a:ext cx="997737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88 – 91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3364" y="3213162"/>
            <a:ext cx="1731373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Entertainment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0571" y="3213162"/>
            <a:ext cx="1181955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Calibri"/>
                <a:cs typeface="Calibri"/>
              </a:rPr>
              <a:t>Advocacy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05728" y="3213162"/>
            <a:ext cx="1418964" cy="65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903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b="1" spc="-34" dirty="0">
                <a:solidFill>
                  <a:srgbClr val="5E8B46"/>
                </a:solidFill>
                <a:latin typeface="Calibri"/>
                <a:cs typeface="Calibri"/>
              </a:rPr>
              <a:t>Web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5E8B46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43148" y="5600660"/>
            <a:ext cx="1359712" cy="65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592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0" dirty="0">
                <a:solidFill>
                  <a:srgbClr val="000000"/>
                </a:solidFill>
                <a:latin typeface="Calibri"/>
                <a:cs typeface="Calibri"/>
              </a:rPr>
              <a:t>Content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0" dirty="0">
                <a:solidFill>
                  <a:srgbClr val="000000"/>
                </a:solidFill>
                <a:latin typeface="Calibri"/>
                <a:cs typeface="Calibri"/>
              </a:rPr>
              <a:t>Aggregator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1290" y="5600660"/>
            <a:ext cx="1089886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1" dirty="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40" y="6427599"/>
            <a:ext cx="997737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91 – 92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2-15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745240" cy="1837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presented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 the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evaluated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accuracy</a:t>
            </a:r>
          </a:p>
          <a:p>
            <a:pPr marL="0" marR="0">
              <a:lnSpc>
                <a:spcPts val="3413"/>
              </a:lnSpc>
              <a:spcBef>
                <a:spcPts val="668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 one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oversees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3432910"/>
            <a:ext cx="3304947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content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8540"/>
            <a:ext cx="791914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92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2-16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30318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Multimedia</a:t>
            </a:r>
            <a:r>
              <a:rPr sz="3200" b="1" spc="-37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refers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3408301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combines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text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9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Objectives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6223" y="2688262"/>
            <a:ext cx="2662197" cy="55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066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12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1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200" spc="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pages use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graphics,</a:t>
            </a:r>
            <a:r>
              <a:rPr sz="12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animation,</a:t>
            </a:r>
            <a:r>
              <a:rPr sz="12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audio, video, virtual</a:t>
            </a:r>
          </a:p>
          <a:p>
            <a:pPr marL="652526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FFFFFF"/>
                </a:solidFill>
                <a:latin typeface="Calibri"/>
                <a:cs typeface="Calibri"/>
              </a:rPr>
              <a:t>reality,</a:t>
            </a:r>
            <a:r>
              <a:rPr sz="12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plug-ins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46773" y="2772082"/>
            <a:ext cx="2479415" cy="39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1200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briefly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sz="12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steps</a:t>
            </a:r>
          </a:p>
          <a:p>
            <a:pPr marL="29718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200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3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200" spc="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831" y="2855648"/>
            <a:ext cx="20955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types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spc="-23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1200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88791" y="4622218"/>
            <a:ext cx="2717308" cy="55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16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12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e-mail,</a:t>
            </a:r>
            <a:r>
              <a:rPr sz="12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mailing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lists, instant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messaging,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chat rooms, </a:t>
            </a:r>
            <a:r>
              <a:rPr sz="1200" spc="-37" dirty="0">
                <a:solidFill>
                  <a:srgbClr val="FFFFFF"/>
                </a:solidFill>
                <a:latin typeface="Calibri"/>
                <a:cs typeface="Calibri"/>
              </a:rPr>
              <a:t>VoIP,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newsgroups</a:t>
            </a:r>
          </a:p>
          <a:p>
            <a:pPr marL="199898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message boards,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FTP work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4789604"/>
            <a:ext cx="22749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types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 e-commerce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58609" y="4789604"/>
            <a:ext cx="20552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1200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rules of netiquette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28540"/>
            <a:ext cx="1450040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73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1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377034" cy="898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spc="-11" dirty="0">
                <a:solidFill>
                  <a:srgbClr val="5E8B46"/>
                </a:solidFill>
                <a:latin typeface="Calibri"/>
                <a:cs typeface="Calibri"/>
              </a:rPr>
              <a:t>graphic</a:t>
            </a:r>
            <a:r>
              <a:rPr sz="2800" b="1" spc="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digital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representation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494126"/>
            <a:ext cx="305261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nontext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006190"/>
            <a:ext cx="3940245" cy="132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Graphic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formats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89" dirty="0">
                <a:solidFill>
                  <a:srgbClr val="000000"/>
                </a:solidFill>
                <a:latin typeface="Calibri"/>
                <a:cs typeface="Calibri"/>
              </a:rPr>
              <a:t>BMP,</a:t>
            </a:r>
            <a:r>
              <a:rPr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8" dirty="0">
                <a:solidFill>
                  <a:srgbClr val="000000"/>
                </a:solidFill>
                <a:latin typeface="Calibri"/>
                <a:cs typeface="Calibri"/>
              </a:rPr>
              <a:t>GIF,</a:t>
            </a:r>
            <a:r>
              <a:rPr sz="28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JPEG,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PNG,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34289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 TIFF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8540"/>
            <a:ext cx="791914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93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2-17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653662" cy="1325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thumbnail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small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version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a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larger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graphic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8540"/>
            <a:ext cx="791914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94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2-19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34356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Animation</a:t>
            </a:r>
            <a:r>
              <a:rPr sz="3200" b="1" spc="-50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 the appearance of motion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created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8041561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displaying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series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still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images in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sequence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7921245" cy="1422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Audio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music,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speech,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other sound</a:t>
            </a:r>
          </a:p>
          <a:p>
            <a:pPr marL="457200" marR="0">
              <a:lnSpc>
                <a:spcPts val="2932"/>
              </a:lnSpc>
              <a:spcBef>
                <a:spcPts val="578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1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Compressed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file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size</a:t>
            </a:r>
          </a:p>
          <a:p>
            <a:pPr marL="0" marR="0">
              <a:lnSpc>
                <a:spcPts val="3413"/>
              </a:lnSpc>
              <a:spcBef>
                <a:spcPts val="616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68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listen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5E8B46"/>
                </a:solidFill>
                <a:latin typeface="Calibri"/>
                <a:cs typeface="Calibri"/>
              </a:rPr>
              <a:t>player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103726"/>
            <a:ext cx="750845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Streaming</a:t>
            </a:r>
            <a:r>
              <a:rPr sz="2800" b="1" spc="25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transferring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40" y="3530446"/>
            <a:ext cx="386980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continuous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flow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997737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94 – 95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88962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Video</a:t>
            </a:r>
            <a:r>
              <a:rPr sz="3200" b="1" spc="-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images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displayed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 motion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994696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Virtual</a:t>
            </a:r>
            <a:r>
              <a:rPr sz="3200" b="1" spc="-5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reality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VR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 is the use of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computers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simulate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real or imagined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environment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that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appears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as a three-dimensional space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997737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96 – 97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00555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plug-in</a:t>
            </a:r>
            <a:r>
              <a:rPr sz="3200" b="1" spc="-43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extends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capability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3078074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browser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9763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World</a:t>
            </a:r>
            <a:r>
              <a:rPr sz="4000" b="1" spc="4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Wide </a:t>
            </a:r>
            <a:r>
              <a:rPr sz="4000" b="1" spc="-47" dirty="0">
                <a:solidFill>
                  <a:srgbClr val="604A7B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09204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5E8B46"/>
                </a:solidFill>
                <a:latin typeface="Calibri"/>
                <a:cs typeface="Calibri"/>
              </a:rPr>
              <a:t>We</a:t>
            </a:r>
            <a:r>
              <a:rPr sz="3200" b="1" spc="-723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b</a:t>
            </a:r>
            <a:r>
              <a:rPr sz="3200" b="1" spc="-2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publishing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development 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4642373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maintenance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1669" y="3564286"/>
            <a:ext cx="1076372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Analyze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92593" y="3724941"/>
            <a:ext cx="1222676" cy="103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</a:p>
          <a:p>
            <a:pPr marL="155448" marR="0">
              <a:lnSpc>
                <a:spcPts val="253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3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</a:p>
          <a:p>
            <a:pPr marL="321564" marR="0">
              <a:lnSpc>
                <a:spcPts val="2520"/>
              </a:lnSpc>
              <a:spcBef>
                <a:spcPts val="5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7252" y="3885215"/>
            <a:ext cx="1186347" cy="717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496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3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2300" spc="-3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3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64841" y="3885941"/>
            <a:ext cx="600493" cy="395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17517" y="3885215"/>
            <a:ext cx="1186347" cy="717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8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</a:p>
          <a:p>
            <a:pPr marL="0" marR="0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2300" spc="-3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3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62548" y="3885215"/>
            <a:ext cx="1187355" cy="717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Deploy</a:t>
            </a:r>
            <a:r>
              <a:rPr sz="23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2300" spc="-3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3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72232" y="4206271"/>
            <a:ext cx="1186347" cy="71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532"/>
              </a:lnSpc>
              <a:spcBef>
                <a:spcPts val="0"/>
              </a:spcBef>
              <a:spcAft>
                <a:spcPts val="0"/>
              </a:spcAft>
            </a:pPr>
            <a:r>
              <a:rPr sz="2300" spc="-3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3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827755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E-Commerce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0245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E-commerce</a:t>
            </a:r>
            <a:r>
              <a:rPr sz="3200" b="1" spc="-30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business transaction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8148788" cy="104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 electronic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  <a:p>
            <a:pPr marL="114300" marR="0">
              <a:lnSpc>
                <a:spcPts val="3413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M-commerce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identifies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e-commerce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552" y="3128110"/>
            <a:ext cx="3138053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mobile devices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75469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794120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spc="-11" dirty="0">
                <a:solidFill>
                  <a:srgbClr val="5E8B46"/>
                </a:solidFill>
                <a:latin typeface="Calibri"/>
                <a:cs typeface="Calibri"/>
              </a:rPr>
              <a:t>Internet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worldwide collection of networks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links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millions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businesses,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government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agencies,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educational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institutions,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individuals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74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5373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827755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E-Commerce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0863" y="1833987"/>
            <a:ext cx="1075283" cy="107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8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Business-</a:t>
            </a:r>
          </a:p>
          <a:p>
            <a:pPr marL="329438" marR="0">
              <a:lnSpc>
                <a:spcPts val="196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to-</a:t>
            </a:r>
          </a:p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consumer</a:t>
            </a:r>
          </a:p>
          <a:p>
            <a:pPr marL="21209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(B2C)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58870" y="4105847"/>
            <a:ext cx="1985435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E-commerce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22525" y="4803918"/>
            <a:ext cx="102401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Business-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6595" y="4803918"/>
            <a:ext cx="1172092" cy="1070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Consumer-</a:t>
            </a:r>
          </a:p>
          <a:p>
            <a:pPr marL="377951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to-</a:t>
            </a:r>
          </a:p>
          <a:p>
            <a:pPr marL="48767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consumer</a:t>
            </a:r>
          </a:p>
          <a:p>
            <a:pPr marL="262127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(C2C)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25801" y="5053818"/>
            <a:ext cx="419865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59101" y="5305568"/>
            <a:ext cx="948411" cy="568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</a:p>
          <a:p>
            <a:pPr marL="147827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(B2B)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45887"/>
            <a:ext cx="9672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98 - 99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827755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E-Commerce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99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2279643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E-mail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067116"/>
            <a:ext cx="3575132" cy="1325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transmission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messages and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files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via a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432910"/>
            <a:ext cx="3232182" cy="89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e-mail</a:t>
            </a:r>
            <a:r>
              <a:rPr sz="2800" b="1" spc="38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b="1" spc="-18" dirty="0">
                <a:solidFill>
                  <a:srgbClr val="5E8B46"/>
                </a:solidFill>
                <a:latin typeface="Calibri"/>
                <a:cs typeface="Calibri"/>
              </a:rPr>
              <a:t>program</a:t>
            </a:r>
          </a:p>
          <a:p>
            <a:pPr marL="34289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539" y="4286604"/>
            <a:ext cx="3579869" cy="1325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create,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send,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receive,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fo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rward,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store,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print,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delete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e-mail messages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8540"/>
            <a:ext cx="791914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101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2-26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102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8399296" cy="898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mailing </a:t>
            </a:r>
            <a:r>
              <a:rPr sz="2800" b="1" spc="-14" dirty="0">
                <a:solidFill>
                  <a:srgbClr val="5E8B46"/>
                </a:solidFill>
                <a:latin typeface="Calibri"/>
                <a:cs typeface="Calibri"/>
              </a:rPr>
              <a:t>list</a:t>
            </a:r>
            <a:r>
              <a:rPr sz="2800" b="1" spc="3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e-mail names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addresses</a:t>
            </a:r>
          </a:p>
          <a:p>
            <a:pPr marL="34290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given a single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567920"/>
            <a:ext cx="6344777" cy="849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1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E8B46"/>
                </a:solidFill>
                <a:latin typeface="Calibri"/>
                <a:cs typeface="Calibri"/>
              </a:rPr>
              <a:t>Subscribing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adds your e-mail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name and address</a:t>
            </a:r>
          </a:p>
          <a:p>
            <a:pPr marL="0" marR="0">
              <a:lnSpc>
                <a:spcPts val="2929"/>
              </a:lnSpc>
              <a:spcBef>
                <a:spcPts val="576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1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E8B46"/>
                </a:solidFill>
                <a:latin typeface="Calibri"/>
                <a:cs typeface="Calibri"/>
              </a:rPr>
              <a:t>Unsubscribing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removes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your 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02538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spc="-14" dirty="0">
                <a:solidFill>
                  <a:srgbClr val="5E8B46"/>
                </a:solidFill>
                <a:latin typeface="Calibri"/>
                <a:cs typeface="Calibri"/>
              </a:rPr>
              <a:t>Instant</a:t>
            </a:r>
            <a:r>
              <a:rPr sz="3200" b="1" spc="-3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messaging</a:t>
            </a:r>
            <a:r>
              <a:rPr sz="3200" b="1" spc="-37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IM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 is 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real-time</a:t>
            </a:r>
            <a:r>
              <a:rPr sz="3200" b="1" spc="-20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4134353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communications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104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925575" cy="1325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chat</a:t>
            </a:r>
            <a:r>
              <a:rPr sz="2800" b="1" spc="1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real-time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typed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conversation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 on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920846"/>
            <a:ext cx="156600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432910"/>
            <a:ext cx="3829752" cy="2179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chat </a:t>
            </a:r>
            <a:r>
              <a:rPr sz="2800" b="1" spc="-14" dirty="0">
                <a:solidFill>
                  <a:srgbClr val="5E8B46"/>
                </a:solidFill>
                <a:latin typeface="Calibri"/>
                <a:cs typeface="Calibri"/>
              </a:rPr>
              <a:t>room</a:t>
            </a:r>
            <a:r>
              <a:rPr sz="2800" b="1" spc="3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</a:t>
            </a:r>
          </a:p>
          <a:p>
            <a:pPr marL="34289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location on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server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permits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chat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with each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799274" cy="1752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spc="-33" dirty="0">
                <a:solidFill>
                  <a:srgbClr val="5E8B46"/>
                </a:solidFill>
                <a:latin typeface="Calibri"/>
                <a:cs typeface="Calibri"/>
              </a:rPr>
              <a:t>VoIP</a:t>
            </a:r>
            <a:r>
              <a:rPr sz="2800" b="1" spc="17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(Voice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IP)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enables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speak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other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899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3421360"/>
            <a:ext cx="282909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3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2605" y="3787083"/>
            <a:ext cx="1408126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telephony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2-31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398319" cy="2178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5E8B46"/>
                </a:solidFill>
                <a:latin typeface="Calibri"/>
                <a:cs typeface="Calibri"/>
              </a:rPr>
              <a:t>newsgroup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an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written</a:t>
            </a:r>
          </a:p>
          <a:p>
            <a:pPr marL="342899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discussions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particular subject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3848043"/>
            <a:ext cx="2793356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3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Typically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requires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2605" y="4214093"/>
            <a:ext cx="162326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newsreader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664556"/>
            <a:ext cx="3556064" cy="1325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message</a:t>
            </a:r>
            <a:r>
              <a:rPr sz="2800" b="1" spc="12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E8B46"/>
                </a:solidFill>
                <a:latin typeface="Calibri"/>
                <a:cs typeface="Calibri"/>
              </a:rPr>
              <a:t>board</a:t>
            </a:r>
            <a:r>
              <a:rPr sz="2800" b="1" spc="28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Web-based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42899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discussion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2-32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03381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Other </a:t>
            </a: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728627" cy="2681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FTP</a:t>
            </a:r>
            <a:r>
              <a:rPr sz="3200" b="1" spc="-10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(File </a:t>
            </a:r>
            <a:r>
              <a:rPr sz="3200" spc="-46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Protocol)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standard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permits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file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uploading</a:t>
            </a:r>
            <a:r>
              <a:rPr sz="3200" b="1" spc="-47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downloading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computers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on the Internet</a:t>
            </a:r>
          </a:p>
          <a:p>
            <a:pPr marL="0" marR="0">
              <a:lnSpc>
                <a:spcPts val="3911"/>
              </a:lnSpc>
              <a:spcBef>
                <a:spcPts val="696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FTP capabilities</a:t>
            </a:r>
          </a:p>
          <a:p>
            <a:pPr marL="0" marR="0">
              <a:lnSpc>
                <a:spcPts val="3914"/>
              </a:lnSpc>
              <a:spcBef>
                <a:spcPts val="696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FTP server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computer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4273844"/>
            <a:ext cx="667497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upload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and/or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download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files using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FTP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1639737"/>
            <a:ext cx="8697194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originated as </a:t>
            </a:r>
            <a:r>
              <a:rPr sz="3200" spc="-34" dirty="0">
                <a:solidFill>
                  <a:srgbClr val="000000"/>
                </a:solidFill>
                <a:latin typeface="Calibri"/>
                <a:cs typeface="Calibri"/>
              </a:rPr>
              <a:t>ARPANET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 September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40" y="2127507"/>
            <a:ext cx="5110807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1969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had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main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goals: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4258" y="2979699"/>
            <a:ext cx="2641497" cy="45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Allow</a:t>
            </a:r>
            <a:r>
              <a:rPr sz="2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scientists</a:t>
            </a:r>
            <a:r>
              <a:rPr sz="27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spc="-21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17642" y="3168040"/>
            <a:ext cx="3396637" cy="1586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Function even if part of</a:t>
            </a:r>
          </a:p>
          <a:p>
            <a:pPr marL="382523" marR="0">
              <a:lnSpc>
                <a:spcPts val="296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network </a:t>
            </a:r>
            <a:r>
              <a:rPr sz="2700" spc="-18" dirty="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</a:p>
          <a:p>
            <a:pPr marL="117347" marR="0">
              <a:lnSpc>
                <a:spcPts val="296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disabled</a:t>
            </a:r>
            <a:r>
              <a:rPr sz="27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spc="-17" dirty="0">
                <a:solidFill>
                  <a:srgbClr val="000000"/>
                </a:solidFill>
                <a:latin typeface="Calibri"/>
                <a:cs typeface="Calibri"/>
              </a:rPr>
              <a:t>destroyed</a:t>
            </a:r>
          </a:p>
          <a:p>
            <a:pPr marL="752855" marR="0">
              <a:lnSpc>
                <a:spcPts val="2963"/>
              </a:lnSpc>
              <a:spcBef>
                <a:spcPts val="0"/>
              </a:spcBef>
              <a:spcAft>
                <a:spcPts val="0"/>
              </a:spcAft>
            </a:pPr>
            <a:r>
              <a:rPr sz="2700" spc="-15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 a </a:t>
            </a:r>
            <a:r>
              <a:rPr sz="2700" spc="-10" dirty="0">
                <a:solidFill>
                  <a:srgbClr val="000000"/>
                </a:solidFill>
                <a:latin typeface="Calibri"/>
                <a:cs typeface="Calibri"/>
              </a:rPr>
              <a:t>disaster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9083" y="3356127"/>
            <a:ext cx="3173551" cy="1587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991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spc="-18" dirty="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spc="-14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</a:p>
          <a:p>
            <a:pPr marL="278891" marR="0">
              <a:lnSpc>
                <a:spcPts val="296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locations</a:t>
            </a:r>
            <a:r>
              <a:rPr sz="27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spc="-2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share</a:t>
            </a:r>
          </a:p>
          <a:p>
            <a:pPr marL="0" marR="0">
              <a:lnSpc>
                <a:spcPts val="296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7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 work</a:t>
            </a:r>
          </a:p>
          <a:p>
            <a:pPr marL="908303" marR="0">
              <a:lnSpc>
                <a:spcPts val="297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75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45161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Netiquette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940982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5E8B46"/>
                </a:solidFill>
                <a:latin typeface="Calibri"/>
                <a:cs typeface="Calibri"/>
              </a:rPr>
              <a:t>Netiquette</a:t>
            </a:r>
            <a:r>
              <a:rPr sz="3200" b="1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code of acceptable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1612043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behavior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108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2-33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1627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66636" y="2666367"/>
            <a:ext cx="2639121" cy="42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Browsing, navigating, searching, </a:t>
            </a:r>
            <a:r>
              <a:rPr sz="1300" spc="-2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</a:p>
          <a:p>
            <a:pPr marL="734948" marR="0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publishing,</a:t>
            </a:r>
            <a:r>
              <a:rPr sz="13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906" y="2847723"/>
            <a:ext cx="2582429" cy="239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History and structure of the Internet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9865" y="2847723"/>
            <a:ext cx="1297037" cy="239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Wide </a:t>
            </a:r>
            <a:r>
              <a:rPr sz="1300" spc="-27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91502" y="3029079"/>
            <a:ext cx="994808" cy="239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e-commerce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62632" y="4509517"/>
            <a:ext cx="2734552" cy="239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Internet services: e-mail, instant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5680" y="4691127"/>
            <a:ext cx="2725229" cy="60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1332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messaging, chat</a:t>
            </a:r>
          </a:p>
          <a:p>
            <a:pPr marL="0" marR="0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rooms,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44" dirty="0">
                <a:solidFill>
                  <a:srgbClr val="FFFFFF"/>
                </a:solidFill>
                <a:latin typeface="Calibri"/>
                <a:cs typeface="Calibri"/>
              </a:rPr>
              <a:t>VoIP,</a:t>
            </a:r>
            <a:r>
              <a:rPr sz="1300" spc="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newsgroups</a:t>
            </a:r>
            <a:r>
              <a:rPr sz="1300" spc="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 message</a:t>
            </a:r>
          </a:p>
          <a:p>
            <a:pPr marL="752855" marR="0">
              <a:lnSpc>
                <a:spcPts val="142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boards,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 FTP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55284" y="4781679"/>
            <a:ext cx="1425446" cy="239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of netiquette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109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51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4246971"/>
            <a:ext cx="4714217" cy="109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Arial Black"/>
                <a:cs typeface="Arial Black"/>
              </a:rPr>
              <a:t>Discovering</a:t>
            </a:r>
          </a:p>
          <a:p>
            <a:pPr marL="914704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14" dirty="0">
                <a:solidFill>
                  <a:srgbClr val="000000"/>
                </a:solidFill>
                <a:latin typeface="Arial Black"/>
                <a:cs typeface="Arial Black"/>
              </a:rPr>
              <a:t>Computers</a:t>
            </a:r>
            <a:r>
              <a:rPr sz="3200" spc="-46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endParaRPr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688" y="5483355"/>
            <a:ext cx="3275974" cy="39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1" dirty="0">
                <a:solidFill>
                  <a:srgbClr val="000000"/>
                </a:solidFill>
                <a:latin typeface="Arial Black"/>
                <a:cs typeface="Arial Black"/>
              </a:rPr>
              <a:t>Your</a:t>
            </a:r>
            <a:r>
              <a:rPr sz="2000" spc="21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Interactive Guide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8145" y="5757675"/>
            <a:ext cx="2834402" cy="39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to</a:t>
            </a:r>
            <a:r>
              <a:rPr sz="2000" spc="-12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the Digital</a:t>
            </a:r>
            <a:r>
              <a:rPr sz="2000" spc="-28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World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4388" y="6213912"/>
            <a:ext cx="266468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5E8B46"/>
                </a:solidFill>
                <a:latin typeface="Calibri"/>
                <a:cs typeface="Calibri"/>
              </a:rPr>
              <a:t>Chapter 2 Complete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2798" y="1575533"/>
            <a:ext cx="912751" cy="688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1986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NSF</a:t>
            </a:r>
          </a:p>
          <a:p>
            <a:pPr marL="32003" marR="0">
              <a:lnSpc>
                <a:spcPts val="1645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connects</a:t>
            </a:r>
          </a:p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NSFnet </a:t>
            </a:r>
            <a:r>
              <a:rPr sz="1500" spc="-1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8322" y="2203675"/>
            <a:ext cx="538608" cy="27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1969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6494" y="2203675"/>
            <a:ext cx="1203272" cy="479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7" dirty="0">
                <a:solidFill>
                  <a:srgbClr val="000000"/>
                </a:solidFill>
                <a:latin typeface="Calibri"/>
                <a:cs typeface="Calibri"/>
              </a:rPr>
              <a:t>ARPANET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and</a:t>
            </a:r>
          </a:p>
          <a:p>
            <a:pPr marL="178307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678" y="2412463"/>
            <a:ext cx="936020" cy="689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7" dirty="0">
                <a:solidFill>
                  <a:srgbClr val="000000"/>
                </a:solidFill>
                <a:latin typeface="Calibri"/>
                <a:cs typeface="Calibri"/>
              </a:rPr>
              <a:t>ARPANET</a:t>
            </a:r>
          </a:p>
          <a:p>
            <a:pPr marL="44196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functional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92140" y="2413098"/>
            <a:ext cx="1035770" cy="688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5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1996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Internet2</a:t>
            </a:r>
            <a:r>
              <a:rPr sz="15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117347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founded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47161" y="2621251"/>
            <a:ext cx="1184064" cy="48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5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as the</a:t>
            </a:r>
          </a:p>
          <a:p>
            <a:pPr marL="201167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14169" y="4306160"/>
            <a:ext cx="1177502" cy="1735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1984</a:t>
            </a:r>
          </a:p>
          <a:p>
            <a:pPr marL="0" marR="0">
              <a:lnSpc>
                <a:spcPts val="1643"/>
              </a:lnSpc>
              <a:spcBef>
                <a:spcPts val="50"/>
              </a:spcBef>
              <a:spcAft>
                <a:spcPts val="0"/>
              </a:spcAft>
            </a:pPr>
            <a:r>
              <a:rPr sz="1500" spc="-17" dirty="0">
                <a:solidFill>
                  <a:srgbClr val="000000"/>
                </a:solidFill>
                <a:latin typeface="Calibri"/>
                <a:cs typeface="Calibri"/>
              </a:rPr>
              <a:t>ARPANET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 has</a:t>
            </a:r>
          </a:p>
          <a:p>
            <a:pPr marL="108203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5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</a:p>
          <a:p>
            <a:pPr marL="29718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1,000</a:t>
            </a:r>
          </a:p>
          <a:p>
            <a:pPr marL="134112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</a:p>
          <a:p>
            <a:pPr marL="97536" marR="0">
              <a:lnSpc>
                <a:spcPts val="1647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computers</a:t>
            </a:r>
          </a:p>
          <a:p>
            <a:pPr marL="176784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linked</a:t>
            </a:r>
            <a:r>
              <a:rPr sz="15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306324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hosts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95266" y="4306160"/>
            <a:ext cx="1158042" cy="898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1995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NSFNet</a:t>
            </a:r>
          </a:p>
          <a:p>
            <a:pPr marL="82296" marR="0">
              <a:lnSpc>
                <a:spcPts val="1643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terminates</a:t>
            </a:r>
          </a:p>
          <a:p>
            <a:pPr marL="68579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  <a:p>
            <a:pPr marL="252984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5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9284" y="4306160"/>
            <a:ext cx="1132735" cy="110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spc="-31" dirty="0">
                <a:solidFill>
                  <a:srgbClr val="000000"/>
                </a:solidFill>
                <a:latin typeface="Calibri"/>
                <a:cs typeface="Calibri"/>
              </a:rPr>
              <a:t>Today</a:t>
            </a:r>
            <a:r>
              <a:rPr sz="15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</a:p>
          <a:p>
            <a:pPr marL="149352" marR="0">
              <a:lnSpc>
                <a:spcPts val="1643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5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550</a:t>
            </a:r>
          </a:p>
          <a:p>
            <a:pPr marL="0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million</a:t>
            </a:r>
            <a:r>
              <a:rPr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hosts</a:t>
            </a:r>
          </a:p>
          <a:p>
            <a:pPr marL="79247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connect</a:t>
            </a:r>
            <a:r>
              <a:rPr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5908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5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18127" y="5142836"/>
            <a:ext cx="1112975" cy="479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15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152400" marR="0">
              <a:lnSpc>
                <a:spcPts val="1647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resumes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64430" y="5562266"/>
            <a:ext cx="820885" cy="27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r>
              <a:rPr sz="15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65954" y="5771054"/>
            <a:ext cx="821196" cy="27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75098" y="5979842"/>
            <a:ext cx="800732" cy="27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3840" y="6445887"/>
            <a:ext cx="9672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75 - 76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09885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organization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responsible only </a:t>
            </a: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7736053" cy="104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maintaining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own network</a:t>
            </a:r>
          </a:p>
          <a:p>
            <a:pPr marL="114300" marR="0">
              <a:lnSpc>
                <a:spcPts val="3413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Wide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Web</a:t>
            </a:r>
            <a:r>
              <a:rPr sz="28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Consortium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(W3C)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oversees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552" y="3128110"/>
            <a:ext cx="6324294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and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sets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guidelines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3651761"/>
            <a:ext cx="8113890" cy="1510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Internet2 connects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than 200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universities</a:t>
            </a:r>
          </a:p>
          <a:p>
            <a:pPr marL="34290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 115 companies via a high-speed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private</a:t>
            </a:r>
          </a:p>
          <a:p>
            <a:pPr marL="34290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76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466360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home and small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business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connect </a:t>
            </a:r>
            <a:r>
              <a:rPr sz="3200" spc="-5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via high-speed broadband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5976" y="4046206"/>
            <a:ext cx="94782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Fiber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 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558" y="4185779"/>
            <a:ext cx="996451" cy="908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4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Cable</a:t>
            </a:r>
          </a:p>
          <a:p>
            <a:pPr marL="0" marR="0">
              <a:lnSpc>
                <a:spcPts val="2208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  <a:p>
            <a:pPr marL="56388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43982" y="4185779"/>
            <a:ext cx="1049143" cy="908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Cellular</a:t>
            </a:r>
          </a:p>
          <a:p>
            <a:pPr marL="152400" marR="0">
              <a:lnSpc>
                <a:spcPts val="2208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</a:p>
          <a:p>
            <a:pPr marL="0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07044" y="4185779"/>
            <a:ext cx="996451" cy="908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Satellite</a:t>
            </a:r>
          </a:p>
          <a:p>
            <a:pPr marL="0" marR="0">
              <a:lnSpc>
                <a:spcPts val="2208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  <a:p>
            <a:pPr marL="47244" marR="0">
              <a:lnSpc>
                <a:spcPts val="219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81527" y="4326622"/>
            <a:ext cx="49799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55313" y="4325352"/>
            <a:ext cx="992226" cy="629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303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Fixed</a:t>
            </a:r>
          </a:p>
          <a:p>
            <a:pPr marL="0" marR="0">
              <a:lnSpc>
                <a:spcPts val="2207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wireless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45614" y="4464762"/>
            <a:ext cx="533718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DSL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32421" y="4464762"/>
            <a:ext cx="703457" cy="34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E8B46"/>
                </a:solidFill>
                <a:latin typeface="Calibri"/>
                <a:cs typeface="Calibri"/>
              </a:rPr>
              <a:t>Wi-Fi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90444" y="4605514"/>
            <a:ext cx="1086673" cy="62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Premises</a:t>
            </a:r>
          </a:p>
          <a:p>
            <a:pPr marL="13716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(FTTP)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3840" y="6445887"/>
            <a:ext cx="6365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76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533176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8" dirty="0">
                <a:solidFill>
                  <a:srgbClr val="604A7B"/>
                </a:solidFill>
                <a:latin typeface="Calibri"/>
                <a:cs typeface="Calibri"/>
              </a:rPr>
              <a:t>Evolution</a:t>
            </a:r>
            <a:r>
              <a:rPr sz="4000" b="1" spc="1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of the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8719684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800" b="1" dirty="0">
                <a:solidFill>
                  <a:srgbClr val="5E8B46"/>
                </a:solidFill>
                <a:latin typeface="Calibri"/>
                <a:cs typeface="Calibri"/>
              </a:rPr>
              <a:t>access </a:t>
            </a:r>
            <a:r>
              <a:rPr sz="2800" b="1" spc="-10" dirty="0">
                <a:solidFill>
                  <a:srgbClr val="5E8B46"/>
                </a:solidFill>
                <a:latin typeface="Calibri"/>
                <a:cs typeface="Calibri"/>
              </a:rPr>
              <a:t>provider</a:t>
            </a:r>
            <a:r>
              <a:rPr sz="2800" b="1" spc="58" dirty="0">
                <a:solidFill>
                  <a:srgbClr val="5E8B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 business</a:t>
            </a:r>
            <a:r>
              <a:rPr sz="28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individuals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067116"/>
            <a:ext cx="8230412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organizations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access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free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fee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77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2-2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5373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1975</Words>
  <Application>Microsoft Office PowerPoint</Application>
  <PresentationFormat>On-screen Show (4:3)</PresentationFormat>
  <Paragraphs>578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 Black</vt:lpstr>
      <vt:lpstr>Calibri</vt:lpstr>
      <vt:lpstr>Times New Roman</vt:lpstr>
      <vt:lpstr>Arial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Abdul Qadeer</cp:lastModifiedBy>
  <cp:revision>3</cp:revision>
  <dcterms:modified xsi:type="dcterms:W3CDTF">2020-11-24T14:03:54Z</dcterms:modified>
</cp:coreProperties>
</file>