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71" r:id="rId9"/>
    <p:sldId id="264" r:id="rId10"/>
    <p:sldId id="272" r:id="rId11"/>
    <p:sldId id="265" r:id="rId12"/>
    <p:sldId id="273" r:id="rId13"/>
    <p:sldId id="266" r:id="rId14"/>
    <p:sldId id="267" r:id="rId15"/>
    <p:sldId id="268" r:id="rId16"/>
    <p:sldId id="274"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06-Jan-14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06-Jan-14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06-Jan-14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06-Jan-14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06-Jan-14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06-Jan-14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06-Jan-14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06-Jan-14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06-Jan-14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Nursery management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25227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Irrigation </a:t>
            </a:r>
            <a:r>
              <a:rPr lang="en-US" dirty="0"/>
              <a:t>either in the nursery beds or watering the pots is an important operation</a:t>
            </a:r>
            <a:r>
              <a:rPr lang="en-US" dirty="0" smtClean="0"/>
              <a:t>.</a:t>
            </a:r>
          </a:p>
          <a:p>
            <a:r>
              <a:rPr lang="en-US" dirty="0" smtClean="0"/>
              <a:t> </a:t>
            </a:r>
            <a:r>
              <a:rPr lang="en-US" dirty="0"/>
              <a:t>For potted plants hand watering is done </a:t>
            </a:r>
            <a:endParaRPr lang="en-US" dirty="0" smtClean="0"/>
          </a:p>
          <a:p>
            <a:r>
              <a:rPr lang="en-US" dirty="0" smtClean="0"/>
              <a:t> </a:t>
            </a:r>
            <a:r>
              <a:rPr lang="en-US" dirty="0"/>
              <a:t>for beds low pressure irrigation by hose pipe is usually given</a:t>
            </a:r>
            <a:r>
              <a:rPr lang="en-US" dirty="0" smtClean="0"/>
              <a:t>.</a:t>
            </a:r>
          </a:p>
          <a:p>
            <a:r>
              <a:rPr lang="en-US" dirty="0" smtClean="0"/>
              <a:t> </a:t>
            </a:r>
            <a:r>
              <a:rPr lang="en-US" dirty="0"/>
              <a:t>Heavy irrigation should be avoided.</a:t>
            </a:r>
          </a:p>
          <a:p>
            <a:endParaRPr lang="en-US" dirty="0"/>
          </a:p>
        </p:txBody>
      </p:sp>
    </p:spTree>
    <p:extLst>
      <p:ext uri="{BB962C8B-B14F-4D97-AF65-F5344CB8AC3E}">
        <p14:creationId xmlns:p14="http://schemas.microsoft.com/office/powerpoint/2010/main" val="1667182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Plant </a:t>
            </a:r>
            <a:r>
              <a:rPr lang="en-US" b="1" dirty="0"/>
              <a:t>protection measures</a:t>
            </a:r>
            <a:endParaRPr lang="en-US" dirty="0"/>
          </a:p>
        </p:txBody>
      </p:sp>
      <p:sp>
        <p:nvSpPr>
          <p:cNvPr id="3" name="Content Placeholder 2"/>
          <p:cNvSpPr>
            <a:spLocks noGrp="1"/>
          </p:cNvSpPr>
          <p:nvPr>
            <p:ph idx="1"/>
          </p:nvPr>
        </p:nvSpPr>
        <p:spPr/>
        <p:txBody>
          <a:bodyPr>
            <a:normAutofit fontScale="92500"/>
          </a:bodyPr>
          <a:lstStyle/>
          <a:p>
            <a:r>
              <a:rPr lang="en-US" dirty="0" smtClean="0"/>
              <a:t>plant </a:t>
            </a:r>
            <a:r>
              <a:rPr lang="en-US" dirty="0"/>
              <a:t>protection </a:t>
            </a:r>
            <a:r>
              <a:rPr lang="en-US" dirty="0" smtClean="0"/>
              <a:t>measures </a:t>
            </a:r>
            <a:r>
              <a:rPr lang="en-US" dirty="0"/>
              <a:t>in advance and in a planned manner is necessary for the efficient raising of nursery plants. </a:t>
            </a:r>
            <a:endParaRPr lang="en-US" dirty="0" smtClean="0"/>
          </a:p>
          <a:p>
            <a:r>
              <a:rPr lang="en-US" dirty="0" smtClean="0"/>
              <a:t>For </a:t>
            </a:r>
            <a:r>
              <a:rPr lang="en-US" dirty="0"/>
              <a:t>better protection from pest and diseases regular observation is essential</a:t>
            </a:r>
            <a:r>
              <a:rPr lang="en-US" dirty="0" smtClean="0"/>
              <a:t>.</a:t>
            </a:r>
          </a:p>
          <a:p>
            <a:r>
              <a:rPr lang="en-US" dirty="0" smtClean="0"/>
              <a:t> </a:t>
            </a:r>
            <a:r>
              <a:rPr lang="en-US" dirty="0"/>
              <a:t>Disease control in seedbed:- The major disease of nursery stage plant is “damping off”. </a:t>
            </a:r>
            <a:endParaRPr lang="en-US" dirty="0" smtClean="0"/>
          </a:p>
          <a:p>
            <a:r>
              <a:rPr lang="en-US" dirty="0" smtClean="0"/>
              <a:t>For </a:t>
            </a:r>
            <a:r>
              <a:rPr lang="en-US" dirty="0"/>
              <a:t>its control good sanitation conditions are necessary</a:t>
            </a:r>
            <a:r>
              <a:rPr lang="en-US" dirty="0" smtClean="0"/>
              <a:t>.</a:t>
            </a:r>
          </a:p>
        </p:txBody>
      </p:sp>
    </p:spTree>
    <p:extLst>
      <p:ext uri="{BB962C8B-B14F-4D97-AF65-F5344CB8AC3E}">
        <p14:creationId xmlns:p14="http://schemas.microsoft.com/office/powerpoint/2010/main" val="1799675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Some of the seed treatment are as follows: </a:t>
            </a:r>
          </a:p>
          <a:p>
            <a:pPr lvl="1"/>
            <a:r>
              <a:rPr lang="en-US" dirty="0"/>
              <a:t>i) Disinfection – The infection within the </a:t>
            </a:r>
            <a:r>
              <a:rPr lang="en-US" dirty="0" smtClean="0"/>
              <a:t>seed is </a:t>
            </a:r>
            <a:r>
              <a:rPr lang="en-US" dirty="0"/>
              <a:t>eliminated by use of formaldehyde, hot water or mercuric chloride. </a:t>
            </a:r>
            <a:endParaRPr lang="en-US" dirty="0" smtClean="0"/>
          </a:p>
          <a:p>
            <a:pPr lvl="1"/>
            <a:r>
              <a:rPr lang="en-US" dirty="0" smtClean="0"/>
              <a:t>ii</a:t>
            </a:r>
            <a:r>
              <a:rPr lang="en-US" dirty="0"/>
              <a:t>) Hot water treatment – Dry seeds are placed in hot water having a temperature of 480C – 550C for 10-30 minutes</a:t>
            </a:r>
            <a:r>
              <a:rPr lang="en-US" dirty="0" smtClean="0"/>
              <a:t>.</a:t>
            </a:r>
          </a:p>
          <a:p>
            <a:pPr lvl="1"/>
            <a:r>
              <a:rPr lang="en-US" dirty="0" smtClean="0"/>
              <a:t>iii) </a:t>
            </a:r>
            <a:r>
              <a:rPr lang="en-US" dirty="0"/>
              <a:t>Soil treatment – Soil contains harmful fungi, bacteria, nematodes and even weeds seeds, which affect the growth and further development of plant. </a:t>
            </a:r>
            <a:r>
              <a:rPr lang="en-US" dirty="0" smtClean="0"/>
              <a:t>These </a:t>
            </a:r>
            <a:r>
              <a:rPr lang="en-US" dirty="0"/>
              <a:t>can be eliminated by heat, chemical treatment. </a:t>
            </a:r>
          </a:p>
        </p:txBody>
      </p:sp>
    </p:spTree>
    <p:extLst>
      <p:ext uri="{BB962C8B-B14F-4D97-AF65-F5344CB8AC3E}">
        <p14:creationId xmlns:p14="http://schemas.microsoft.com/office/powerpoint/2010/main" val="1675304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 Weed control</a:t>
            </a:r>
            <a:endParaRPr lang="en-US" dirty="0"/>
          </a:p>
        </p:txBody>
      </p:sp>
      <p:sp>
        <p:nvSpPr>
          <p:cNvPr id="3" name="Content Placeholder 2"/>
          <p:cNvSpPr>
            <a:spLocks noGrp="1"/>
          </p:cNvSpPr>
          <p:nvPr>
            <p:ph idx="1"/>
          </p:nvPr>
        </p:nvSpPr>
        <p:spPr/>
        <p:txBody>
          <a:bodyPr>
            <a:normAutofit lnSpcReduction="10000"/>
          </a:bodyPr>
          <a:lstStyle/>
          <a:p>
            <a:r>
              <a:rPr lang="en-US" dirty="0"/>
              <a:t>Weeds compete with plants for food, space and other essentials</a:t>
            </a:r>
            <a:r>
              <a:rPr lang="en-US" dirty="0" smtClean="0"/>
              <a:t>.</a:t>
            </a:r>
          </a:p>
          <a:p>
            <a:r>
              <a:rPr lang="en-US" dirty="0" smtClean="0"/>
              <a:t> </a:t>
            </a:r>
            <a:r>
              <a:rPr lang="en-US" dirty="0"/>
              <a:t>So timely control of weeds is necessary</a:t>
            </a:r>
            <a:r>
              <a:rPr lang="en-US" dirty="0" smtClean="0"/>
              <a:t>.</a:t>
            </a:r>
          </a:p>
          <a:p>
            <a:r>
              <a:rPr lang="en-US" dirty="0" smtClean="0"/>
              <a:t> </a:t>
            </a:r>
            <a:r>
              <a:rPr lang="en-US" dirty="0"/>
              <a:t>For weed control weeding, use of cover crops, mulching, use of chemicals (weedicides) are practiced</a:t>
            </a:r>
            <a:r>
              <a:rPr lang="en-US" dirty="0" smtClean="0"/>
              <a:t>.</a:t>
            </a:r>
          </a:p>
          <a:p>
            <a:r>
              <a:rPr lang="en-US" dirty="0" smtClean="0"/>
              <a:t> </a:t>
            </a:r>
            <a:r>
              <a:rPr lang="en-US" dirty="0"/>
              <a:t>Pre-emergence weedicides like </a:t>
            </a:r>
            <a:r>
              <a:rPr lang="en-US" dirty="0" err="1"/>
              <a:t>Basaline</a:t>
            </a:r>
            <a:r>
              <a:rPr lang="en-US" dirty="0"/>
              <a:t> or post-emergence weedicide like 2; 4-D and Roundup are useful.</a:t>
            </a:r>
          </a:p>
          <a:p>
            <a:endParaRPr lang="en-US" dirty="0"/>
          </a:p>
        </p:txBody>
      </p:sp>
    </p:spTree>
    <p:extLst>
      <p:ext uri="{BB962C8B-B14F-4D97-AF65-F5344CB8AC3E}">
        <p14:creationId xmlns:p14="http://schemas.microsoft.com/office/powerpoint/2010/main" val="3888258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 Measures against heat and cold</a:t>
            </a:r>
            <a:endParaRPr lang="en-US" dirty="0"/>
          </a:p>
        </p:txBody>
      </p:sp>
      <p:sp>
        <p:nvSpPr>
          <p:cNvPr id="3" name="Content Placeholder 2"/>
          <p:cNvSpPr>
            <a:spLocks noGrp="1"/>
          </p:cNvSpPr>
          <p:nvPr>
            <p:ph idx="1"/>
          </p:nvPr>
        </p:nvSpPr>
        <p:spPr/>
        <p:txBody>
          <a:bodyPr/>
          <a:lstStyle/>
          <a:p>
            <a:r>
              <a:rPr lang="en-US" dirty="0"/>
              <a:t>The younger seedling is susceptible to strong sun and low temperature</a:t>
            </a:r>
            <a:r>
              <a:rPr lang="en-US" dirty="0" smtClean="0"/>
              <a:t>.</a:t>
            </a:r>
          </a:p>
          <a:p>
            <a:r>
              <a:rPr lang="en-US" dirty="0" smtClean="0"/>
              <a:t> </a:t>
            </a:r>
            <a:r>
              <a:rPr lang="en-US" dirty="0"/>
              <a:t>For protection from strong sun, shading with the help of timber framework of 1 meter height may be used. </a:t>
            </a:r>
            <a:endParaRPr lang="en-US" dirty="0" smtClean="0"/>
          </a:p>
          <a:p>
            <a:r>
              <a:rPr lang="en-US" dirty="0" smtClean="0"/>
              <a:t>Net </a:t>
            </a:r>
            <a:r>
              <a:rPr lang="en-US" dirty="0"/>
              <a:t>house and green house structures can also be used.</a:t>
            </a:r>
          </a:p>
          <a:p>
            <a:endParaRPr lang="en-US" dirty="0"/>
          </a:p>
        </p:txBody>
      </p:sp>
    </p:spTree>
    <p:extLst>
      <p:ext uri="{BB962C8B-B14F-4D97-AF65-F5344CB8AC3E}">
        <p14:creationId xmlns:p14="http://schemas.microsoft.com/office/powerpoint/2010/main" val="1211421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6) Packing of nursery plants </a:t>
            </a:r>
            <a:endParaRPr lang="en-US" dirty="0"/>
          </a:p>
        </p:txBody>
      </p:sp>
      <p:sp>
        <p:nvSpPr>
          <p:cNvPr id="3" name="Content Placeholder 2"/>
          <p:cNvSpPr>
            <a:spLocks noGrp="1"/>
          </p:cNvSpPr>
          <p:nvPr>
            <p:ph idx="1"/>
          </p:nvPr>
        </p:nvSpPr>
        <p:spPr>
          <a:xfrm>
            <a:off x="457200" y="1316182"/>
            <a:ext cx="8229600" cy="5562600"/>
          </a:xfrm>
        </p:spPr>
        <p:txBody>
          <a:bodyPr>
            <a:normAutofit/>
          </a:bodyPr>
          <a:lstStyle/>
          <a:p>
            <a:r>
              <a:rPr lang="en-US" dirty="0"/>
              <a:t>Packing is the method or way in which the young plants are tied or kept together till they are transplanted</a:t>
            </a:r>
            <a:r>
              <a:rPr lang="en-US" dirty="0" smtClean="0"/>
              <a:t>.</a:t>
            </a:r>
          </a:p>
          <a:p>
            <a:r>
              <a:rPr lang="en-US" dirty="0" smtClean="0"/>
              <a:t> </a:t>
            </a:r>
            <a:r>
              <a:rPr lang="en-US" dirty="0"/>
              <a:t>So they have to be packed in such a way that they do not lose their turgidity and are able to establish themselves on the new site</a:t>
            </a:r>
            <a:r>
              <a:rPr lang="en-US" dirty="0" smtClean="0"/>
              <a:t>.</a:t>
            </a:r>
          </a:p>
          <a:p>
            <a:r>
              <a:rPr lang="en-US" dirty="0" smtClean="0"/>
              <a:t> </a:t>
            </a:r>
            <a:r>
              <a:rPr lang="en-US" dirty="0"/>
              <a:t>At the same time, good packing ensures their success on transplanting</a:t>
            </a:r>
            <a:r>
              <a:rPr lang="en-US" dirty="0" smtClean="0"/>
              <a:t>.</a:t>
            </a:r>
          </a:p>
          <a:p>
            <a:endParaRPr lang="en-US" dirty="0"/>
          </a:p>
        </p:txBody>
      </p:sp>
    </p:spTree>
    <p:extLst>
      <p:ext uri="{BB962C8B-B14F-4D97-AF65-F5344CB8AC3E}">
        <p14:creationId xmlns:p14="http://schemas.microsoft.com/office/powerpoint/2010/main" val="1636726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For packing baskets, wooden boxes, plastic bags are used. </a:t>
            </a:r>
          </a:p>
          <a:p>
            <a:r>
              <a:rPr lang="en-US" dirty="0"/>
              <a:t>In some parts of the country banana leaves are also used for packing the plants with their earth ball. This is useful for local transportation.</a:t>
            </a:r>
          </a:p>
          <a:p>
            <a:endParaRPr lang="en-US" dirty="0"/>
          </a:p>
        </p:txBody>
      </p:sp>
    </p:spTree>
    <p:extLst>
      <p:ext uri="{BB962C8B-B14F-4D97-AF65-F5344CB8AC3E}">
        <p14:creationId xmlns:p14="http://schemas.microsoft.com/office/powerpoint/2010/main" val="3439152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7) Sale management </a:t>
            </a:r>
            <a:endParaRPr lang="en-US" dirty="0"/>
          </a:p>
        </p:txBody>
      </p:sp>
      <p:sp>
        <p:nvSpPr>
          <p:cNvPr id="3" name="Content Placeholder 2"/>
          <p:cNvSpPr>
            <a:spLocks noGrp="1"/>
          </p:cNvSpPr>
          <p:nvPr>
            <p:ph idx="1"/>
          </p:nvPr>
        </p:nvSpPr>
        <p:spPr/>
        <p:txBody>
          <a:bodyPr/>
          <a:lstStyle/>
          <a:p>
            <a:r>
              <a:rPr lang="en-US" dirty="0"/>
              <a:t>In general the main demand for nursery plants is during rainy season</a:t>
            </a:r>
            <a:r>
              <a:rPr lang="en-US" dirty="0" smtClean="0"/>
              <a:t>.</a:t>
            </a:r>
          </a:p>
          <a:p>
            <a:r>
              <a:rPr lang="en-US" dirty="0" smtClean="0"/>
              <a:t> </a:t>
            </a:r>
            <a:r>
              <a:rPr lang="en-US" dirty="0"/>
              <a:t>A proper strategy should be followed for sale of nursery plants. </a:t>
            </a:r>
            <a:endParaRPr lang="en-US" dirty="0" smtClean="0"/>
          </a:p>
          <a:p>
            <a:r>
              <a:rPr lang="en-US" dirty="0" smtClean="0"/>
              <a:t>For </a:t>
            </a:r>
            <a:r>
              <a:rPr lang="en-US" dirty="0"/>
              <a:t>that advertisement in local daily newspapers, posters, hand bills, catalogue and appointment of commission agents can be followed.</a:t>
            </a:r>
          </a:p>
        </p:txBody>
      </p:sp>
    </p:spTree>
    <p:extLst>
      <p:ext uri="{BB962C8B-B14F-4D97-AF65-F5344CB8AC3E}">
        <p14:creationId xmlns:p14="http://schemas.microsoft.com/office/powerpoint/2010/main" val="3680581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 Management of mother plants </a:t>
            </a:r>
          </a:p>
        </p:txBody>
      </p:sp>
      <p:sp>
        <p:nvSpPr>
          <p:cNvPr id="3" name="Content Placeholder 2"/>
          <p:cNvSpPr>
            <a:spLocks noGrp="1"/>
          </p:cNvSpPr>
          <p:nvPr>
            <p:ph idx="1"/>
          </p:nvPr>
        </p:nvSpPr>
        <p:spPr/>
        <p:txBody>
          <a:bodyPr>
            <a:normAutofit fontScale="92500" lnSpcReduction="20000"/>
          </a:bodyPr>
          <a:lstStyle/>
          <a:p>
            <a:r>
              <a:rPr lang="en-US" dirty="0"/>
              <a:t>Care of mother plants is necessary so as to get good quality </a:t>
            </a:r>
            <a:r>
              <a:rPr lang="en-US" dirty="0" smtClean="0"/>
              <a:t>scion</a:t>
            </a:r>
            <a:r>
              <a:rPr lang="en-US" dirty="0"/>
              <a:t>. </a:t>
            </a:r>
            <a:endParaRPr lang="en-US" dirty="0" smtClean="0"/>
          </a:p>
          <a:p>
            <a:r>
              <a:rPr lang="en-US" dirty="0" smtClean="0"/>
              <a:t>A</a:t>
            </a:r>
            <a:r>
              <a:rPr lang="en-US" dirty="0"/>
              <a:t>. Labeling and records </a:t>
            </a:r>
            <a:endParaRPr lang="en-US" dirty="0" smtClean="0"/>
          </a:p>
          <a:p>
            <a:r>
              <a:rPr lang="en-US" dirty="0" smtClean="0"/>
              <a:t>B</a:t>
            </a:r>
            <a:r>
              <a:rPr lang="en-US" dirty="0"/>
              <a:t>. Certification </a:t>
            </a:r>
            <a:endParaRPr lang="en-US" dirty="0" smtClean="0"/>
          </a:p>
          <a:p>
            <a:r>
              <a:rPr lang="en-US" dirty="0" smtClean="0"/>
              <a:t>C. </a:t>
            </a:r>
            <a:r>
              <a:rPr lang="en-US" dirty="0"/>
              <a:t>Irrigation </a:t>
            </a:r>
            <a:endParaRPr lang="en-US" dirty="0" smtClean="0"/>
          </a:p>
          <a:p>
            <a:r>
              <a:rPr lang="en-US" dirty="0" smtClean="0"/>
              <a:t>D</a:t>
            </a:r>
            <a:r>
              <a:rPr lang="en-US" dirty="0"/>
              <a:t>. Fertilization </a:t>
            </a:r>
            <a:endParaRPr lang="en-US" dirty="0" smtClean="0"/>
          </a:p>
          <a:p>
            <a:r>
              <a:rPr lang="en-US" dirty="0" smtClean="0"/>
              <a:t>E</a:t>
            </a:r>
            <a:r>
              <a:rPr lang="en-US" dirty="0"/>
              <a:t>. </a:t>
            </a:r>
            <a:r>
              <a:rPr lang="en-US" dirty="0" smtClean="0"/>
              <a:t>Pruning</a:t>
            </a:r>
          </a:p>
          <a:p>
            <a:r>
              <a:rPr lang="en-US" dirty="0" smtClean="0"/>
              <a:t> </a:t>
            </a:r>
            <a:r>
              <a:rPr lang="en-US" dirty="0"/>
              <a:t>F. Protection from pests and </a:t>
            </a:r>
            <a:r>
              <a:rPr lang="en-US"/>
              <a:t>diseases </a:t>
            </a:r>
            <a:endParaRPr lang="en-US" smtClean="0"/>
          </a:p>
          <a:p>
            <a:r>
              <a:rPr lang="en-US" smtClean="0"/>
              <a:t>Collection </a:t>
            </a:r>
            <a:r>
              <a:rPr lang="en-US" dirty="0"/>
              <a:t>and development of new mother plants Fruit Nurseries</a:t>
            </a:r>
          </a:p>
          <a:p>
            <a:endParaRPr lang="en-US" dirty="0"/>
          </a:p>
        </p:txBody>
      </p:sp>
    </p:spTree>
    <p:extLst>
      <p:ext uri="{BB962C8B-B14F-4D97-AF65-F5344CB8AC3E}">
        <p14:creationId xmlns:p14="http://schemas.microsoft.com/office/powerpoint/2010/main" val="2155685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 of </a:t>
            </a:r>
            <a:r>
              <a:rPr lang="en-US" dirty="0" smtClean="0"/>
              <a:t>nursery</a:t>
            </a:r>
            <a:endParaRPr lang="en-US" dirty="0"/>
          </a:p>
        </p:txBody>
      </p:sp>
      <p:sp>
        <p:nvSpPr>
          <p:cNvPr id="3" name="Content Placeholder 2"/>
          <p:cNvSpPr>
            <a:spLocks noGrp="1"/>
          </p:cNvSpPr>
          <p:nvPr>
            <p:ph idx="1"/>
          </p:nvPr>
        </p:nvSpPr>
        <p:spPr/>
        <p:txBody>
          <a:bodyPr/>
          <a:lstStyle/>
          <a:p>
            <a:r>
              <a:rPr lang="en-US" dirty="0"/>
              <a:t>Nursery is a place where plants are grown, </a:t>
            </a:r>
            <a:r>
              <a:rPr lang="en-US" dirty="0" smtClean="0"/>
              <a:t>cultivated </a:t>
            </a:r>
            <a:r>
              <a:rPr lang="en-US" dirty="0"/>
              <a:t>and sold out</a:t>
            </a:r>
            <a:r>
              <a:rPr lang="en-US" dirty="0" smtClean="0"/>
              <a:t>.</a:t>
            </a:r>
          </a:p>
          <a:p>
            <a:endParaRPr lang="en-US" dirty="0"/>
          </a:p>
          <a:p>
            <a:r>
              <a:rPr lang="en-US" dirty="0" smtClean="0"/>
              <a:t>Commercial </a:t>
            </a:r>
            <a:r>
              <a:rPr lang="en-US" dirty="0"/>
              <a:t>crop growers require a good quality saplings or grafts of genuine type.</a:t>
            </a:r>
          </a:p>
          <a:p>
            <a:endParaRPr lang="en-US" dirty="0"/>
          </a:p>
        </p:txBody>
      </p:sp>
    </p:spTree>
    <p:extLst>
      <p:ext uri="{BB962C8B-B14F-4D97-AF65-F5344CB8AC3E}">
        <p14:creationId xmlns:p14="http://schemas.microsoft.com/office/powerpoint/2010/main" val="1644513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438400"/>
            <a:ext cx="8229600" cy="1143000"/>
          </a:xfrm>
        </p:spPr>
        <p:txBody>
          <a:bodyPr/>
          <a:lstStyle/>
          <a:p>
            <a:r>
              <a:rPr lang="en-US" dirty="0"/>
              <a:t>Types of Nurseries</a:t>
            </a:r>
          </a:p>
        </p:txBody>
      </p:sp>
    </p:spTree>
    <p:extLst>
      <p:ext uri="{BB962C8B-B14F-4D97-AF65-F5344CB8AC3E}">
        <p14:creationId xmlns:p14="http://schemas.microsoft.com/office/powerpoint/2010/main" val="19653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According to time duration </a:t>
            </a:r>
          </a:p>
        </p:txBody>
      </p:sp>
      <p:sp>
        <p:nvSpPr>
          <p:cNvPr id="3" name="Content Placeholder 2"/>
          <p:cNvSpPr>
            <a:spLocks noGrp="1"/>
          </p:cNvSpPr>
          <p:nvPr>
            <p:ph idx="1"/>
          </p:nvPr>
        </p:nvSpPr>
        <p:spPr/>
        <p:txBody>
          <a:bodyPr>
            <a:normAutofit/>
          </a:bodyPr>
          <a:lstStyle/>
          <a:p>
            <a:pPr marL="0" indent="0">
              <a:buNone/>
            </a:pPr>
            <a:r>
              <a:rPr lang="en-US" dirty="0"/>
              <a:t>1) Temporary nursery </a:t>
            </a:r>
            <a:endParaRPr lang="en-US" dirty="0" smtClean="0"/>
          </a:p>
          <a:p>
            <a:pPr lvl="1"/>
            <a:r>
              <a:rPr lang="en-US" dirty="0"/>
              <a:t>This type of nursery is developed only to fulfill the requirement of the season or a targeted project. The nurseries for production of seedlings of transplanted vegetables and flower crops are of temporary </a:t>
            </a:r>
            <a:r>
              <a:rPr lang="en-US" dirty="0" smtClean="0"/>
              <a:t>nature</a:t>
            </a:r>
          </a:p>
          <a:p>
            <a:pPr marL="0" indent="0">
              <a:buNone/>
            </a:pPr>
            <a:r>
              <a:rPr lang="en-US" dirty="0" smtClean="0"/>
              <a:t>2)</a:t>
            </a:r>
            <a:r>
              <a:rPr lang="en-US" dirty="0"/>
              <a:t> Permanent </a:t>
            </a:r>
            <a:r>
              <a:rPr lang="en-US" dirty="0" smtClean="0"/>
              <a:t>nursery </a:t>
            </a:r>
          </a:p>
          <a:p>
            <a:pPr lvl="1"/>
            <a:r>
              <a:rPr lang="en-US" dirty="0" smtClean="0"/>
              <a:t>produce </a:t>
            </a:r>
            <a:r>
              <a:rPr lang="en-US" dirty="0"/>
              <a:t>plants continuously. These nurseries have all the permanent features</a:t>
            </a:r>
            <a:r>
              <a:rPr lang="en-US" dirty="0" smtClean="0"/>
              <a:t> </a:t>
            </a:r>
          </a:p>
        </p:txBody>
      </p:sp>
    </p:spTree>
    <p:extLst>
      <p:ext uri="{BB962C8B-B14F-4D97-AF65-F5344CB8AC3E}">
        <p14:creationId xmlns:p14="http://schemas.microsoft.com/office/powerpoint/2010/main" val="756544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According to type of plants produced</a:t>
            </a:r>
          </a:p>
        </p:txBody>
      </p:sp>
      <p:sp>
        <p:nvSpPr>
          <p:cNvPr id="3" name="Content Placeholder 2"/>
          <p:cNvSpPr>
            <a:spLocks noGrp="1"/>
          </p:cNvSpPr>
          <p:nvPr>
            <p:ph idx="1"/>
          </p:nvPr>
        </p:nvSpPr>
        <p:spPr/>
        <p:txBody>
          <a:bodyPr>
            <a:normAutofit/>
          </a:bodyPr>
          <a:lstStyle/>
          <a:p>
            <a:pPr marL="0" indent="0">
              <a:buNone/>
            </a:pPr>
            <a:r>
              <a:rPr lang="en-US" dirty="0"/>
              <a:t>1) Fruit plant </a:t>
            </a:r>
            <a:r>
              <a:rPr lang="en-US" dirty="0" smtClean="0"/>
              <a:t>Nurseries</a:t>
            </a:r>
          </a:p>
          <a:p>
            <a:pPr marL="0" indent="0">
              <a:buNone/>
            </a:pPr>
            <a:r>
              <a:rPr lang="en-US" dirty="0" smtClean="0"/>
              <a:t>2</a:t>
            </a:r>
            <a:r>
              <a:rPr lang="en-US" dirty="0"/>
              <a:t>) Vegetable </a:t>
            </a:r>
            <a:r>
              <a:rPr lang="en-US" dirty="0" smtClean="0"/>
              <a:t>nurseries</a:t>
            </a:r>
          </a:p>
          <a:p>
            <a:pPr marL="0" indent="0">
              <a:buNone/>
            </a:pPr>
            <a:r>
              <a:rPr lang="en-US" dirty="0" smtClean="0"/>
              <a:t> </a:t>
            </a:r>
            <a:r>
              <a:rPr lang="en-US" dirty="0"/>
              <a:t>3) Flowers plants nurseries </a:t>
            </a:r>
            <a:endParaRPr lang="en-US" dirty="0" smtClean="0"/>
          </a:p>
          <a:p>
            <a:pPr marL="0" indent="0">
              <a:buNone/>
            </a:pPr>
            <a:r>
              <a:rPr lang="en-US" dirty="0" smtClean="0"/>
              <a:t>4</a:t>
            </a:r>
            <a:r>
              <a:rPr lang="en-US" dirty="0"/>
              <a:t>) Forest </a:t>
            </a:r>
            <a:r>
              <a:rPr lang="en-US" dirty="0" smtClean="0"/>
              <a:t>nurseries</a:t>
            </a:r>
            <a:endParaRPr lang="en-US" dirty="0" smtClean="0"/>
          </a:p>
        </p:txBody>
      </p:sp>
    </p:spTree>
    <p:extLst>
      <p:ext uri="{BB962C8B-B14F-4D97-AF65-F5344CB8AC3E}">
        <p14:creationId xmlns:p14="http://schemas.microsoft.com/office/powerpoint/2010/main" val="2181622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95600"/>
            <a:ext cx="8229600" cy="1143000"/>
          </a:xfrm>
        </p:spPr>
        <p:txBody>
          <a:bodyPr/>
          <a:lstStyle/>
          <a:p>
            <a:r>
              <a:rPr lang="en-US" dirty="0"/>
              <a:t>Management of nursery </a:t>
            </a:r>
          </a:p>
        </p:txBody>
      </p:sp>
    </p:spTree>
    <p:extLst>
      <p:ext uri="{BB962C8B-B14F-4D97-AF65-F5344CB8AC3E}">
        <p14:creationId xmlns:p14="http://schemas.microsoft.com/office/powerpoint/2010/main" val="3829730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Potting </a:t>
            </a:r>
            <a:r>
              <a:rPr lang="en-US" b="1" dirty="0"/>
              <a:t>the seedling</a:t>
            </a:r>
            <a:endParaRPr lang="en-US" dirty="0"/>
          </a:p>
        </p:txBody>
      </p:sp>
      <p:sp>
        <p:nvSpPr>
          <p:cNvPr id="3" name="Content Placeholder 2"/>
          <p:cNvSpPr>
            <a:spLocks noGrp="1"/>
          </p:cNvSpPr>
          <p:nvPr>
            <p:ph idx="1"/>
          </p:nvPr>
        </p:nvSpPr>
        <p:spPr/>
        <p:txBody>
          <a:bodyPr>
            <a:normAutofit/>
          </a:bodyPr>
          <a:lstStyle/>
          <a:p>
            <a:r>
              <a:rPr lang="en-US" dirty="0"/>
              <a:t>Before planting of sapling in the pots, the pots should be filled up with proper potting mixture. Now a days different size of earthen pots or plastic containers are used for propagation. For filling of pots loamy soil, sand and compost can be used in 1:1:1 proportion. </a:t>
            </a:r>
          </a:p>
        </p:txBody>
      </p:sp>
    </p:spTree>
    <p:extLst>
      <p:ext uri="{BB962C8B-B14F-4D97-AF65-F5344CB8AC3E}">
        <p14:creationId xmlns:p14="http://schemas.microsoft.com/office/powerpoint/2010/main" val="4189814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Sprouted cuttings, bulbs, corms or polythene bag grown plants can be transferred in earthen pots for further growth. All the necessary precautions are taken before filling the pots and planting of sapling in it.</a:t>
            </a:r>
          </a:p>
          <a:p>
            <a:endParaRPr lang="en-US" dirty="0"/>
          </a:p>
        </p:txBody>
      </p:sp>
    </p:spTree>
    <p:extLst>
      <p:ext uri="{BB962C8B-B14F-4D97-AF65-F5344CB8AC3E}">
        <p14:creationId xmlns:p14="http://schemas.microsoft.com/office/powerpoint/2010/main" val="2634559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2) Manuring &amp; Irrigation</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a:t>Generally sufficient quantity of nutrients is not available in the soil used for seedbed. </a:t>
            </a:r>
            <a:endParaRPr lang="en-US" dirty="0" smtClean="0"/>
          </a:p>
          <a:p>
            <a:endParaRPr lang="en-US" dirty="0" smtClean="0"/>
          </a:p>
          <a:p>
            <a:r>
              <a:rPr lang="en-US" dirty="0" smtClean="0"/>
              <a:t>Hence</a:t>
            </a:r>
            <a:r>
              <a:rPr lang="en-US" dirty="0"/>
              <a:t>, well rotten F.Y.M / compost and leaf </a:t>
            </a:r>
            <a:r>
              <a:rPr lang="en-US" dirty="0" err="1"/>
              <a:t>mould</a:t>
            </a:r>
            <a:r>
              <a:rPr lang="en-US" dirty="0"/>
              <a:t> is added to soil</a:t>
            </a:r>
            <a:r>
              <a:rPr lang="en-US" dirty="0" smtClean="0"/>
              <a:t>.</a:t>
            </a:r>
          </a:p>
          <a:p>
            <a:endParaRPr lang="en-US" dirty="0" smtClean="0"/>
          </a:p>
          <a:p>
            <a:r>
              <a:rPr lang="en-US" dirty="0" smtClean="0"/>
              <a:t> </a:t>
            </a:r>
            <a:r>
              <a:rPr lang="en-US" dirty="0"/>
              <a:t>Rooted cuttings, layers or grafted plants till they are transferred to the permanent location, require fertilizers. Addition of fertilizers will give healthy &amp; vigorous plants with good root &amp; shoot system. </a:t>
            </a:r>
          </a:p>
        </p:txBody>
      </p:sp>
    </p:spTree>
    <p:extLst>
      <p:ext uri="{BB962C8B-B14F-4D97-AF65-F5344CB8AC3E}">
        <p14:creationId xmlns:p14="http://schemas.microsoft.com/office/powerpoint/2010/main" val="1381228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817</Words>
  <Application>Microsoft Office PowerPoint</Application>
  <PresentationFormat>On-screen Show (4:3)</PresentationFormat>
  <Paragraphs>67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Nursery management</vt:lpstr>
      <vt:lpstr>Definition of nursery</vt:lpstr>
      <vt:lpstr>Types of Nurseries</vt:lpstr>
      <vt:lpstr>According to time duration </vt:lpstr>
      <vt:lpstr>According to type of plants produced</vt:lpstr>
      <vt:lpstr>Management of nursery </vt:lpstr>
      <vt:lpstr>1. Potting the seedling</vt:lpstr>
      <vt:lpstr>PowerPoint Presentation</vt:lpstr>
      <vt:lpstr>2) Manuring &amp; Irrigation</vt:lpstr>
      <vt:lpstr>PowerPoint Presentation</vt:lpstr>
      <vt:lpstr>3) Plant protection measures</vt:lpstr>
      <vt:lpstr>PowerPoint Presentation</vt:lpstr>
      <vt:lpstr>4) Weed control</vt:lpstr>
      <vt:lpstr>5) Measures against heat and cold</vt:lpstr>
      <vt:lpstr>6) Packing of nursery plants </vt:lpstr>
      <vt:lpstr>PowerPoint Presentation</vt:lpstr>
      <vt:lpstr>7) Sale management </vt:lpstr>
      <vt:lpstr>8) Management of mother plants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Nursery management</dc:title>
  <dc:creator>Zubair</dc:creator>
  <cp:lastModifiedBy>Zubair</cp:lastModifiedBy>
  <cp:revision>11</cp:revision>
  <dcterms:created xsi:type="dcterms:W3CDTF">2006-08-16T00:00:00Z</dcterms:created>
  <dcterms:modified xsi:type="dcterms:W3CDTF">2014-01-06T17:49:15Z</dcterms:modified>
</cp:coreProperties>
</file>