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24" r:id="rId2"/>
    <p:sldId id="411" r:id="rId3"/>
    <p:sldId id="310" r:id="rId4"/>
    <p:sldId id="311" r:id="rId5"/>
    <p:sldId id="312" r:id="rId6"/>
    <p:sldId id="313" r:id="rId7"/>
    <p:sldId id="410" r:id="rId8"/>
    <p:sldId id="414" r:id="rId9"/>
    <p:sldId id="415" r:id="rId10"/>
    <p:sldId id="416" r:id="rId11"/>
    <p:sldId id="417" r:id="rId12"/>
    <p:sldId id="418" r:id="rId13"/>
    <p:sldId id="419" r:id="rId14"/>
    <p:sldId id="420" r:id="rId15"/>
    <p:sldId id="421" r:id="rId16"/>
    <p:sldId id="422" r:id="rId17"/>
    <p:sldId id="315" r:id="rId18"/>
    <p:sldId id="317" r:id="rId19"/>
    <p:sldId id="319" r:id="rId20"/>
    <p:sldId id="321" r:id="rId21"/>
    <p:sldId id="323" r:id="rId22"/>
    <p:sldId id="325" r:id="rId23"/>
    <p:sldId id="327" r:id="rId24"/>
    <p:sldId id="329" r:id="rId25"/>
    <p:sldId id="331" r:id="rId26"/>
    <p:sldId id="42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203" autoAdjust="0"/>
  </p:normalViewPr>
  <p:slideViewPr>
    <p:cSldViewPr>
      <p:cViewPr varScale="1">
        <p:scale>
          <a:sx n="83" d="100"/>
          <a:sy n="83" d="100"/>
        </p:scale>
        <p:origin x="-7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8CCDC-4FF1-42AE-8913-360BE4DE9F9D}"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D647A-A7EA-4D5C-B113-120454572C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EFBD0-431F-4DE3-B145-6C4FD7C7FD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EFBD0-431F-4DE3-B145-6C4FD7C7FD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EFBD0-431F-4DE3-B145-6C4FD7C7FD48}"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EFBD0-431F-4DE3-B145-6C4FD7C7FD48}"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CEFBD0-431F-4DE3-B145-6C4FD7C7FD48}"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EFBD0-431F-4DE3-B145-6C4FD7C7FD48}"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EFBD0-431F-4DE3-B145-6C4FD7C7FD48}"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EFBD0-431F-4DE3-B145-6C4FD7C7FD48}"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94B7A-BE47-4F8B-AF6B-1A14651F23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EFBD0-431F-4DE3-B145-6C4FD7C7FD48}"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4B7A-BE47-4F8B-AF6B-1A14651F23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xforddictionaries.com/definition/english/person" TargetMode="External"/><Relationship Id="rId2" Type="http://schemas.openxmlformats.org/officeDocument/2006/relationships/hyperlink" Target="http://www.oxforddictionaries.com/definition/english/movement" TargetMode="External"/><Relationship Id="rId1" Type="http://schemas.openxmlformats.org/officeDocument/2006/relationships/slideLayout" Target="../slideLayouts/slideLayout2.xml"/><Relationship Id="rId6" Type="http://schemas.openxmlformats.org/officeDocument/2006/relationships/hyperlink" Target="http://www.oxforddictionaries.com/definition/english/condition" TargetMode="External"/><Relationship Id="rId5" Type="http://schemas.openxmlformats.org/officeDocument/2006/relationships/hyperlink" Target="http://www.oxforddictionaries.com/definition/english/live" TargetMode="External"/><Relationship Id="rId4" Type="http://schemas.openxmlformats.org/officeDocument/2006/relationships/hyperlink" Target="http://www.oxforddictionaries.com/definition/english/fin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92D050"/>
                </a:solidFill>
              </a:rPr>
              <a:t>Migration</a:t>
            </a:r>
            <a:endParaRPr lang="en-US" sz="8000" b="1" dirty="0">
              <a:solidFill>
                <a:srgbClr val="92D050"/>
              </a:solidFill>
            </a:endParaRPr>
          </a:p>
        </p:txBody>
      </p:sp>
      <p:pic>
        <p:nvPicPr>
          <p:cNvPr id="1026" name="Picture 2"/>
          <p:cNvPicPr>
            <a:picLocks noGrp="1" noChangeAspect="1" noChangeArrowheads="1"/>
          </p:cNvPicPr>
          <p:nvPr>
            <p:ph idx="1"/>
          </p:nvPr>
        </p:nvPicPr>
        <p:blipFill>
          <a:blip r:embed="rId2"/>
          <a:srcRect l="2648" t="8418" r="5805" b="7401"/>
          <a:stretch>
            <a:fillRect/>
          </a:stretch>
        </p:blipFill>
        <p:spPr bwMode="auto">
          <a:xfrm>
            <a:off x="0" y="1371600"/>
            <a:ext cx="9144000" cy="54864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13171" t="23571" r="38425" b="20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12119" t="21887" r="37373" b="1918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13171" t="21887" r="39477" b="2255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l="13171" t="23571" r="38425" b="20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13171" t="23571" r="37373" b="2255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l="13171" t="26938" r="38425" b="20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International migration</a:t>
            </a:r>
            <a:endParaRPr lang="en-US" sz="5400"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C000"/>
                </a:solidFill>
              </a:rPr>
              <a:t>International migration is the movement of people across national boundaries. </a:t>
            </a:r>
          </a:p>
          <a:p>
            <a:r>
              <a:rPr lang="en-US" i="1" dirty="0" smtClean="0"/>
              <a:t> </a:t>
            </a:r>
            <a:r>
              <a:rPr lang="en-US" i="1" dirty="0" smtClean="0">
                <a:solidFill>
                  <a:srgbClr val="00B050"/>
                </a:solidFill>
              </a:rPr>
              <a:t>International migration</a:t>
            </a:r>
            <a:r>
              <a:rPr lang="en-US" dirty="0" smtClean="0">
                <a:solidFill>
                  <a:srgbClr val="00B050"/>
                </a:solidFill>
              </a:rPr>
              <a:t> is a term used to refer to change of usual residence between nations.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5400" dirty="0">
                <a:solidFill>
                  <a:srgbClr val="C00000"/>
                </a:solidFill>
              </a:rPr>
              <a:t>Facts</a:t>
            </a:r>
            <a:endParaRPr lang="en-GB" sz="5400" dirty="0">
              <a:solidFill>
                <a:srgbClr val="C00000"/>
              </a:solidFill>
            </a:endParaRPr>
          </a:p>
        </p:txBody>
      </p:sp>
      <p:sp>
        <p:nvSpPr>
          <p:cNvPr id="7171" name="Rectangle 3"/>
          <p:cNvSpPr>
            <a:spLocks noGrp="1" noChangeArrowheads="1"/>
          </p:cNvSpPr>
          <p:nvPr>
            <p:ph type="body" idx="1"/>
          </p:nvPr>
        </p:nvSpPr>
        <p:spPr/>
        <p:txBody>
          <a:bodyPr/>
          <a:lstStyle/>
          <a:p>
            <a:pPr>
              <a:buFont typeface="Wingdings" pitchFamily="2" charset="2"/>
              <a:buChar char="Ø"/>
            </a:pPr>
            <a:r>
              <a:rPr lang="en-GB" sz="3200" dirty="0">
                <a:solidFill>
                  <a:srgbClr val="002060"/>
                </a:solidFill>
              </a:rPr>
              <a:t>Today 192 million people live outside their place of birth - it is about 3% of the world's population;</a:t>
            </a:r>
          </a:p>
          <a:p>
            <a:pPr>
              <a:buFont typeface="Wingdings" pitchFamily="2" charset="2"/>
              <a:buChar char="Ø"/>
            </a:pPr>
            <a:r>
              <a:rPr lang="en-GB" sz="3200" dirty="0">
                <a:solidFill>
                  <a:srgbClr val="002060"/>
                </a:solidFill>
              </a:rPr>
              <a:t>1 of every 35 persons in the world is a migrant;</a:t>
            </a:r>
          </a:p>
          <a:p>
            <a:pPr>
              <a:buFont typeface="Wingdings" pitchFamily="2" charset="2"/>
              <a:buChar char="Ø"/>
            </a:pPr>
            <a:r>
              <a:rPr lang="en-GB" sz="3200" dirty="0">
                <a:solidFill>
                  <a:srgbClr val="002060"/>
                </a:solidFill>
              </a:rPr>
              <a:t>Current annual growth rate of international migrants is about 2,9%;</a:t>
            </a:r>
          </a:p>
          <a:p>
            <a:pPr>
              <a:buFont typeface="Wingdings" pitchFamily="2" charset="2"/>
              <a:buNone/>
            </a:pPr>
            <a:endParaRPr lang="en-GB"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a:solidFill>
                  <a:srgbClr val="C00000"/>
                </a:solidFill>
              </a:rPr>
              <a:t>Forecast</a:t>
            </a:r>
            <a:endParaRPr lang="en-GB" dirty="0">
              <a:solidFill>
                <a:srgbClr val="C00000"/>
              </a:solidFill>
            </a:endParaRPr>
          </a:p>
        </p:txBody>
      </p:sp>
      <p:sp>
        <p:nvSpPr>
          <p:cNvPr id="15363" name="Rectangle 3"/>
          <p:cNvSpPr>
            <a:spLocks noGrp="1" noChangeArrowheads="1"/>
          </p:cNvSpPr>
          <p:nvPr>
            <p:ph type="body" idx="1"/>
          </p:nvPr>
        </p:nvSpPr>
        <p:spPr/>
        <p:txBody>
          <a:bodyPr>
            <a:normAutofit lnSpcReduction="10000"/>
          </a:bodyPr>
          <a:lstStyle/>
          <a:p>
            <a:pPr>
              <a:buFont typeface="Wingdings" pitchFamily="2" charset="2"/>
              <a:buChar char="Ø"/>
            </a:pPr>
            <a:r>
              <a:rPr lang="en-GB" dirty="0">
                <a:solidFill>
                  <a:srgbClr val="00B0F0"/>
                </a:solidFill>
              </a:rPr>
              <a:t>Japan and all countries of Europe are expected to face declining population growth over the next 50 years.</a:t>
            </a:r>
          </a:p>
          <a:p>
            <a:endParaRPr lang="en-GB" dirty="0">
              <a:solidFill>
                <a:srgbClr val="00B0F0"/>
              </a:solidFill>
            </a:endParaRPr>
          </a:p>
          <a:p>
            <a:pPr>
              <a:buFont typeface="Wingdings" pitchFamily="2" charset="2"/>
              <a:buChar char="Ø"/>
            </a:pPr>
            <a:r>
              <a:rPr lang="en-US" dirty="0">
                <a:solidFill>
                  <a:srgbClr val="00B0F0"/>
                </a:solidFill>
              </a:rPr>
              <a:t>Population of Italy in 2050 will decline from 57 to 41 million of people</a:t>
            </a:r>
          </a:p>
          <a:p>
            <a:endParaRPr lang="en-US" dirty="0">
              <a:solidFill>
                <a:srgbClr val="00B0F0"/>
              </a:solidFill>
            </a:endParaRPr>
          </a:p>
          <a:p>
            <a:pPr>
              <a:buFont typeface="Wingdings" pitchFamily="2" charset="2"/>
              <a:buChar char="Ø"/>
            </a:pPr>
            <a:r>
              <a:rPr lang="en-US" dirty="0">
                <a:solidFill>
                  <a:srgbClr val="00B0F0"/>
                </a:solidFill>
              </a:rPr>
              <a:t>Population of Japan in 2080 will decline from 127 to 105 million </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a:r>
              <a:rPr lang="en-US" sz="4800" dirty="0">
                <a:solidFill>
                  <a:srgbClr val="C00000"/>
                </a:solidFill>
              </a:rPr>
              <a:t>Forms of migration</a:t>
            </a:r>
            <a:endParaRPr lang="en-GB" sz="4800" dirty="0">
              <a:solidFill>
                <a:srgbClr val="C00000"/>
              </a:solidFill>
            </a:endParaRPr>
          </a:p>
        </p:txBody>
      </p:sp>
      <p:sp>
        <p:nvSpPr>
          <p:cNvPr id="16387" name="Rectangle 3"/>
          <p:cNvSpPr>
            <a:spLocks noGrp="1" noChangeArrowheads="1"/>
          </p:cNvSpPr>
          <p:nvPr>
            <p:ph type="body" idx="1"/>
          </p:nvPr>
        </p:nvSpPr>
        <p:spPr/>
        <p:txBody>
          <a:bodyPr>
            <a:normAutofit lnSpcReduction="10000"/>
          </a:bodyPr>
          <a:lstStyle/>
          <a:p>
            <a:r>
              <a:rPr lang="en-GB" sz="3600" b="1" dirty="0">
                <a:solidFill>
                  <a:srgbClr val="00B050"/>
                </a:solidFill>
              </a:rPr>
              <a:t>Forced migration</a:t>
            </a:r>
            <a:r>
              <a:rPr lang="en-GB" sz="3600" dirty="0">
                <a:solidFill>
                  <a:srgbClr val="00B050"/>
                </a:solidFill>
              </a:rPr>
              <a:t> </a:t>
            </a:r>
            <a:r>
              <a:rPr lang="en-GB" dirty="0"/>
              <a:t>includes refugees, asylum seekers and people forced to move due to external factors </a:t>
            </a:r>
          </a:p>
          <a:p>
            <a:r>
              <a:rPr lang="en-GB" sz="3600" b="1" dirty="0">
                <a:solidFill>
                  <a:srgbClr val="7030A0"/>
                </a:solidFill>
              </a:rPr>
              <a:t>Family members</a:t>
            </a:r>
            <a:r>
              <a:rPr lang="en-GB" sz="3600" dirty="0">
                <a:solidFill>
                  <a:srgbClr val="7030A0"/>
                </a:solidFill>
              </a:rPr>
              <a:t> </a:t>
            </a:r>
            <a:r>
              <a:rPr lang="en-GB" dirty="0"/>
              <a:t>- people sharing family ties joining people who have already entered an immigration country </a:t>
            </a:r>
          </a:p>
          <a:p>
            <a:r>
              <a:rPr lang="en-GB" sz="3600" b="1" dirty="0">
                <a:solidFill>
                  <a:schemeClr val="accent6">
                    <a:lumMod val="50000"/>
                  </a:schemeClr>
                </a:solidFill>
              </a:rPr>
              <a:t>Return migrants</a:t>
            </a:r>
            <a:r>
              <a:rPr lang="en-GB" sz="3600" dirty="0">
                <a:solidFill>
                  <a:schemeClr val="accent6">
                    <a:lumMod val="50000"/>
                  </a:schemeClr>
                </a:solidFill>
              </a:rPr>
              <a:t> </a:t>
            </a:r>
            <a:r>
              <a:rPr lang="en-GB" dirty="0"/>
              <a:t>- people who return to their countries of origin after a period in another country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Human Migration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Migrations have occurred throughout human history, beginning with the movements of the first human groups from their origins in East Africa to their current location in the world. </a:t>
            </a:r>
          </a:p>
          <a:p>
            <a:r>
              <a:rPr lang="en-US" dirty="0" smtClean="0"/>
              <a:t>Migration occurs at a variety of scales: intercontinental (between continents),intercontinental (between countries on a given continent), and interregional (within countries). One of the most significant migration patterns has been rural to urban migration—the movement of people from the countryside to cities in search of opportunities.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a:r>
              <a:rPr lang="en-US" sz="4800" b="1" dirty="0">
                <a:solidFill>
                  <a:srgbClr val="FF0000"/>
                </a:solidFill>
              </a:rPr>
              <a:t>Types of migration</a:t>
            </a:r>
            <a:r>
              <a:rPr lang="en-GB" sz="4800" dirty="0">
                <a:solidFill>
                  <a:srgbClr val="FF0000"/>
                </a:solidFill>
              </a:rPr>
              <a:t> </a:t>
            </a:r>
          </a:p>
        </p:txBody>
      </p:sp>
      <p:sp>
        <p:nvSpPr>
          <p:cNvPr id="17411" name="Rectangle 3"/>
          <p:cNvSpPr>
            <a:spLocks noGrp="1" noChangeArrowheads="1"/>
          </p:cNvSpPr>
          <p:nvPr>
            <p:ph type="body" idx="1"/>
          </p:nvPr>
        </p:nvSpPr>
        <p:spPr/>
        <p:txBody>
          <a:bodyPr/>
          <a:lstStyle/>
          <a:p>
            <a:r>
              <a:rPr lang="en-US" sz="3200" u="sng" dirty="0"/>
              <a:t>Legal migrants</a:t>
            </a:r>
            <a:r>
              <a:rPr lang="en-US" sz="3200" dirty="0"/>
              <a:t> </a:t>
            </a:r>
          </a:p>
          <a:p>
            <a:r>
              <a:rPr lang="en-US" sz="3200" u="sng" dirty="0"/>
              <a:t>Illegal migrant</a:t>
            </a:r>
            <a:r>
              <a:rPr lang="en-US" sz="3200" dirty="0"/>
              <a:t>s</a:t>
            </a:r>
          </a:p>
          <a:p>
            <a:r>
              <a:rPr lang="en-US" sz="3200" dirty="0">
                <a:solidFill>
                  <a:schemeClr val="folHlink"/>
                </a:solidFill>
              </a:rPr>
              <a:t>Irregular migrants</a:t>
            </a:r>
          </a:p>
          <a:p>
            <a:r>
              <a:rPr lang="en-US" sz="3200" dirty="0">
                <a:solidFill>
                  <a:schemeClr val="folHlink"/>
                </a:solidFill>
              </a:rPr>
              <a:t>Refugees</a:t>
            </a:r>
          </a:p>
          <a:p>
            <a:r>
              <a:rPr lang="en-US" sz="3200" dirty="0">
                <a:solidFill>
                  <a:schemeClr val="folHlink"/>
                </a:solidFill>
              </a:rPr>
              <a:t>Labour migration</a:t>
            </a:r>
            <a:endParaRPr lang="en-GB" sz="3200" dirty="0">
              <a:solidFill>
                <a:schemeClr val="fo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a:r>
              <a:rPr lang="en-US" sz="5400" dirty="0">
                <a:solidFill>
                  <a:srgbClr val="C00000"/>
                </a:solidFill>
              </a:rPr>
              <a:t>Migrants</a:t>
            </a:r>
          </a:p>
        </p:txBody>
      </p:sp>
      <p:sp>
        <p:nvSpPr>
          <p:cNvPr id="25603" name="Rectangle 3"/>
          <p:cNvSpPr>
            <a:spLocks noGrp="1" noChangeArrowheads="1"/>
          </p:cNvSpPr>
          <p:nvPr>
            <p:ph type="body" sz="half" idx="1"/>
          </p:nvPr>
        </p:nvSpPr>
        <p:spPr/>
        <p:txBody>
          <a:bodyPr/>
          <a:lstStyle/>
          <a:p>
            <a:pPr>
              <a:lnSpc>
                <a:spcPct val="90000"/>
              </a:lnSpc>
              <a:buFont typeface="Wingdings" pitchFamily="2" charset="2"/>
              <a:buChar char="Ø"/>
            </a:pPr>
            <a:r>
              <a:rPr lang="en-US" u="sng" dirty="0">
                <a:solidFill>
                  <a:srgbClr val="00B050"/>
                </a:solidFill>
              </a:rPr>
              <a:t>Legal Migrants</a:t>
            </a:r>
            <a:r>
              <a:rPr lang="en-US" sz="2400" dirty="0"/>
              <a:t> - migrants that legally enter</a:t>
            </a:r>
            <a:r>
              <a:rPr lang="en-US" sz="2400" b="1" dirty="0"/>
              <a:t> </a:t>
            </a:r>
            <a:r>
              <a:rPr lang="en-GB" sz="2400" dirty="0"/>
              <a:t>into the country, have a valid immigrant visa and proper documentation</a:t>
            </a:r>
            <a:r>
              <a:rPr lang="en-US" sz="2400" dirty="0"/>
              <a:t> </a:t>
            </a:r>
          </a:p>
        </p:txBody>
      </p:sp>
      <p:sp>
        <p:nvSpPr>
          <p:cNvPr id="25604" name="Rectangle 4"/>
          <p:cNvSpPr>
            <a:spLocks noGrp="1" noChangeArrowheads="1"/>
          </p:cNvSpPr>
          <p:nvPr>
            <p:ph type="body" sz="half" idx="2"/>
          </p:nvPr>
        </p:nvSpPr>
        <p:spPr/>
        <p:txBody>
          <a:bodyPr/>
          <a:lstStyle/>
          <a:p>
            <a:pPr>
              <a:lnSpc>
                <a:spcPct val="90000"/>
              </a:lnSpc>
              <a:buFont typeface="Wingdings" pitchFamily="2" charset="2"/>
              <a:buChar char="Ø"/>
            </a:pPr>
            <a:r>
              <a:rPr lang="en-US" sz="3200" u="sng" dirty="0">
                <a:solidFill>
                  <a:srgbClr val="00B0F0"/>
                </a:solidFill>
              </a:rPr>
              <a:t>Illegal migrant</a:t>
            </a:r>
            <a:r>
              <a:rPr lang="en-US" sz="3200" b="1" dirty="0">
                <a:solidFill>
                  <a:srgbClr val="00B0F0"/>
                </a:solidFill>
              </a:rPr>
              <a:t> </a:t>
            </a:r>
            <a:r>
              <a:rPr lang="en-US" sz="2400" b="1" dirty="0"/>
              <a:t>– </a:t>
            </a:r>
            <a:r>
              <a:rPr lang="en-GB" sz="2400" dirty="0"/>
              <a:t>a person who, owing to illegal entry or the expiry of his or her visa, lacks legal status in a transit or host country. The term applies to migrants who infringe a country’s admission rules and any other person not authorized to remain in the host country</a:t>
            </a:r>
            <a:r>
              <a:rPr lang="en-US" sz="24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ctr"/>
            <a:r>
              <a:rPr lang="en-US" sz="4800" dirty="0">
                <a:solidFill>
                  <a:srgbClr val="C00000"/>
                </a:solidFill>
              </a:rPr>
              <a:t>Irregular Migration</a:t>
            </a:r>
            <a:r>
              <a:rPr lang="en-GB" sz="4800" dirty="0">
                <a:solidFill>
                  <a:srgbClr val="C00000"/>
                </a:solidFill>
              </a:rPr>
              <a:t> </a:t>
            </a:r>
          </a:p>
        </p:txBody>
      </p:sp>
      <p:sp>
        <p:nvSpPr>
          <p:cNvPr id="8195" name="Rectangle 3"/>
          <p:cNvSpPr>
            <a:spLocks noGrp="1" noChangeArrowheads="1"/>
          </p:cNvSpPr>
          <p:nvPr>
            <p:ph type="body" idx="1"/>
          </p:nvPr>
        </p:nvSpPr>
        <p:spPr/>
        <p:txBody>
          <a:bodyPr/>
          <a:lstStyle/>
          <a:p>
            <a:pPr>
              <a:buFont typeface="Wingdings" pitchFamily="2" charset="2"/>
              <a:buChar char="Ø"/>
            </a:pPr>
            <a:r>
              <a:rPr lang="en-US" dirty="0">
                <a:solidFill>
                  <a:srgbClr val="002060"/>
                </a:solidFill>
              </a:rPr>
              <a:t>The people who enter or remain in a country of which they are not a citizen in breach of national laws</a:t>
            </a:r>
            <a:r>
              <a:rPr lang="en-GB" dirty="0">
                <a:solidFill>
                  <a:srgbClr val="002060"/>
                </a:solidFill>
              </a:rPr>
              <a:t>.</a:t>
            </a:r>
          </a:p>
          <a:p>
            <a:pPr>
              <a:buFont typeface="Wingdings" pitchFamily="2" charset="2"/>
              <a:buChar char="Ø"/>
            </a:pPr>
            <a:r>
              <a:rPr lang="en-US" dirty="0">
                <a:solidFill>
                  <a:srgbClr val="002060"/>
                </a:solidFill>
              </a:rPr>
              <a:t>The IMO estimates that irregular immigrants account for one-third to one-half of new entrants into developed countries, marking an increase of 20 per cent over the past ten years </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r>
              <a:rPr lang="en-US" sz="5400" dirty="0">
                <a:solidFill>
                  <a:srgbClr val="C00000"/>
                </a:solidFill>
              </a:rPr>
              <a:t>Refugees</a:t>
            </a:r>
          </a:p>
        </p:txBody>
      </p:sp>
      <p:sp>
        <p:nvSpPr>
          <p:cNvPr id="18435" name="Rectangle 3"/>
          <p:cNvSpPr>
            <a:spLocks noGrp="1" noChangeArrowheads="1"/>
          </p:cNvSpPr>
          <p:nvPr>
            <p:ph type="body" idx="1"/>
          </p:nvPr>
        </p:nvSpPr>
        <p:spPr/>
        <p:txBody>
          <a:bodyPr>
            <a:normAutofit lnSpcReduction="10000"/>
          </a:bodyPr>
          <a:lstStyle/>
          <a:p>
            <a:pPr>
              <a:buFont typeface="Wingdings" pitchFamily="2" charset="2"/>
              <a:buChar char="Ø"/>
            </a:pPr>
            <a:r>
              <a:rPr lang="en-US" dirty="0">
                <a:solidFill>
                  <a:srgbClr val="002060"/>
                </a:solidFill>
              </a:rPr>
              <a:t>According to the 1951 United Nations Convention Relating to the Status of Refugees, a refugee is a person who owing to a well-founded fear of being persecuted for reasons of race, religion, nationality, membership of a particular social group, or political opinion, is outside the country of their nationality, and is unable to or, owing to such fear, is unwilling to avail him/herself of the protection of that country</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a:r>
              <a:rPr lang="en-US" sz="5400" dirty="0">
                <a:solidFill>
                  <a:srgbClr val="C00000"/>
                </a:solidFill>
              </a:rPr>
              <a:t>Facts</a:t>
            </a:r>
          </a:p>
        </p:txBody>
      </p:sp>
      <p:sp>
        <p:nvSpPr>
          <p:cNvPr id="19459" name="Rectangle 3"/>
          <p:cNvSpPr>
            <a:spLocks noGrp="1" noChangeArrowheads="1"/>
          </p:cNvSpPr>
          <p:nvPr>
            <p:ph type="body" idx="1"/>
          </p:nvPr>
        </p:nvSpPr>
        <p:spPr/>
        <p:txBody>
          <a:bodyPr>
            <a:normAutofit lnSpcReduction="10000"/>
          </a:bodyPr>
          <a:lstStyle/>
          <a:p>
            <a:pPr>
              <a:buFont typeface="Wingdings" pitchFamily="2" charset="2"/>
              <a:buChar char="Ø"/>
            </a:pPr>
            <a:r>
              <a:rPr lang="en-US" dirty="0">
                <a:solidFill>
                  <a:srgbClr val="7030A0"/>
                </a:solidFill>
              </a:rPr>
              <a:t>The U.S. Committee for Refugees and Immigrants gives the world total as 12,019,700 refugees.</a:t>
            </a:r>
          </a:p>
          <a:p>
            <a:pPr>
              <a:buFont typeface="Wingdings" pitchFamily="2" charset="2"/>
              <a:buChar char="Ø"/>
            </a:pPr>
            <a:r>
              <a:rPr lang="en-US" dirty="0">
                <a:solidFill>
                  <a:srgbClr val="7030A0"/>
                </a:solidFill>
              </a:rPr>
              <a:t>Moreover, there are over 34,000,000 displaced by war, including internally displaced persons.</a:t>
            </a:r>
          </a:p>
          <a:p>
            <a:pPr>
              <a:buFont typeface="Wingdings" pitchFamily="2" charset="2"/>
              <a:buChar char="Ø"/>
            </a:pPr>
            <a:r>
              <a:rPr lang="en-US" dirty="0">
                <a:solidFill>
                  <a:srgbClr val="7030A0"/>
                </a:solidFill>
              </a:rPr>
              <a:t>As of December 31, 2005, the largest source countries of refugees are Palestine, Afghanistan, Iraq, Myanmar, and Sudan</a:t>
            </a:r>
            <a:r>
              <a:rPr lang="en-US" dirty="0"/>
              <a:t>.</a:t>
            </a:r>
          </a:p>
          <a:p>
            <a:pPr>
              <a:buFont typeface="Wingdings" pitchFamily="2" charset="2"/>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a:r>
              <a:rPr lang="en-US" sz="5400" dirty="0">
                <a:solidFill>
                  <a:srgbClr val="C00000"/>
                </a:solidFill>
              </a:rPr>
              <a:t>Labour Migration</a:t>
            </a:r>
          </a:p>
        </p:txBody>
      </p:sp>
      <p:sp>
        <p:nvSpPr>
          <p:cNvPr id="20483" name="Rectangle 3"/>
          <p:cNvSpPr>
            <a:spLocks noGrp="1" noChangeArrowheads="1"/>
          </p:cNvSpPr>
          <p:nvPr>
            <p:ph type="body" idx="1"/>
          </p:nvPr>
        </p:nvSpPr>
        <p:spPr/>
        <p:txBody>
          <a:bodyPr/>
          <a:lstStyle/>
          <a:p>
            <a:pPr>
              <a:buFont typeface="Wingdings" pitchFamily="2" charset="2"/>
              <a:buChar char="Ø"/>
            </a:pPr>
            <a:r>
              <a:rPr lang="en-US" i="1" dirty="0">
                <a:solidFill>
                  <a:srgbClr val="7030A0"/>
                </a:solidFill>
              </a:rPr>
              <a:t>An international migrant worker is defined by the 1990 United Nations (UN) International Convention on the Protection of the Rights of All Migrant Workers and Members of their Families as “a person who is to be engaged, is engaged or has been engaged in remunerated activity in a State of which he or she is not a nationa</a:t>
            </a:r>
            <a:r>
              <a:rPr lang="en-US" dirty="0">
                <a:solidFill>
                  <a:srgbClr val="7030A0"/>
                </a:solidFill>
              </a:rPr>
              <a:t>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Types of Labor Migration</a:t>
            </a:r>
            <a:endParaRPr lang="en-US" dirty="0"/>
          </a:p>
        </p:txBody>
      </p:sp>
      <p:sp>
        <p:nvSpPr>
          <p:cNvPr id="3" name="Content Placeholder 2"/>
          <p:cNvSpPr>
            <a:spLocks noGrp="1"/>
          </p:cNvSpPr>
          <p:nvPr>
            <p:ph idx="1"/>
          </p:nvPr>
        </p:nvSpPr>
        <p:spPr/>
        <p:txBody>
          <a:bodyPr>
            <a:normAutofit fontScale="77500" lnSpcReduction="20000"/>
          </a:bodyPr>
          <a:lstStyle/>
          <a:p>
            <a:pPr marL="571500" indent="-571500">
              <a:lnSpc>
                <a:spcPct val="90000"/>
              </a:lnSpc>
              <a:buFont typeface="+mj-lt"/>
              <a:buAutoNum type="romanUcPeriod"/>
            </a:pPr>
            <a:r>
              <a:rPr lang="en-US" sz="3600" b="1" dirty="0" smtClean="0">
                <a:solidFill>
                  <a:srgbClr val="00B050"/>
                </a:solidFill>
              </a:rPr>
              <a:t>Temporary labor migrants</a:t>
            </a:r>
            <a:r>
              <a:rPr lang="en-US" sz="3600" dirty="0" smtClean="0">
                <a:solidFill>
                  <a:srgbClr val="00B050"/>
                </a:solidFill>
              </a:rPr>
              <a:t> </a:t>
            </a:r>
            <a:r>
              <a:rPr lang="en-US" dirty="0" smtClean="0"/>
              <a:t>(also known as </a:t>
            </a:r>
            <a:r>
              <a:rPr lang="en-US" b="1" dirty="0" smtClean="0"/>
              <a:t>guest workers</a:t>
            </a:r>
            <a:r>
              <a:rPr lang="en-US" dirty="0" smtClean="0"/>
              <a:t> or </a:t>
            </a:r>
            <a:r>
              <a:rPr lang="en-US" b="1" dirty="0" smtClean="0"/>
              <a:t>overseas contract workers</a:t>
            </a:r>
            <a:r>
              <a:rPr lang="en-US" dirty="0" smtClean="0"/>
              <a:t>):</a:t>
            </a:r>
          </a:p>
          <a:p>
            <a:pPr marL="571500" indent="-571500">
              <a:lnSpc>
                <a:spcPct val="90000"/>
              </a:lnSpc>
              <a:buFont typeface="Wingdings" pitchFamily="2" charset="2"/>
              <a:buChar char="Ø"/>
            </a:pPr>
            <a:r>
              <a:rPr lang="en-US" dirty="0" smtClean="0"/>
              <a:t>        People who migrate for a limited period of time in order to take up employment and send money home. </a:t>
            </a:r>
          </a:p>
          <a:p>
            <a:pPr marL="571500" indent="-571500">
              <a:lnSpc>
                <a:spcPct val="90000"/>
              </a:lnSpc>
              <a:buNone/>
            </a:pPr>
            <a:r>
              <a:rPr lang="en-US" sz="3600" b="1" dirty="0" smtClean="0">
                <a:solidFill>
                  <a:srgbClr val="0070C0"/>
                </a:solidFill>
              </a:rPr>
              <a:t>11-   Highly skilled and business migrants</a:t>
            </a:r>
            <a:r>
              <a:rPr lang="en-US" dirty="0" smtClean="0"/>
              <a:t>: </a:t>
            </a:r>
          </a:p>
          <a:p>
            <a:pPr marL="571500" indent="-571500">
              <a:lnSpc>
                <a:spcPct val="90000"/>
              </a:lnSpc>
              <a:buFont typeface="Wingdings" pitchFamily="2" charset="2"/>
              <a:buChar char="Ø"/>
            </a:pPr>
            <a:r>
              <a:rPr lang="en-US" dirty="0" smtClean="0"/>
              <a:t>         People with qualifications as managers, executives, professionals, technicians or similar, who move within the internal labor markets of trans-national corporations and international organizations, or who seek employment through international labor markets for scarce skills.</a:t>
            </a:r>
          </a:p>
          <a:p>
            <a:pPr marL="571500" indent="-571500">
              <a:lnSpc>
                <a:spcPct val="90000"/>
              </a:lnSpc>
              <a:buFont typeface="Wingdings" pitchFamily="2" charset="2"/>
              <a:buChar char="Ø"/>
            </a:pPr>
            <a:r>
              <a:rPr lang="en-US" dirty="0" smtClean="0"/>
              <a:t>         Many countries welcome such migrants and have special 'skilled and business migration' programs to encourage them to come.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00000"/>
                </a:solidFill>
              </a:rPr>
              <a:t>Migration </a:t>
            </a:r>
            <a:endParaRPr lang="en-US" sz="4800"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hlinkClick r:id="rId2" tooltip="Meaning of Movement"/>
              </a:rPr>
              <a:t>Movement</a:t>
            </a:r>
            <a:r>
              <a:rPr lang="en-US" dirty="0" smtClean="0"/>
              <a:t> of </a:t>
            </a:r>
            <a:r>
              <a:rPr lang="en-US" dirty="0" smtClean="0">
                <a:hlinkClick r:id="rId3" tooltip="Meaning of people"/>
              </a:rPr>
              <a:t>people</a:t>
            </a:r>
            <a:r>
              <a:rPr lang="en-US" dirty="0" smtClean="0"/>
              <a:t> to a new area or country in order to </a:t>
            </a:r>
            <a:r>
              <a:rPr lang="en-US" dirty="0" smtClean="0">
                <a:hlinkClick r:id="rId4" tooltip="Meaning of find"/>
              </a:rPr>
              <a:t>find</a:t>
            </a:r>
            <a:r>
              <a:rPr lang="en-US" dirty="0" smtClean="0"/>
              <a:t> work or better </a:t>
            </a:r>
            <a:r>
              <a:rPr lang="en-US" dirty="0" smtClean="0">
                <a:hlinkClick r:id="rId5" tooltip="Meaning of living"/>
              </a:rPr>
              <a:t>living</a:t>
            </a:r>
            <a:r>
              <a:rPr lang="en-US" dirty="0" smtClean="0"/>
              <a:t> </a:t>
            </a:r>
            <a:r>
              <a:rPr lang="en-US" dirty="0" smtClean="0">
                <a:hlinkClick r:id="rId6" tooltip="Meaning of conditions"/>
              </a:rPr>
              <a:t>conditions</a:t>
            </a:r>
            <a:r>
              <a:rPr lang="en-US" dirty="0" smtClean="0"/>
              <a:t>:</a:t>
            </a:r>
          </a:p>
          <a:p>
            <a:pPr>
              <a:buFont typeface="Wingdings" pitchFamily="2" charset="2"/>
              <a:buChar char="Ø"/>
            </a:pPr>
            <a:r>
              <a:rPr lang="en-US" dirty="0" smtClean="0"/>
              <a:t>The process of permanently changing residence from one geographic location to an other.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Immigration </a:t>
            </a:r>
            <a:endParaRPr lang="en-US" sz="6000"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sz="4800" dirty="0" smtClean="0">
                <a:solidFill>
                  <a:srgbClr val="FFC000"/>
                </a:solidFill>
              </a:rPr>
              <a:t>Immigration</a:t>
            </a:r>
            <a:r>
              <a:rPr lang="en-US" sz="3600" dirty="0" smtClean="0">
                <a:solidFill>
                  <a:srgbClr val="002060"/>
                </a:solidFill>
              </a:rPr>
              <a:t> is the movement of people into a country to which they are not native in order to settle there, especially as permanent residents or future citizens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Emigration </a:t>
            </a:r>
            <a:endParaRPr lang="en-US" sz="6000"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sz="3600" b="1" dirty="0" smtClean="0">
                <a:solidFill>
                  <a:srgbClr val="002060"/>
                </a:solidFill>
              </a:rPr>
              <a:t>Emigration is the act of leaving one's native country with the intent to settle elsewhere.</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l="30007" t="20203" r="15275"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Types of Migration</a:t>
            </a:r>
            <a:endParaRPr lang="en-US" sz="5400" dirty="0">
              <a:solidFill>
                <a:srgbClr val="FF0000"/>
              </a:solidFill>
            </a:endParaRPr>
          </a:p>
        </p:txBody>
      </p:sp>
      <p:pic>
        <p:nvPicPr>
          <p:cNvPr id="1026" name="Picture 2"/>
          <p:cNvPicPr>
            <a:picLocks noGrp="1" noChangeAspect="1" noChangeArrowheads="1"/>
          </p:cNvPicPr>
          <p:nvPr>
            <p:ph idx="1"/>
          </p:nvPr>
        </p:nvPicPr>
        <p:blipFill>
          <a:blip r:embed="rId2"/>
          <a:srcRect l="13171" t="20203" r="38425" b="20870"/>
          <a:stretch>
            <a:fillRect/>
          </a:stretch>
        </p:blipFill>
        <p:spPr bwMode="auto">
          <a:xfrm>
            <a:off x="0" y="1371600"/>
            <a:ext cx="9144000" cy="5486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13171" t="20203" r="38425" b="20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13171" t="23571" r="38425" b="2255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709</Words>
  <Application>Microsoft Office PowerPoint</Application>
  <PresentationFormat>On-screen Show (4:3)</PresentationFormat>
  <Paragraphs>55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Migration</vt:lpstr>
      <vt:lpstr>What is Human Migration</vt:lpstr>
      <vt:lpstr>Migration </vt:lpstr>
      <vt:lpstr>Immigration </vt:lpstr>
      <vt:lpstr>Emigration </vt:lpstr>
      <vt:lpstr>Slide 6</vt:lpstr>
      <vt:lpstr>Types of Migration</vt:lpstr>
      <vt:lpstr>Slide 8</vt:lpstr>
      <vt:lpstr>Slide 9</vt:lpstr>
      <vt:lpstr>Slide 10</vt:lpstr>
      <vt:lpstr>Slide 11</vt:lpstr>
      <vt:lpstr>Slide 12</vt:lpstr>
      <vt:lpstr>Slide 13</vt:lpstr>
      <vt:lpstr>Slide 14</vt:lpstr>
      <vt:lpstr>Slide 15</vt:lpstr>
      <vt:lpstr>International migration</vt:lpstr>
      <vt:lpstr>Facts</vt:lpstr>
      <vt:lpstr>Forecast</vt:lpstr>
      <vt:lpstr>Forms of migration</vt:lpstr>
      <vt:lpstr>Types of migration </vt:lpstr>
      <vt:lpstr>Migrants</vt:lpstr>
      <vt:lpstr>Irregular Migration </vt:lpstr>
      <vt:lpstr>Refugees</vt:lpstr>
      <vt:lpstr>Facts</vt:lpstr>
      <vt:lpstr>Labour Migration</vt:lpstr>
      <vt:lpstr>Types of Labor Migration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JAFAR</dc:creator>
  <cp:lastModifiedBy>JAFFAR</cp:lastModifiedBy>
  <cp:revision>86</cp:revision>
  <dcterms:created xsi:type="dcterms:W3CDTF">2015-03-31T18:31:10Z</dcterms:created>
  <dcterms:modified xsi:type="dcterms:W3CDTF">2020-05-02T16:16:26Z</dcterms:modified>
</cp:coreProperties>
</file>