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9" r:id="rId2"/>
    <p:sldId id="280" r:id="rId3"/>
    <p:sldId id="281" r:id="rId4"/>
    <p:sldId id="265" r:id="rId5"/>
    <p:sldId id="282" r:id="rId6"/>
    <p:sldId id="266" r:id="rId7"/>
    <p:sldId id="283" r:id="rId8"/>
    <p:sldId id="285" r:id="rId9"/>
    <p:sldId id="268" r:id="rId10"/>
    <p:sldId id="286" r:id="rId11"/>
    <p:sldId id="287" r:id="rId12"/>
    <p:sldId id="289" r:id="rId13"/>
    <p:sldId id="290" r:id="rId14"/>
    <p:sldId id="291" r:id="rId15"/>
    <p:sldId id="292" r:id="rId16"/>
    <p:sldId id="293" r:id="rId17"/>
    <p:sldId id="277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FEFB7-B39A-4568-B927-7C28A4C42AEB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59539-BDC8-4DB6-B160-447D5EC168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163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DE19-E719-419C-99E2-5FFF6A809189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1BA9-D72A-492B-A5D9-E4E38D35C110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6497-E437-4EDB-911F-B8C4DF87591F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CA57-5BCB-473D-9D6F-D1E4DD6AC52C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85BA-FED1-4406-83CB-F5BBE59A8FD9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787A3-6221-42A1-AD2C-877B7DB01A21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1143-9E4C-4CF6-8BF1-046E64270C09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AF7-06E8-4553-9362-257CA1657E62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F2D42-7BCC-45C1-B78C-382E51D0BEB7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83DA9-15DF-4D4A-9E3E-FAEC5B13D04F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87C8-A3A8-406A-912C-D2D1846413E4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B4C9D-200F-4118-8991-4F32BB3684A9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37859-41D0-494F-8F79-154073DA6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</p:transition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:\baking\baking\248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458200" cy="13255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2060"/>
                </a:solidFill>
              </a:rPr>
              <a:t>QUALITY CONTROL IN BAKING INDUTRSY</a:t>
            </a:r>
            <a:endParaRPr lang="en-US" u="sng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4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Quality Control</a:t>
            </a:r>
          </a:p>
          <a:p>
            <a:pPr marL="0" indent="0">
              <a:buNone/>
            </a:pPr>
            <a:r>
              <a:rPr lang="en-US" b="1" dirty="0" smtClean="0"/>
              <a:t>Covers the activities which help to keep the production running smoothly and efficiently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Objective</a:t>
            </a:r>
          </a:p>
          <a:p>
            <a:pPr marL="0" indent="0">
              <a:buNone/>
            </a:pPr>
            <a:r>
              <a:rPr lang="en-US" b="1" dirty="0" smtClean="0"/>
              <a:t>Ensure that the finished products are within the predetermined specifications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5335-C163-4464-B532-6313AAA207AE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7655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Grain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Grain might be</a:t>
            </a:r>
          </a:p>
          <a:p>
            <a:r>
              <a:rPr lang="en-US" dirty="0" smtClean="0"/>
              <a:t>Fine grain</a:t>
            </a:r>
          </a:p>
          <a:p>
            <a:r>
              <a:rPr lang="en-US" dirty="0" smtClean="0"/>
              <a:t>Coarse grain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002060"/>
                </a:solidFill>
              </a:rPr>
              <a:t>Fine </a:t>
            </a:r>
            <a:r>
              <a:rPr lang="en-US" sz="3600" b="1" dirty="0" smtClean="0">
                <a:solidFill>
                  <a:srgbClr val="002060"/>
                </a:solidFill>
              </a:rPr>
              <a:t>grain</a:t>
            </a:r>
          </a:p>
          <a:p>
            <a:pPr marL="0" indent="0">
              <a:buNone/>
            </a:pPr>
            <a:r>
              <a:rPr lang="en-US" b="1" dirty="0" smtClean="0"/>
              <a:t>Crumb structure where</a:t>
            </a:r>
          </a:p>
          <a:p>
            <a:r>
              <a:rPr lang="en-US" dirty="0" smtClean="0"/>
              <a:t>Cells are small and uniform</a:t>
            </a:r>
          </a:p>
          <a:p>
            <a:r>
              <a:rPr lang="en-US" dirty="0" smtClean="0"/>
              <a:t>Cells are round</a:t>
            </a:r>
          </a:p>
          <a:p>
            <a:r>
              <a:rPr lang="en-US" dirty="0" smtClean="0"/>
              <a:t>Cell walls are thin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CA57-5BCB-473D-9D6F-D1E4DD6AC52C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87100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:\baking\baking\248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Grain………….</a:t>
            </a:r>
          </a:p>
          <a:p>
            <a:pPr marL="0" indent="0">
              <a:buNone/>
            </a:pPr>
            <a:r>
              <a:rPr lang="en-US" dirty="0" smtClean="0"/>
              <a:t>Coarse grain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In case of course grain bread</a:t>
            </a:r>
          </a:p>
          <a:p>
            <a:r>
              <a:rPr lang="en-US" sz="3600" b="1" dirty="0" smtClean="0"/>
              <a:t>Cells are large</a:t>
            </a:r>
          </a:p>
          <a:p>
            <a:r>
              <a:rPr lang="en-US" sz="3600" b="1" dirty="0" smtClean="0"/>
              <a:t>Cell walls are thick</a:t>
            </a:r>
          </a:p>
          <a:p>
            <a:r>
              <a:rPr lang="en-US" sz="3600" b="1" dirty="0" smtClean="0"/>
              <a:t>Cells are irregular</a:t>
            </a:r>
            <a:endParaRPr lang="en-US" sz="3600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5C79-DD10-4BB0-8199-20CD9EDFBDC7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127790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:\baking\baking\248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chemeClr val="tx2"/>
                </a:solidFill>
              </a:rPr>
              <a:t>Crumb Texture</a:t>
            </a:r>
            <a:endParaRPr lang="en-US" sz="4000" b="1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b="1" dirty="0" smtClean="0"/>
              <a:t>Texture is the feel of the surface of interior of loaf when cut and sliced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Texture could be classified as</a:t>
            </a:r>
          </a:p>
          <a:p>
            <a:r>
              <a:rPr lang="en-US" sz="3600" dirty="0" smtClean="0"/>
              <a:t>Velvety</a:t>
            </a:r>
          </a:p>
          <a:p>
            <a:r>
              <a:rPr lang="en-US" sz="3600" dirty="0" smtClean="0"/>
              <a:t>Silky</a:t>
            </a:r>
          </a:p>
          <a:p>
            <a:r>
              <a:rPr lang="en-US" sz="3600" dirty="0" smtClean="0"/>
              <a:t>Soft</a:t>
            </a:r>
          </a:p>
          <a:p>
            <a:r>
              <a:rPr lang="en-US" sz="3600" dirty="0" smtClean="0"/>
              <a:t>Elastic</a:t>
            </a:r>
            <a:endParaRPr lang="en-US" sz="3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5C79-DD10-4BB0-8199-20CD9EDFBDC7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28329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:\baking\baking\248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 smtClean="0">
                <a:solidFill>
                  <a:srgbClr val="002060"/>
                </a:solidFill>
              </a:rPr>
              <a:t>Texture………….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Inferior texture may be</a:t>
            </a:r>
          </a:p>
          <a:p>
            <a:r>
              <a:rPr lang="en-US" sz="3600" b="1" dirty="0" smtClean="0"/>
              <a:t>Rough</a:t>
            </a:r>
          </a:p>
          <a:p>
            <a:r>
              <a:rPr lang="en-US" sz="3600" b="1" dirty="0" smtClean="0"/>
              <a:t>Hard</a:t>
            </a:r>
          </a:p>
          <a:p>
            <a:r>
              <a:rPr lang="en-US" sz="3600" b="1" dirty="0" smtClean="0"/>
              <a:t>Crumbly</a:t>
            </a:r>
          </a:p>
          <a:p>
            <a:r>
              <a:rPr lang="en-US" sz="3600" b="1" dirty="0" smtClean="0"/>
              <a:t>Lumpy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Texture is determined by pressing the fingers and rubbing them across the cut surface of loaf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5C79-DD10-4BB0-8199-20CD9EDFBDC7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3310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:\baking\baking\248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chemeClr val="tx2"/>
                </a:solidFill>
              </a:rPr>
              <a:t>Crumb Color</a:t>
            </a:r>
            <a:endParaRPr lang="en-US" sz="4000" b="1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b="1" dirty="0" smtClean="0"/>
              <a:t>Color of the crumb should be bright without any dark patches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Coarse grain will appear</a:t>
            </a:r>
          </a:p>
          <a:p>
            <a:pPr marL="0" indent="0">
              <a:buNone/>
            </a:pPr>
            <a:r>
              <a:rPr lang="en-US" sz="3600" dirty="0" smtClean="0"/>
              <a:t>Darker in color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Fine grain slice </a:t>
            </a:r>
            <a:r>
              <a:rPr lang="en-US" sz="3600" b="1" dirty="0">
                <a:solidFill>
                  <a:srgbClr val="C00000"/>
                </a:solidFill>
              </a:rPr>
              <a:t>will </a:t>
            </a:r>
            <a:r>
              <a:rPr lang="en-US" sz="3600" b="1" dirty="0" smtClean="0">
                <a:solidFill>
                  <a:srgbClr val="C00000"/>
                </a:solidFill>
              </a:rPr>
              <a:t>appear</a:t>
            </a:r>
          </a:p>
          <a:p>
            <a:pPr marL="0" indent="0">
              <a:buNone/>
            </a:pPr>
            <a:r>
              <a:rPr lang="en-US" sz="3600" dirty="0" smtClean="0"/>
              <a:t>White in color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5C79-DD10-4BB0-8199-20CD9EDFBDC7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38372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:\baking\baking\248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chemeClr val="tx2"/>
                </a:solidFill>
              </a:rPr>
              <a:t>Bread Aroma</a:t>
            </a:r>
            <a:endParaRPr lang="en-US" sz="4000" b="1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3600" b="1" dirty="0" smtClean="0"/>
              <a:t>Aroma is judged by carefully smelling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Aroma may be</a:t>
            </a:r>
          </a:p>
          <a:p>
            <a:r>
              <a:rPr lang="en-US" sz="3600" b="1" dirty="0" err="1" smtClean="0"/>
              <a:t>Wheaty</a:t>
            </a:r>
            <a:endParaRPr lang="en-US" sz="3600" b="1" dirty="0" smtClean="0"/>
          </a:p>
          <a:p>
            <a:r>
              <a:rPr lang="en-US" sz="3600" b="1" dirty="0" smtClean="0"/>
              <a:t>Sweet</a:t>
            </a:r>
          </a:p>
          <a:p>
            <a:r>
              <a:rPr lang="en-US" sz="3600" b="1" dirty="0" smtClean="0"/>
              <a:t>Rancid</a:t>
            </a:r>
          </a:p>
          <a:p>
            <a:r>
              <a:rPr lang="en-US" sz="3600" b="1" dirty="0" smtClean="0"/>
              <a:t>Moldy</a:t>
            </a:r>
          </a:p>
          <a:p>
            <a:r>
              <a:rPr lang="en-US" sz="3600" b="1" dirty="0" smtClean="0"/>
              <a:t>Sour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Ideal loaf will have </a:t>
            </a:r>
            <a:r>
              <a:rPr lang="en-US" sz="3600" b="1" dirty="0" err="1" smtClean="0">
                <a:solidFill>
                  <a:srgbClr val="C00000"/>
                </a:solidFill>
              </a:rPr>
              <a:t>wheaty</a:t>
            </a:r>
            <a:r>
              <a:rPr lang="en-US" sz="3600" b="1" dirty="0" smtClean="0">
                <a:solidFill>
                  <a:srgbClr val="C00000"/>
                </a:solidFill>
              </a:rPr>
              <a:t> aroma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5C79-DD10-4BB0-8199-20CD9EDFBDC7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12981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:\baking\baking\248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chemeClr val="tx2"/>
                </a:solidFill>
              </a:rPr>
              <a:t>Bread Taste</a:t>
            </a:r>
            <a:endParaRPr lang="en-US" sz="4000" b="1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3600" b="1" dirty="0" smtClean="0"/>
              <a:t>Aroma is judged by carefully smelling, whereas taste is judged by eating and both are closely related character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Taste may be</a:t>
            </a:r>
          </a:p>
          <a:p>
            <a:r>
              <a:rPr lang="en-US" sz="3600" b="1" dirty="0" err="1" smtClean="0"/>
              <a:t>Wheaty</a:t>
            </a:r>
            <a:endParaRPr lang="en-US" sz="3600" b="1" dirty="0" smtClean="0"/>
          </a:p>
          <a:p>
            <a:r>
              <a:rPr lang="en-US" sz="3600" b="1" dirty="0" smtClean="0"/>
              <a:t>Sweet</a:t>
            </a:r>
          </a:p>
          <a:p>
            <a:r>
              <a:rPr lang="en-US" sz="3600" b="1" dirty="0" smtClean="0"/>
              <a:t>Rancid</a:t>
            </a:r>
          </a:p>
          <a:p>
            <a:r>
              <a:rPr lang="en-US" sz="3600" b="1" dirty="0" smtClean="0"/>
              <a:t>Moldy</a:t>
            </a:r>
          </a:p>
          <a:p>
            <a:r>
              <a:rPr lang="en-US" sz="3600" b="1" dirty="0" smtClean="0"/>
              <a:t>Sour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5C79-DD10-4BB0-8199-20CD9EDFBDC7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6977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Properly Baked Bread</a:t>
            </a:r>
            <a:endParaRPr lang="en-US" b="1" u="sng" dirty="0"/>
          </a:p>
        </p:txBody>
      </p:sp>
      <p:pic>
        <p:nvPicPr>
          <p:cNvPr id="20482" name="Picture 2" descr="H:\baking\baking\baked_bread-thumb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600200"/>
            <a:ext cx="9143999" cy="5257800"/>
          </a:xfrm>
          <a:prstGeom prst="rect">
            <a:avLst/>
          </a:prstGeom>
          <a:noFill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1904-AD84-42F0-AD53-A070D2808CA6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Microsoft\Downloads\Thanks-Giving-Day-Wallpap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B6074-2C0A-4A9E-801C-B15DEF0603DF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002060"/>
                </a:solidFill>
              </a:rPr>
              <a:t>QUALITY CONTROL IN BAKING INDUTRSY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How to ensure Quality control</a:t>
            </a:r>
          </a:p>
          <a:p>
            <a:pPr marL="514350" indent="-514350">
              <a:buAutoNum type="arabicPeriod"/>
            </a:pPr>
            <a:endParaRPr lang="en-US" b="1" dirty="0"/>
          </a:p>
          <a:p>
            <a:pPr marL="514350" indent="-514350">
              <a:buAutoNum type="arabicPeriod"/>
            </a:pPr>
            <a:r>
              <a:rPr lang="en-US" b="1" dirty="0" smtClean="0"/>
              <a:t>Testing of raw material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Testing of Finished Product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CA57-5BCB-473D-9D6F-D1E4DD6AC52C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1797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Testing of raw material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Most important raw material is flour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Tests of wheat flour include</a:t>
            </a:r>
          </a:p>
          <a:p>
            <a:r>
              <a:rPr lang="en-US" dirty="0" smtClean="0"/>
              <a:t>Moisture</a:t>
            </a:r>
          </a:p>
          <a:p>
            <a:r>
              <a:rPr lang="en-US" dirty="0" smtClean="0"/>
              <a:t>Ash</a:t>
            </a:r>
          </a:p>
          <a:p>
            <a:r>
              <a:rPr lang="en-US" dirty="0" smtClean="0"/>
              <a:t>Protein</a:t>
            </a:r>
          </a:p>
          <a:p>
            <a:r>
              <a:rPr lang="en-US" dirty="0" smtClean="0"/>
              <a:t>Gluten</a:t>
            </a:r>
          </a:p>
          <a:p>
            <a:r>
              <a:rPr lang="en-US" dirty="0" smtClean="0"/>
              <a:t>Water absorption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CA57-5BCB-473D-9D6F-D1E4DD6AC52C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53638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:\baking\baking\248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002060"/>
                </a:solidFill>
              </a:rPr>
              <a:t>Testing of finished product</a:t>
            </a:r>
            <a:endParaRPr lang="en-US" b="1" u="sng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	</a:t>
            </a:r>
            <a:r>
              <a:rPr lang="en-US" b="1" dirty="0" smtClean="0">
                <a:solidFill>
                  <a:srgbClr val="C00000"/>
                </a:solidFill>
              </a:rPr>
              <a:t>1.</a:t>
            </a:r>
            <a:r>
              <a:rPr lang="en-US" dirty="0" smtClean="0"/>
              <a:t>	</a:t>
            </a:r>
            <a:r>
              <a:rPr lang="en-US" b="1" dirty="0" smtClean="0">
                <a:solidFill>
                  <a:srgbClr val="C00000"/>
                </a:solidFill>
              </a:rPr>
              <a:t>External characteristics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	2.	Internal characteristics</a:t>
            </a:r>
            <a:r>
              <a:rPr lang="en-US" dirty="0" smtClean="0"/>
              <a:t> 	</a:t>
            </a:r>
          </a:p>
          <a:p>
            <a:pPr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External characteristics</a:t>
            </a:r>
            <a:endParaRPr lang="en-US" b="1" u="sng" dirty="0" smtClean="0"/>
          </a:p>
          <a:p>
            <a:pPr>
              <a:buNone/>
            </a:pPr>
            <a:endParaRPr lang="en-US" b="1" u="sng" dirty="0" smtClean="0"/>
          </a:p>
          <a:p>
            <a:pPr>
              <a:buNone/>
            </a:pPr>
            <a:r>
              <a:rPr lang="en-US" sz="3800" b="1" dirty="0" smtClean="0">
                <a:solidFill>
                  <a:srgbClr val="002060"/>
                </a:solidFill>
              </a:rPr>
              <a:t>Volume:-</a:t>
            </a:r>
          </a:p>
          <a:p>
            <a:pPr algn="ctr">
              <a:buNone/>
            </a:pPr>
            <a:endParaRPr lang="en-US" b="1" u="sng" dirty="0" smtClean="0"/>
          </a:p>
          <a:p>
            <a:pPr algn="ctr">
              <a:buNone/>
            </a:pPr>
            <a:r>
              <a:rPr lang="en-US" b="1" u="sng" dirty="0" smtClean="0"/>
              <a:t>Important consideration in consumers acceptance and depends upon ingredients and processing conditions</a:t>
            </a:r>
          </a:p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7B8B-7E3F-4628-898F-9EB4B0F5B581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Volume…….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Excessive volume will have</a:t>
            </a:r>
          </a:p>
          <a:p>
            <a:r>
              <a:rPr lang="en-US" dirty="0" smtClean="0"/>
              <a:t>Open grain</a:t>
            </a:r>
          </a:p>
          <a:p>
            <a:r>
              <a:rPr lang="en-US" dirty="0" smtClean="0"/>
              <a:t>Weak texture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Low loaf volume will have</a:t>
            </a:r>
          </a:p>
          <a:p>
            <a:r>
              <a:rPr lang="en-US" dirty="0" smtClean="0"/>
              <a:t>Rough grain</a:t>
            </a:r>
          </a:p>
          <a:p>
            <a:r>
              <a:rPr lang="en-US" dirty="0" smtClean="0"/>
              <a:t>Honey comb texture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So volume should be neither too large not too small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CA57-5BCB-473D-9D6F-D1E4DD6AC52C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9668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:\baking\baking\248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rgbClr val="002060"/>
                </a:solidFill>
              </a:rPr>
              <a:t>Color Of Crust</a:t>
            </a:r>
            <a:r>
              <a:rPr lang="en-US" sz="3600" b="1" u="sng" dirty="0" smtClean="0"/>
              <a:t> 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Color of crust is called Bloom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Ideal color is appetizing golden brown.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Crust color is due to</a:t>
            </a:r>
          </a:p>
          <a:p>
            <a:r>
              <a:rPr lang="en-US" dirty="0" err="1" smtClean="0"/>
              <a:t>Caramilization</a:t>
            </a:r>
            <a:endParaRPr lang="en-US" dirty="0" smtClean="0"/>
          </a:p>
          <a:p>
            <a:r>
              <a:rPr lang="en-US" dirty="0" smtClean="0"/>
              <a:t>Millard reaction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Color depends upon</a:t>
            </a:r>
          </a:p>
          <a:p>
            <a:r>
              <a:rPr lang="en-US" dirty="0" smtClean="0"/>
              <a:t>Amount of sugar</a:t>
            </a:r>
          </a:p>
          <a:p>
            <a:r>
              <a:rPr lang="en-US" dirty="0" smtClean="0"/>
              <a:t>Temperature of baking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2E28-DAB7-4FCF-B339-8E8DDE6717AE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</a:rPr>
              <a:t>Crust color……………..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Undesirable crust color includes</a:t>
            </a:r>
          </a:p>
          <a:p>
            <a:r>
              <a:rPr lang="en-US" b="1" dirty="0" smtClean="0"/>
              <a:t>Dark</a:t>
            </a:r>
          </a:p>
          <a:p>
            <a:r>
              <a:rPr lang="en-US" b="1" dirty="0" smtClean="0"/>
              <a:t>Reddish brown</a:t>
            </a:r>
          </a:p>
          <a:p>
            <a:r>
              <a:rPr lang="en-US" b="1" dirty="0" smtClean="0"/>
              <a:t>Greyish</a:t>
            </a:r>
          </a:p>
          <a:p>
            <a:r>
              <a:rPr lang="en-US" b="1" dirty="0" smtClean="0"/>
              <a:t>Pale straw </a:t>
            </a:r>
            <a:r>
              <a:rPr lang="en-US" b="1" dirty="0" err="1" smtClean="0"/>
              <a:t>coplo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CA57-5BCB-473D-9D6F-D1E4DD6AC52C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721230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:\baking\baking\248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rgbClr val="002060"/>
                </a:solidFill>
              </a:rPr>
              <a:t>Evenness of bake</a:t>
            </a:r>
            <a:r>
              <a:rPr lang="en-US" sz="3600" b="1" u="sng" dirty="0" smtClean="0"/>
              <a:t> 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Means loaf has been made with uniformity of bake from all sides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Factors effecting the evenness of bake include</a:t>
            </a:r>
          </a:p>
          <a:p>
            <a:r>
              <a:rPr lang="en-US" dirty="0" smtClean="0"/>
              <a:t>Proofing</a:t>
            </a:r>
          </a:p>
          <a:p>
            <a:r>
              <a:rPr lang="en-US" dirty="0" smtClean="0"/>
              <a:t>Controlled oven conditions</a:t>
            </a:r>
          </a:p>
          <a:p>
            <a:r>
              <a:rPr lang="en-US" dirty="0" smtClean="0"/>
              <a:t>Distance between the pans in oven</a:t>
            </a:r>
          </a:p>
          <a:p>
            <a:pPr>
              <a:buNone/>
            </a:pPr>
            <a:r>
              <a:rPr lang="en-US" b="1" u="sng" dirty="0">
                <a:solidFill>
                  <a:srgbClr val="002060"/>
                </a:solidFill>
              </a:rPr>
              <a:t>Symmetry of </a:t>
            </a:r>
            <a:r>
              <a:rPr lang="en-US" b="1" u="sng" dirty="0" smtClean="0">
                <a:solidFill>
                  <a:srgbClr val="002060"/>
                </a:solidFill>
              </a:rPr>
              <a:t>form</a:t>
            </a:r>
          </a:p>
          <a:p>
            <a:pPr>
              <a:buNone/>
            </a:pPr>
            <a:r>
              <a:rPr lang="en-US" b="1" dirty="0" smtClean="0"/>
              <a:t>It’s the shape of bread or symmetry of loaf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2E28-DAB7-4FCF-B339-8E8DDE6717AE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69396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:\baking\baking\248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chemeClr val="tx2"/>
                </a:solidFill>
              </a:rPr>
              <a:t>Internal characteristics of Bread</a:t>
            </a:r>
            <a:endParaRPr lang="en-US" sz="3600" b="1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C00000"/>
                </a:solidFill>
              </a:rPr>
              <a:t>Crumb Structure</a:t>
            </a:r>
          </a:p>
          <a:p>
            <a:pPr marL="0" indent="0">
              <a:buNone/>
            </a:pPr>
            <a:r>
              <a:rPr lang="en-US" dirty="0" smtClean="0"/>
              <a:t>Most important internal character</a:t>
            </a:r>
          </a:p>
          <a:p>
            <a:pPr marL="0" indent="0">
              <a:buNone/>
            </a:pPr>
            <a:r>
              <a:rPr lang="en-US" dirty="0" smtClean="0"/>
              <a:t>Crumb structure is Broadly divided into </a:t>
            </a:r>
          </a:p>
          <a:p>
            <a:r>
              <a:rPr lang="en-US" dirty="0" smtClean="0"/>
              <a:t>Grain</a:t>
            </a:r>
          </a:p>
          <a:p>
            <a:r>
              <a:rPr lang="en-US" dirty="0" smtClean="0"/>
              <a:t>Texture</a:t>
            </a:r>
          </a:p>
          <a:p>
            <a:pPr marL="0" indent="0">
              <a:buNone/>
            </a:pPr>
            <a:r>
              <a:rPr lang="en-US" sz="4000" b="1" dirty="0" smtClean="0">
                <a:solidFill>
                  <a:srgbClr val="002060"/>
                </a:solidFill>
              </a:rPr>
              <a:t>Grain</a:t>
            </a:r>
          </a:p>
          <a:p>
            <a:pPr marL="0" indent="0">
              <a:buNone/>
            </a:pPr>
            <a:r>
              <a:rPr lang="en-US" sz="3600" b="1" dirty="0" smtClean="0"/>
              <a:t>Cell structure of loaf is called as grain</a:t>
            </a:r>
            <a:endParaRPr lang="en-US" sz="3600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5C79-DD10-4BB0-8199-20CD9EDFBDC7}" type="datetime1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7859-41D0-494F-8F79-154073DA6D4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437</Words>
  <Application>Microsoft Office PowerPoint</Application>
  <PresentationFormat>On-screen Show (4:3)</PresentationFormat>
  <Paragraphs>156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QUALITY CONTROL IN BAKING INDUTRSY</vt:lpstr>
      <vt:lpstr>QUALITY CONTROL IN BAKING INDUTRSY</vt:lpstr>
      <vt:lpstr>Testing of raw material </vt:lpstr>
      <vt:lpstr>Testing of finished product</vt:lpstr>
      <vt:lpstr>PowerPoint Presentation</vt:lpstr>
      <vt:lpstr>Color Of Crust </vt:lpstr>
      <vt:lpstr>PowerPoint Presentation</vt:lpstr>
      <vt:lpstr>Evenness of bake </vt:lpstr>
      <vt:lpstr>Internal characteristics of Bread</vt:lpstr>
      <vt:lpstr>Grain</vt:lpstr>
      <vt:lpstr>PowerPoint Presentation</vt:lpstr>
      <vt:lpstr>Crumb Texture</vt:lpstr>
      <vt:lpstr>PowerPoint Presentation</vt:lpstr>
      <vt:lpstr>Crumb Color</vt:lpstr>
      <vt:lpstr>Bread Aroma</vt:lpstr>
      <vt:lpstr>Bread Taste</vt:lpstr>
      <vt:lpstr>Properly Baked Bread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BAKING OF BREAD</dc:title>
  <dc:creator>Tahir Naeem</dc:creator>
  <cp:lastModifiedBy>Dr. Mueen</cp:lastModifiedBy>
  <cp:revision>52</cp:revision>
  <dcterms:created xsi:type="dcterms:W3CDTF">2013-01-05T08:08:22Z</dcterms:created>
  <dcterms:modified xsi:type="dcterms:W3CDTF">2020-04-20T10:03:52Z</dcterms:modified>
</cp:coreProperties>
</file>