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5" r:id="rId20"/>
    <p:sldId id="274" r:id="rId21"/>
    <p:sldId id="276" r:id="rId22"/>
    <p:sldId id="277" r:id="rId23"/>
    <p:sldId id="279" r:id="rId24"/>
    <p:sldId id="281" r:id="rId25"/>
    <p:sldId id="278" r:id="rId26"/>
    <p:sldId id="280" r:id="rId27"/>
    <p:sldId id="282" r:id="rId28"/>
    <p:sldId id="283" r:id="rId29"/>
    <p:sldId id="284" r:id="rId30"/>
    <p:sldId id="285" r:id="rId31"/>
    <p:sldId id="286" r:id="rId32"/>
    <p:sldId id="287" r:id="rId33"/>
    <p:sldId id="288" r:id="rId34"/>
    <p:sldId id="289" r:id="rId35"/>
    <p:sldId id="290" r:id="rId36"/>
    <p:sldId id="295" r:id="rId37"/>
    <p:sldId id="291" r:id="rId38"/>
    <p:sldId id="292" r:id="rId39"/>
    <p:sldId id="296" r:id="rId40"/>
    <p:sldId id="297" r:id="rId41"/>
    <p:sldId id="298" r:id="rId42"/>
    <p:sldId id="299" r:id="rId43"/>
    <p:sldId id="300" r:id="rId44"/>
    <p:sldId id="293" r:id="rId45"/>
    <p:sldId id="294"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8" r:id="rId59"/>
    <p:sldId id="319" r:id="rId60"/>
    <p:sldId id="313" r:id="rId61"/>
    <p:sldId id="320" r:id="rId62"/>
    <p:sldId id="314" r:id="rId63"/>
    <p:sldId id="315" r:id="rId64"/>
  </p:sldIdLst>
  <p:sldSz cx="9144000" cy="6858000" type="screen4x3"/>
  <p:notesSz cx="6858000" cy="9144000"/>
  <p:defaultTex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5E28-05A7-440A-B3FD-0D9CAD7C097D}" type="datetimeFigureOut">
              <a:rPr lang="en-US" smtClean="0"/>
              <a:pPr/>
              <a:t>12/11/2020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9D4A8-8D4D-412C-A06D-03B4DD54E4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59D4A8-8D4D-412C-A06D-03B4DD54E4DE}"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4"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5"/>
            <a:ext cx="8077200" cy="1673355"/>
          </a:xfrm>
        </p:spPr>
        <p:txBody>
          <a:bodyPr vert="horz" lIns="91422" tIns="0" rIns="45711"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4"/>
            <a:ext cx="8077200" cy="1499618"/>
          </a:xfrm>
        </p:spPr>
        <p:txBody>
          <a:bodyPr lIns="118850" tIns="0" rIns="45711" bIns="0" anchor="b"/>
          <a:lstStyle>
            <a:lvl1pPr marL="0" indent="0" algn="l">
              <a:buNone/>
              <a:defRPr sz="1900">
                <a:solidFill>
                  <a:srgbClr val="FFFFFF"/>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41" indent="0" algn="ctr">
              <a:buNone/>
              <a:defRPr>
                <a:solidFill>
                  <a:schemeClr val="tx1">
                    <a:tint val="75000"/>
                  </a:schemeClr>
                </a:solidFill>
              </a:defRPr>
            </a:lvl4pPr>
            <a:lvl5pPr marL="1828453"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4" indent="0" algn="ctr">
              <a:buNone/>
              <a:defRPr>
                <a:solidFill>
                  <a:schemeClr val="tx1">
                    <a:tint val="75000"/>
                  </a:schemeClr>
                </a:solidFill>
              </a:defRPr>
            </a:lvl8pPr>
            <a:lvl9pPr marL="3656907"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B5-B89B-4A48-88DB-4D675790330D}" type="slidenum">
              <a:rPr lang="en-US" smtClean="0"/>
              <a:pPr/>
              <a:t>‹#›</a:t>
            </a:fld>
            <a:endParaRPr lang="en-US"/>
          </a:p>
        </p:txBody>
      </p:sp>
      <p:sp>
        <p:nvSpPr>
          <p:cNvPr id="10" name="Rectangle 9"/>
          <p:cNvSpPr/>
          <p:nvPr/>
        </p:nvSpPr>
        <p:spPr bwMode="invGray">
          <a:xfrm>
            <a:off x="0" y="512833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B5-B89B-4A48-88DB-4D675790330D}" type="slidenum">
              <a:rPr lang="en-US" smtClean="0"/>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8" name="Rectangle 7"/>
          <p:cNvSpPr/>
          <p:nvPr/>
        </p:nvSpPr>
        <p:spPr bwMode="ltGray">
          <a:xfrm>
            <a:off x="6647692"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1" y="274654"/>
            <a:ext cx="1905000" cy="5851523"/>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11"/>
            <a:ext cx="6019800" cy="585152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5" name="Footer Placeholder 4"/>
          <p:cNvSpPr>
            <a:spLocks noGrp="1"/>
          </p:cNvSpPr>
          <p:nvPr>
            <p:ph type="ftr" sz="quarter" idx="11"/>
          </p:nvPr>
        </p:nvSpPr>
        <p:spPr>
          <a:xfrm>
            <a:off x="2640601" y="6377464"/>
            <a:ext cx="3836404" cy="365123"/>
          </a:xfrm>
        </p:spPr>
        <p:txBody>
          <a:bodyPr/>
          <a:lstStyle/>
          <a:p>
            <a:endParaRPr lang="en-US"/>
          </a:p>
        </p:txBody>
      </p:sp>
      <p:sp>
        <p:nvSpPr>
          <p:cNvPr id="6" name="Slide Number Placeholder 5"/>
          <p:cNvSpPr>
            <a:spLocks noGrp="1"/>
          </p:cNvSpPr>
          <p:nvPr>
            <p:ph type="sldNum" sz="quarter" idx="12"/>
          </p:nvPr>
        </p:nvSpPr>
        <p:spPr/>
        <p:txBody>
          <a:bodyPr/>
          <a:lstStyle/>
          <a:p>
            <a:fld id="{09958DB5-B89B-4A48-88DB-4D675790330D}" type="slidenum">
              <a:rPr lang="en-US" smtClean="0"/>
              <a:pPr/>
              <a:t>‹#›</a:t>
            </a:fld>
            <a:endParaRPr lang="en-US"/>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55453"/>
            <a:ext cx="8229600" cy="1252725"/>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B5-B89B-4A48-88DB-4D675790330D}" type="slidenum">
              <a:rPr lang="en-US" smtClean="0"/>
              <a:pPr/>
              <a:t>‹#›</a:t>
            </a:fld>
            <a:endParaRPr lang="en-U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4"/>
            <a:ext cx="9144000" cy="260252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12" name="Rectangle 11"/>
          <p:cNvSpPr/>
          <p:nvPr/>
        </p:nvSpPr>
        <p:spPr bwMode="invGray">
          <a:xfrm>
            <a:off x="0" y="2602523"/>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2" name="Title 1"/>
          <p:cNvSpPr>
            <a:spLocks noGrp="1"/>
          </p:cNvSpPr>
          <p:nvPr>
            <p:ph type="title"/>
          </p:nvPr>
        </p:nvSpPr>
        <p:spPr>
          <a:xfrm>
            <a:off x="749808" y="118878"/>
            <a:ext cx="8013194" cy="1636778"/>
          </a:xfrm>
        </p:spPr>
        <p:txBody>
          <a:bodyPr vert="horz" lIns="91422" tIns="0" rIns="91422"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6" y="1828800"/>
            <a:ext cx="8022336" cy="685800"/>
          </a:xfrm>
        </p:spPr>
        <p:txBody>
          <a:bodyPr lIns="146277" tIns="0" rIns="45711" bIns="0" anchor="t"/>
          <a:lstStyle>
            <a:lvl1pPr marL="0" indent="0">
              <a:buNone/>
              <a:defRPr sz="1900">
                <a:solidFill>
                  <a:srgbClr val="FFFFFF"/>
                </a:solidFill>
              </a:defRPr>
            </a:lvl1pPr>
            <a:lvl2pPr marL="457113" indent="0">
              <a:buNone/>
              <a:defRPr sz="1700">
                <a:solidFill>
                  <a:schemeClr val="tx1">
                    <a:tint val="75000"/>
                  </a:schemeClr>
                </a:solidFill>
              </a:defRPr>
            </a:lvl2pPr>
            <a:lvl3pPr marL="914226" indent="0">
              <a:buNone/>
              <a:defRPr sz="1600">
                <a:solidFill>
                  <a:schemeClr val="tx1">
                    <a:tint val="75000"/>
                  </a:schemeClr>
                </a:solidFill>
              </a:defRPr>
            </a:lvl3pPr>
            <a:lvl4pPr marL="1371341" indent="0">
              <a:buNone/>
              <a:defRPr sz="1400">
                <a:solidFill>
                  <a:schemeClr val="tx1">
                    <a:tint val="75000"/>
                  </a:schemeClr>
                </a:solidFill>
              </a:defRPr>
            </a:lvl4pPr>
            <a:lvl5pPr marL="1828453" indent="0">
              <a:buNone/>
              <a:defRPr sz="1400">
                <a:solidFill>
                  <a:schemeClr val="tx1">
                    <a:tint val="75000"/>
                  </a:schemeClr>
                </a:solidFill>
              </a:defRPr>
            </a:lvl5pPr>
            <a:lvl6pPr marL="2285566" indent="0">
              <a:buNone/>
              <a:defRPr sz="1400">
                <a:solidFill>
                  <a:schemeClr val="tx1">
                    <a:tint val="75000"/>
                  </a:schemeClr>
                </a:solidFill>
              </a:defRPr>
            </a:lvl6pPr>
            <a:lvl7pPr marL="2742679" indent="0">
              <a:buNone/>
              <a:defRPr sz="1400">
                <a:solidFill>
                  <a:schemeClr val="tx1">
                    <a:tint val="75000"/>
                  </a:schemeClr>
                </a:solidFill>
              </a:defRPr>
            </a:lvl7pPr>
            <a:lvl8pPr marL="3199794" indent="0">
              <a:buNone/>
              <a:defRPr sz="1400">
                <a:solidFill>
                  <a:schemeClr val="tx1">
                    <a:tint val="75000"/>
                  </a:schemeClr>
                </a:solidFill>
              </a:defRPr>
            </a:lvl8pPr>
            <a:lvl9pPr marL="3656907"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B5-B89B-4A48-88DB-4D67579033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41"/>
            <a:ext cx="4038600" cy="4623818"/>
          </a:xfrm>
        </p:spPr>
        <p:txBody>
          <a:bodyPr lIns="91422"/>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1" y="1773941"/>
            <a:ext cx="4038600" cy="4623818"/>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58DB5-B89B-4A48-88DB-4D675790330D}" type="slidenum">
              <a:rPr lang="en-US" smtClean="0"/>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699001"/>
            <a:ext cx="4040188" cy="715358"/>
          </a:xfrm>
        </p:spPr>
        <p:txBody>
          <a:bodyPr lIns="146277" anchor="ctr"/>
          <a:lstStyle>
            <a:lvl1pPr marL="0" indent="0">
              <a:buNone/>
              <a:defRPr sz="2300" b="1" cap="all" baseline="0"/>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2" y="2449515"/>
            <a:ext cx="4040188"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9001"/>
            <a:ext cx="4041775" cy="715358"/>
          </a:xfrm>
        </p:spPr>
        <p:txBody>
          <a:bodyPr lIns="146277" anchor="ctr"/>
          <a:lstStyle>
            <a:lvl1pPr marL="0" indent="0">
              <a:buNone/>
              <a:defRPr sz="2300" b="1" cap="all" baseline="0"/>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5"/>
            <a:ext cx="4041775"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58DB5-B89B-4A48-88DB-4D675790330D}" type="slidenum">
              <a:rPr lang="en-US" smtClean="0"/>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58DB5-B89B-4A48-88DB-4D675790330D}" type="slidenum">
              <a:rPr lang="en-US" smtClean="0"/>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58DB5-B89B-4A48-88DB-4D675790330D}" type="slidenum">
              <a:rPr lang="en-US" smtClean="0"/>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40" y="152400"/>
            <a:ext cx="2523744" cy="978405"/>
          </a:xfrm>
        </p:spPr>
        <p:txBody>
          <a:bodyPr vert="horz" lIns="73139" rIns="45711" bIns="0" rtlCol="0" anchor="b">
            <a:normAutofit/>
            <a:sp3d prstMaterial="matte"/>
          </a:bodyPr>
          <a:lstStyle>
            <a:lvl1pPr algn="l">
              <a:defRPr sz="19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81" y="1743146"/>
            <a:ext cx="5920641" cy="45588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40" y="1730018"/>
            <a:ext cx="2468881" cy="4572000"/>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1F8F47-8710-4030-842F-4B7CA7E3E3D7}"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58DB5-B89B-4A48-88DB-4D675790330D}" type="slidenum">
              <a:rPr lang="en-US" smtClean="0"/>
              <a:pPr/>
              <a:t>‹#›</a:t>
            </a:fld>
            <a:endParaRPr lang="en-US"/>
          </a:p>
        </p:txBody>
      </p:sp>
      <p:sp>
        <p:nvSpPr>
          <p:cNvPr id="12" name="Rectangle 11"/>
          <p:cNvSpPr/>
          <p:nvPr/>
        </p:nvSpPr>
        <p:spPr bwMode="invGray">
          <a:xfrm>
            <a:off x="2855738" y="4"/>
            <a:ext cx="45720" cy="1453898"/>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9" name="Rectangle 8"/>
          <p:cNvSpPr/>
          <p:nvPr/>
        </p:nvSpPr>
        <p:spPr bwMode="invGray">
          <a:xfrm>
            <a:off x="2855738" y="4"/>
            <a:ext cx="45720" cy="1453898"/>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6" y="155453"/>
            <a:ext cx="2525151" cy="978405"/>
          </a:xfrm>
        </p:spPr>
        <p:txBody>
          <a:bodyPr lIns="73139" bIns="0" anchor="b">
            <a:sp3d prstMaterial="matte"/>
          </a:bodyPr>
          <a:lstStyle>
            <a:lvl1pPr algn="l">
              <a:defRPr sz="19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7" y="1484805"/>
            <a:ext cx="6247398" cy="5373195"/>
          </a:xfrm>
          <a:solidFill>
            <a:schemeClr val="bg2">
              <a:shade val="75000"/>
            </a:schemeClr>
          </a:solidFill>
        </p:spPr>
        <p:txBody>
          <a:bodyPr/>
          <a:lstStyle>
            <a:lvl1pPr marL="0" indent="0">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3" y="1728218"/>
            <a:ext cx="2468881" cy="4572000"/>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4" y="1170435"/>
            <a:ext cx="2523744" cy="201165"/>
          </a:xfrm>
        </p:spPr>
        <p:txBody>
          <a:bodyPr/>
          <a:lstStyle/>
          <a:p>
            <a:fld id="{C51F8F47-8710-4030-842F-4B7CA7E3E3D7}" type="datetimeFigureOut">
              <a:rPr lang="en-US" smtClean="0"/>
              <a:pPr/>
              <a:t>12/11/2020</a:t>
            </a:fld>
            <a:endParaRPr lang="en-US"/>
          </a:p>
        </p:txBody>
      </p:sp>
      <p:sp>
        <p:nvSpPr>
          <p:cNvPr id="11" name="Rectangle 10"/>
          <p:cNvSpPr/>
          <p:nvPr/>
        </p:nvSpPr>
        <p:spPr>
          <a:xfrm>
            <a:off x="2855738"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9" name="Rectangle 8"/>
          <p:cNvSpPr/>
          <p:nvPr/>
        </p:nvSpPr>
        <p:spPr bwMode="invGray">
          <a:xfrm>
            <a:off x="2855738"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7" y="1170435"/>
            <a:ext cx="5193793" cy="201165"/>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31" y="1170435"/>
            <a:ext cx="733864" cy="201165"/>
          </a:xfrm>
        </p:spPr>
        <p:txBody>
          <a:bodyPr/>
          <a:lstStyle/>
          <a:p>
            <a:fld id="{09958DB5-B89B-4A48-88DB-4D67579033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8"/>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7" name="Rectangle 6"/>
          <p:cNvSpPr/>
          <p:nvPr/>
        </p:nvSpPr>
        <p:spPr bwMode="ltGray">
          <a:xfrm>
            <a:off x="4" y="0"/>
            <a:ext cx="9143999" cy="14337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2" tIns="45711" rIns="91422" bIns="45711"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1" y="152400"/>
            <a:ext cx="8229600" cy="1251060"/>
          </a:xfrm>
          <a:prstGeom prst="rect">
            <a:avLst/>
          </a:prstGeom>
        </p:spPr>
        <p:txBody>
          <a:bodyPr vert="horz" lIns="91422" tIns="45711" rIns="45711" bIns="45711"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775190"/>
            <a:ext cx="8229600" cy="4625610"/>
          </a:xfrm>
          <a:prstGeom prst="rect">
            <a:avLst/>
          </a:prstGeom>
        </p:spPr>
        <p:txBody>
          <a:bodyPr vert="horz" lIns="54853" tIns="91422" rIns="91422" bIns="45711"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7000"/>
            <a:ext cx="2133600" cy="274320"/>
          </a:xfrm>
          <a:prstGeom prst="rect">
            <a:avLst/>
          </a:prstGeom>
        </p:spPr>
        <p:txBody>
          <a:bodyPr vert="horz" lIns="109707" tIns="45711" rIns="45711" bIns="0" rtlCol="0" anchor="b"/>
          <a:lstStyle>
            <a:lvl1pPr algn="l" eaLnBrk="1" latinLnBrk="0" hangingPunct="1">
              <a:defRPr kumimoji="0" sz="1200">
                <a:solidFill>
                  <a:schemeClr val="tx1">
                    <a:tint val="95000"/>
                  </a:schemeClr>
                </a:solidFill>
              </a:defRPr>
            </a:lvl1pPr>
            <a:extLst/>
          </a:lstStyle>
          <a:p>
            <a:fld id="{C51F8F47-8710-4030-842F-4B7CA7E3E3D7}" type="datetimeFigureOut">
              <a:rPr lang="en-US" smtClean="0"/>
              <a:pPr/>
              <a:t>12/11/2020</a:t>
            </a:fld>
            <a:endParaRPr lang="en-US"/>
          </a:p>
        </p:txBody>
      </p:sp>
      <p:sp>
        <p:nvSpPr>
          <p:cNvPr id="5" name="Footer Placeholder 4"/>
          <p:cNvSpPr>
            <a:spLocks noGrp="1"/>
          </p:cNvSpPr>
          <p:nvPr>
            <p:ph type="ftr" sz="quarter" idx="3"/>
          </p:nvPr>
        </p:nvSpPr>
        <p:spPr>
          <a:xfrm>
            <a:off x="2640601" y="6477000"/>
            <a:ext cx="5507718" cy="274320"/>
          </a:xfrm>
          <a:prstGeom prst="rect">
            <a:avLst/>
          </a:prstGeom>
        </p:spPr>
        <p:txBody>
          <a:bodyPr vert="horz" lIns="45711" tIns="45711" rIns="45711"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8" y="6477000"/>
            <a:ext cx="733864" cy="274320"/>
          </a:xfrm>
          <a:prstGeom prst="rect">
            <a:avLst/>
          </a:prstGeom>
        </p:spPr>
        <p:txBody>
          <a:bodyPr vert="horz" lIns="91422" tIns="45711" rIns="91422" bIns="0" rtlCol="0" anchor="b"/>
          <a:lstStyle>
            <a:lvl1pPr algn="r" eaLnBrk="1" latinLnBrk="0" hangingPunct="1">
              <a:defRPr kumimoji="0" sz="1200">
                <a:solidFill>
                  <a:schemeClr val="tx1">
                    <a:tint val="95000"/>
                  </a:schemeClr>
                </a:solidFill>
              </a:defRPr>
            </a:lvl1pPr>
            <a:extLst/>
          </a:lstStyle>
          <a:p>
            <a:fld id="{09958DB5-B89B-4A48-88DB-4D67579033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wheel spokes="8"/>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830" indent="-319980" algn="l" rtl="0" eaLnBrk="1" latinLnBrk="0" hangingPunct="1">
        <a:spcBef>
          <a:spcPts val="0"/>
        </a:spcBef>
        <a:buClr>
          <a:schemeClr val="accent1"/>
        </a:buClr>
        <a:buSzPct val="80000"/>
        <a:buFont typeface="Wingdings 2"/>
        <a:buChar char=""/>
        <a:defRPr kumimoji="0" sz="3100" kern="1200">
          <a:solidFill>
            <a:schemeClr val="tx1"/>
          </a:solidFill>
          <a:latin typeface="+mn-lt"/>
          <a:ea typeface="+mn-ea"/>
          <a:cs typeface="+mn-cs"/>
        </a:defRPr>
      </a:lvl1pPr>
      <a:lvl2pPr marL="731382" indent="-274267" algn="l" rtl="0" eaLnBrk="1" latinLnBrk="0" hangingPunct="1">
        <a:spcBef>
          <a:spcPct val="20000"/>
        </a:spcBef>
        <a:buClr>
          <a:schemeClr val="accent2"/>
        </a:buClr>
        <a:buSzPct val="90000"/>
        <a:buFont typeface="Wingdings"/>
        <a:buChar char=""/>
        <a:defRPr kumimoji="0" sz="2700" kern="1200">
          <a:solidFill>
            <a:schemeClr val="tx1"/>
          </a:solidFill>
          <a:latin typeface="+mn-lt"/>
          <a:ea typeface="+mn-ea"/>
          <a:cs typeface="+mn-cs"/>
        </a:defRPr>
      </a:lvl2pPr>
      <a:lvl3pPr marL="996507" indent="-228556" algn="l" rtl="0" eaLnBrk="1" latinLnBrk="0" hangingPunct="1">
        <a:spcBef>
          <a:spcPct val="20000"/>
        </a:spcBef>
        <a:buClr>
          <a:schemeClr val="accent3"/>
        </a:buClr>
        <a:buFont typeface="Arial"/>
        <a:buChar char="▪"/>
        <a:defRPr kumimoji="0" sz="2300" kern="1200">
          <a:solidFill>
            <a:schemeClr val="tx1"/>
          </a:solidFill>
          <a:latin typeface="+mn-lt"/>
          <a:ea typeface="+mn-ea"/>
          <a:cs typeface="+mn-cs"/>
        </a:defRPr>
      </a:lvl3pPr>
      <a:lvl4pPr marL="1215921" indent="-182846" algn="l" rtl="0" eaLnBrk="1" latinLnBrk="0" hangingPunct="1">
        <a:spcBef>
          <a:spcPct val="20000"/>
        </a:spcBef>
        <a:buClr>
          <a:schemeClr val="accent4"/>
        </a:buClr>
        <a:buFont typeface="Arial"/>
        <a:buChar char="▪"/>
        <a:defRPr kumimoji="0" sz="1900" kern="1200">
          <a:solidFill>
            <a:schemeClr val="tx1"/>
          </a:solidFill>
          <a:latin typeface="+mn-lt"/>
          <a:ea typeface="+mn-ea"/>
          <a:cs typeface="+mn-cs"/>
        </a:defRPr>
      </a:lvl4pPr>
      <a:lvl5pPr marL="1426194" indent="-182846" algn="l" rtl="0" eaLnBrk="1" latinLnBrk="0" hangingPunct="1">
        <a:spcBef>
          <a:spcPct val="20000"/>
        </a:spcBef>
        <a:buClr>
          <a:schemeClr val="accent5"/>
        </a:buClr>
        <a:buFont typeface="Wingdings 3"/>
        <a:buChar char=""/>
        <a:defRPr kumimoji="0" lang="en-US" sz="1900" kern="1200" smtClean="0">
          <a:solidFill>
            <a:schemeClr val="tx1"/>
          </a:solidFill>
          <a:latin typeface="+mn-lt"/>
          <a:ea typeface="+mn-ea"/>
          <a:cs typeface="+mn-cs"/>
        </a:defRPr>
      </a:lvl5pPr>
      <a:lvl6pPr marL="1627323" indent="-182846" algn="l" rtl="0" eaLnBrk="1" latinLnBrk="0" hangingPunct="1">
        <a:spcBef>
          <a:spcPct val="20000"/>
        </a:spcBef>
        <a:buClr>
          <a:schemeClr val="accent6"/>
        </a:buClr>
        <a:buSzPct val="100000"/>
        <a:buFont typeface="Wingdings 2"/>
        <a:buChar char=""/>
        <a:defRPr kumimoji="0" sz="1900" kern="1200">
          <a:solidFill>
            <a:schemeClr val="tx1"/>
          </a:solidFill>
          <a:latin typeface="+mn-lt"/>
          <a:ea typeface="+mn-ea"/>
          <a:cs typeface="+mn-cs"/>
        </a:defRPr>
      </a:lvl6pPr>
      <a:lvl7pPr marL="1828453" indent="-182846" algn="l" rtl="0" eaLnBrk="1" latinLnBrk="0" hangingPunct="1">
        <a:spcBef>
          <a:spcPct val="20000"/>
        </a:spcBef>
        <a:buClr>
          <a:schemeClr val="accent1"/>
        </a:buClr>
        <a:buSzPct val="100000"/>
        <a:buFont typeface="Wingdings 2"/>
        <a:buChar char=""/>
        <a:defRPr kumimoji="0" sz="1700" kern="1200">
          <a:solidFill>
            <a:schemeClr val="tx1"/>
          </a:solidFill>
          <a:latin typeface="+mn-lt"/>
          <a:ea typeface="+mn-ea"/>
          <a:cs typeface="+mn-cs"/>
        </a:defRPr>
      </a:lvl7pPr>
      <a:lvl8pPr marL="2029584" indent="-182846" algn="l" rtl="0" eaLnBrk="1" latinLnBrk="0" hangingPunct="1">
        <a:spcBef>
          <a:spcPct val="20000"/>
        </a:spcBef>
        <a:buClr>
          <a:schemeClr val="accent2"/>
        </a:buClr>
        <a:buFont typeface="Wingdings 2" pitchFamily="18" charset="2"/>
        <a:buChar char=""/>
        <a:defRPr kumimoji="0" sz="1700" kern="1200">
          <a:solidFill>
            <a:schemeClr val="tx1"/>
          </a:solidFill>
          <a:latin typeface="+mn-lt"/>
          <a:ea typeface="+mn-ea"/>
          <a:cs typeface="+mn-cs"/>
        </a:defRPr>
      </a:lvl8pPr>
      <a:lvl9pPr marL="2230713" indent="-182846" algn="l" rtl="0" eaLnBrk="1" latinLnBrk="0" hangingPunct="1">
        <a:spcBef>
          <a:spcPct val="20000"/>
        </a:spcBef>
        <a:buClr>
          <a:schemeClr val="accent3"/>
        </a:buClr>
        <a:buFont typeface="Wingdings 2" pitchFamily="18" charset="2"/>
        <a:buChar char=""/>
        <a:defRPr kumimoji="0" sz="17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13" algn="l" rtl="0" eaLnBrk="1" latinLnBrk="0" hangingPunct="1">
        <a:defRPr kumimoji="0" kern="1200">
          <a:solidFill>
            <a:schemeClr val="tx1"/>
          </a:solidFill>
          <a:latin typeface="+mn-lt"/>
          <a:ea typeface="+mn-ea"/>
          <a:cs typeface="+mn-cs"/>
        </a:defRPr>
      </a:lvl2pPr>
      <a:lvl3pPr marL="914226" algn="l" rtl="0" eaLnBrk="1" latinLnBrk="0" hangingPunct="1">
        <a:defRPr kumimoji="0" kern="1200">
          <a:solidFill>
            <a:schemeClr val="tx1"/>
          </a:solidFill>
          <a:latin typeface="+mn-lt"/>
          <a:ea typeface="+mn-ea"/>
          <a:cs typeface="+mn-cs"/>
        </a:defRPr>
      </a:lvl3pPr>
      <a:lvl4pPr marL="1371341" algn="l" rtl="0" eaLnBrk="1" latinLnBrk="0" hangingPunct="1">
        <a:defRPr kumimoji="0" kern="1200">
          <a:solidFill>
            <a:schemeClr val="tx1"/>
          </a:solidFill>
          <a:latin typeface="+mn-lt"/>
          <a:ea typeface="+mn-ea"/>
          <a:cs typeface="+mn-cs"/>
        </a:defRPr>
      </a:lvl4pPr>
      <a:lvl5pPr marL="1828453" algn="l" rtl="0" eaLnBrk="1" latinLnBrk="0" hangingPunct="1">
        <a:defRPr kumimoji="0" kern="1200">
          <a:solidFill>
            <a:schemeClr val="tx1"/>
          </a:solidFill>
          <a:latin typeface="+mn-lt"/>
          <a:ea typeface="+mn-ea"/>
          <a:cs typeface="+mn-cs"/>
        </a:defRPr>
      </a:lvl5pPr>
      <a:lvl6pPr marL="2285566" algn="l" rtl="0" eaLnBrk="1" latinLnBrk="0" hangingPunct="1">
        <a:defRPr kumimoji="0" kern="1200">
          <a:solidFill>
            <a:schemeClr val="tx1"/>
          </a:solidFill>
          <a:latin typeface="+mn-lt"/>
          <a:ea typeface="+mn-ea"/>
          <a:cs typeface="+mn-cs"/>
        </a:defRPr>
      </a:lvl6pPr>
      <a:lvl7pPr marL="2742679" algn="l" rtl="0" eaLnBrk="1" latinLnBrk="0" hangingPunct="1">
        <a:defRPr kumimoji="0" kern="1200">
          <a:solidFill>
            <a:schemeClr val="tx1"/>
          </a:solidFill>
          <a:latin typeface="+mn-lt"/>
          <a:ea typeface="+mn-ea"/>
          <a:cs typeface="+mn-cs"/>
        </a:defRPr>
      </a:lvl7pPr>
      <a:lvl8pPr marL="3199794" algn="l" rtl="0" eaLnBrk="1" latinLnBrk="0" hangingPunct="1">
        <a:defRPr kumimoji="0" kern="1200">
          <a:solidFill>
            <a:schemeClr val="tx1"/>
          </a:solidFill>
          <a:latin typeface="+mn-lt"/>
          <a:ea typeface="+mn-ea"/>
          <a:cs typeface="+mn-cs"/>
        </a:defRPr>
      </a:lvl8pPr>
      <a:lvl9pPr marL="3656907"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a:t>
            </a:r>
            <a:endParaRPr lang="en-US" dirty="0"/>
          </a:p>
        </p:txBody>
      </p:sp>
      <p:sp>
        <p:nvSpPr>
          <p:cNvPr id="3" name="Subtitle 2"/>
          <p:cNvSpPr>
            <a:spLocks noGrp="1"/>
          </p:cNvSpPr>
          <p:nvPr>
            <p:ph type="subTitle" idx="1"/>
          </p:nvPr>
        </p:nvSpPr>
        <p:spPr/>
        <p:txBody>
          <a:bodyPr>
            <a:normAutofit/>
          </a:bodyPr>
          <a:lstStyle/>
          <a:p>
            <a:r>
              <a:rPr lang="en-US" sz="4100" dirty="0" smtClean="0">
                <a:solidFill>
                  <a:schemeClr val="tx2">
                    <a:lumMod val="75000"/>
                  </a:schemeClr>
                </a:solidFill>
                <a:latin typeface="Times New Roman" pitchFamily="18" charset="0"/>
                <a:cs typeface="Times New Roman" pitchFamily="18" charset="0"/>
              </a:rPr>
              <a:t>Storage</a:t>
            </a:r>
            <a:endParaRPr lang="en-US" sz="4100" dirty="0">
              <a:solidFill>
                <a:schemeClr val="tx2">
                  <a:lumMod val="75000"/>
                </a:schemeClr>
              </a:solidFill>
              <a:latin typeface="Times New Roman" pitchFamily="18" charset="0"/>
              <a:cs typeface="Times New Roman" pitchFamily="18" charset="0"/>
            </a:endParaRPr>
          </a:p>
        </p:txBody>
      </p:sp>
    </p:spTree>
  </p:cSld>
  <p:clrMapOvr>
    <a:masterClrMapping/>
  </p:clrMapOvr>
  <p:transition spd="slow">
    <p:pull dir="rd"/>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8" presetClass="emph" presetSubtype="0" fill="hold" grpId="0" nodeType="afterEffect">
                                  <p:stCondLst>
                                    <p:cond delay="0"/>
                                  </p:stCondLst>
                                  <p:iterate type="lt">
                                    <p:tmPct val="0"/>
                                  </p:iterate>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Hard disk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Traditionally, hard disks stored data using </a:t>
            </a:r>
            <a:r>
              <a:rPr lang="en-US" dirty="0" smtClean="0">
                <a:solidFill>
                  <a:srgbClr val="FF0000"/>
                </a:solidFill>
              </a:rPr>
              <a:t>longitudinal recording</a:t>
            </a:r>
            <a:r>
              <a:rPr lang="en-US" dirty="0" smtClean="0"/>
              <a:t>, which aligned the magnetic particles horizontally around the surface of the disk. </a:t>
            </a:r>
          </a:p>
          <a:p>
            <a:r>
              <a:rPr lang="en-US" dirty="0" smtClean="0"/>
              <a:t>With </a:t>
            </a:r>
            <a:r>
              <a:rPr lang="en-US" dirty="0" smtClean="0">
                <a:solidFill>
                  <a:srgbClr val="FF0000"/>
                </a:solidFill>
              </a:rPr>
              <a:t>perpendicular recording</a:t>
            </a:r>
            <a:r>
              <a:rPr lang="en-US" dirty="0" smtClean="0"/>
              <a:t>, by contrast, hard disks align the magnetic particles vertically, or perpendicular to the disk’s surface, making much greater storage capacities possible. </a:t>
            </a:r>
          </a:p>
          <a:p>
            <a:r>
              <a:rPr lang="en-US" dirty="0" smtClean="0"/>
              <a:t>Experts estimate that hard disks using perpendicular recording provide storage capacities about 10 times greater than disks that use longitudinal recording.</a:t>
            </a:r>
          </a:p>
          <a:p>
            <a:endParaRPr lang="en-US" dirty="0"/>
          </a:p>
        </p:txBody>
      </p:sp>
    </p:spTree>
  </p:cSld>
  <p:clrMapOvr>
    <a:masterClrMapping/>
  </p:clrMapOvr>
  <p:transition spd="slow">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Hard disk</a:t>
            </a:r>
            <a:endParaRPr lang="en-US" dirty="0"/>
          </a:p>
        </p:txBody>
      </p:sp>
      <p:pic>
        <p:nvPicPr>
          <p:cNvPr id="3074" name="Picture 2"/>
          <p:cNvPicPr>
            <a:picLocks noChangeAspect="1" noChangeArrowheads="1"/>
          </p:cNvPicPr>
          <p:nvPr/>
        </p:nvPicPr>
        <p:blipFill>
          <a:blip r:embed="rId2"/>
          <a:srcRect/>
          <a:stretch>
            <a:fillRect/>
          </a:stretch>
        </p:blipFill>
        <p:spPr bwMode="auto">
          <a:xfrm>
            <a:off x="944287" y="1524011"/>
            <a:ext cx="7848539" cy="4881563"/>
          </a:xfrm>
          <a:prstGeom prst="rect">
            <a:avLst/>
          </a:prstGeom>
          <a:noFill/>
          <a:ln w="9525">
            <a:noFill/>
            <a:miter lim="800000"/>
            <a:headEnd/>
            <a:tailEnd/>
          </a:ln>
          <a:effectLst/>
        </p:spPr>
      </p:pic>
    </p:spTree>
  </p:cSld>
  <p:clrMapOvr>
    <a:masterClrMapping/>
  </p:clrMapOvr>
  <p:transition spd="slow">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a Hard Disk</a:t>
            </a:r>
            <a:endParaRPr lang="en-US" dirty="0"/>
          </a:p>
        </p:txBody>
      </p:sp>
      <p:sp>
        <p:nvSpPr>
          <p:cNvPr id="3" name="Content Placeholder 2"/>
          <p:cNvSpPr>
            <a:spLocks noGrp="1"/>
          </p:cNvSpPr>
          <p:nvPr>
            <p:ph idx="1"/>
          </p:nvPr>
        </p:nvSpPr>
        <p:spPr/>
        <p:txBody>
          <a:bodyPr/>
          <a:lstStyle/>
          <a:p>
            <a:r>
              <a:rPr lang="en-US" dirty="0" smtClean="0"/>
              <a:t>Characteristics of a hard disk include </a:t>
            </a:r>
            <a:r>
              <a:rPr lang="en-US" dirty="0" smtClean="0">
                <a:solidFill>
                  <a:srgbClr val="FF0000"/>
                </a:solidFill>
              </a:rPr>
              <a:t>capacity, platters, read/write heads, cylinders, sectors and tracks, revolutions per minute, transfer rate, and access time.</a:t>
            </a:r>
            <a:r>
              <a:rPr lang="en-US" dirty="0" smtClean="0"/>
              <a:t> Figure 6-4 shows sample characteristics of a 1 TB hard disk.</a:t>
            </a:r>
            <a:endParaRPr lang="en-US" dirty="0"/>
          </a:p>
        </p:txBody>
      </p:sp>
    </p:spTree>
  </p:cSld>
  <p:clrMapOvr>
    <a:masterClrMapping/>
  </p:clrMapOvr>
  <p:transition spd="slow">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a:t>
            </a:r>
            <a:endParaRPr lang="en-US" dirty="0"/>
          </a:p>
        </p:txBody>
      </p:sp>
      <p:pic>
        <p:nvPicPr>
          <p:cNvPr id="4098" name="Picture 2"/>
          <p:cNvPicPr>
            <a:picLocks noChangeAspect="1" noChangeArrowheads="1"/>
          </p:cNvPicPr>
          <p:nvPr/>
        </p:nvPicPr>
        <p:blipFill>
          <a:blip r:embed="rId2"/>
          <a:srcRect/>
          <a:stretch>
            <a:fillRect/>
          </a:stretch>
        </p:blipFill>
        <p:spPr bwMode="auto">
          <a:xfrm>
            <a:off x="838201" y="2086980"/>
            <a:ext cx="4828443" cy="423762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715001" y="2235214"/>
            <a:ext cx="3429000" cy="2793998"/>
          </a:xfrm>
          <a:prstGeom prst="rect">
            <a:avLst/>
          </a:prstGeom>
          <a:noFill/>
          <a:ln w="9525">
            <a:noFill/>
            <a:miter lim="800000"/>
            <a:headEnd/>
            <a:tailEnd/>
          </a:ln>
          <a:effectLst/>
        </p:spPr>
      </p:pic>
    </p:spTree>
  </p:cSld>
  <p:clrMapOvr>
    <a:masterClrMapping/>
  </p:clrMapOvr>
  <p:transition spd="slow">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Hard Disk</a:t>
            </a:r>
            <a:endParaRPr lang="en-US" dirty="0"/>
          </a:p>
        </p:txBody>
      </p:sp>
      <p:sp>
        <p:nvSpPr>
          <p:cNvPr id="3" name="Content Placeholder 2"/>
          <p:cNvSpPr>
            <a:spLocks noGrp="1"/>
          </p:cNvSpPr>
          <p:nvPr>
            <p:ph idx="1"/>
          </p:nvPr>
        </p:nvSpPr>
        <p:spPr/>
        <p:txBody>
          <a:bodyPr>
            <a:normAutofit fontScale="92500"/>
          </a:bodyPr>
          <a:lstStyle/>
          <a:p>
            <a:r>
              <a:rPr lang="en-US" dirty="0" smtClean="0"/>
              <a:t>The capacity of a hard disk is determined from whether it uses longitudinal or perpendicular recording, the number of platters it contains, and the composition of the magnetic coating on the platters. </a:t>
            </a:r>
          </a:p>
          <a:p>
            <a:r>
              <a:rPr lang="en-US" dirty="0" smtClean="0"/>
              <a:t>A</a:t>
            </a:r>
            <a:r>
              <a:rPr lang="en-US" dirty="0" smtClean="0">
                <a:solidFill>
                  <a:srgbClr val="FF0000"/>
                </a:solidFill>
              </a:rPr>
              <a:t> platter </a:t>
            </a:r>
            <a:r>
              <a:rPr lang="en-US" dirty="0" smtClean="0"/>
              <a:t>is made of aluminum, glass, or ceramic and is coated with an alloy material that allows items to be recorded magnetically on its surface. </a:t>
            </a:r>
          </a:p>
          <a:p>
            <a:r>
              <a:rPr lang="en-US" dirty="0" smtClean="0">
                <a:solidFill>
                  <a:srgbClr val="FF0000"/>
                </a:solidFill>
              </a:rPr>
              <a:t>The coating usually is three millionths of an inch thick.</a:t>
            </a:r>
            <a:endParaRPr lang="en-US" dirty="0">
              <a:solidFill>
                <a:srgbClr val="FF0000"/>
              </a:solidFill>
            </a:endParaRPr>
          </a:p>
        </p:txBody>
      </p:sp>
    </p:spTree>
  </p:cSld>
  <p:clrMapOvr>
    <a:masterClrMapping/>
  </p:clrMapOvr>
  <p:transition spd="slow">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Hard Disk</a:t>
            </a:r>
            <a:endParaRPr lang="en-US" dirty="0"/>
          </a:p>
        </p:txBody>
      </p:sp>
      <p:sp>
        <p:nvSpPr>
          <p:cNvPr id="3" name="Content Placeholder 2"/>
          <p:cNvSpPr>
            <a:spLocks noGrp="1"/>
          </p:cNvSpPr>
          <p:nvPr>
            <p:ph idx="1"/>
          </p:nvPr>
        </p:nvSpPr>
        <p:spPr/>
        <p:txBody>
          <a:bodyPr>
            <a:normAutofit/>
          </a:bodyPr>
          <a:lstStyle/>
          <a:p>
            <a:r>
              <a:rPr lang="en-US" dirty="0" smtClean="0"/>
              <a:t>Magnetic disks store data and instructions in </a:t>
            </a:r>
            <a:r>
              <a:rPr lang="en-US" dirty="0" smtClean="0">
                <a:solidFill>
                  <a:srgbClr val="FF0000"/>
                </a:solidFill>
              </a:rPr>
              <a:t>tracks and sectors </a:t>
            </a:r>
            <a:r>
              <a:rPr lang="en-US" dirty="0" smtClean="0"/>
              <a:t>(Figure 6-5). </a:t>
            </a:r>
          </a:p>
          <a:p>
            <a:r>
              <a:rPr lang="en-US" dirty="0" smtClean="0"/>
              <a:t>A </a:t>
            </a:r>
            <a:r>
              <a:rPr lang="en-US" dirty="0" smtClean="0">
                <a:solidFill>
                  <a:srgbClr val="FF0000"/>
                </a:solidFill>
              </a:rPr>
              <a:t>track</a:t>
            </a:r>
            <a:r>
              <a:rPr lang="en-US" dirty="0" smtClean="0"/>
              <a:t> is a narrow recording band that forms a full circle on the surface of the disk. </a:t>
            </a:r>
          </a:p>
          <a:p>
            <a:r>
              <a:rPr lang="en-US" dirty="0" smtClean="0"/>
              <a:t>The disk’s storage locations consist of pie-shaped sections, which break the tracks into small arcs called </a:t>
            </a:r>
            <a:r>
              <a:rPr lang="en-US" dirty="0" smtClean="0">
                <a:solidFill>
                  <a:srgbClr val="FF0000"/>
                </a:solidFill>
              </a:rPr>
              <a:t>sectors</a:t>
            </a:r>
            <a:r>
              <a:rPr lang="en-US" dirty="0" smtClean="0"/>
              <a:t>. On a hard disk, a sector typically stores up to 512 bytes of data</a:t>
            </a:r>
            <a:endParaRPr lang="en-US" dirty="0"/>
          </a:p>
        </p:txBody>
      </p:sp>
    </p:spTree>
  </p:cSld>
  <p:clrMapOvr>
    <a:masterClrMapping/>
  </p:clrMapOvr>
  <p:transition spd="slow">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Hard Disk</a:t>
            </a:r>
            <a:endParaRPr lang="en-US" dirty="0"/>
          </a:p>
        </p:txBody>
      </p:sp>
      <p:sp>
        <p:nvSpPr>
          <p:cNvPr id="3" name="Content Placeholder 2"/>
          <p:cNvSpPr>
            <a:spLocks noGrp="1"/>
          </p:cNvSpPr>
          <p:nvPr>
            <p:ph idx="1"/>
          </p:nvPr>
        </p:nvSpPr>
        <p:spPr>
          <a:xfrm>
            <a:off x="457201" y="1600200"/>
            <a:ext cx="8686801" cy="4953000"/>
          </a:xfrm>
        </p:spPr>
        <p:txBody>
          <a:bodyPr>
            <a:normAutofit fontScale="92500" lnSpcReduction="10000"/>
          </a:bodyPr>
          <a:lstStyle/>
          <a:p>
            <a:r>
              <a:rPr lang="en-US" dirty="0" smtClean="0"/>
              <a:t>On </a:t>
            </a:r>
            <a:r>
              <a:rPr lang="en-US" dirty="0" smtClean="0">
                <a:solidFill>
                  <a:srgbClr val="FF0000"/>
                </a:solidFill>
              </a:rPr>
              <a:t>desktop computers</a:t>
            </a:r>
            <a:r>
              <a:rPr lang="en-US" dirty="0" smtClean="0"/>
              <a:t>, platters most often have a size of approximately </a:t>
            </a:r>
            <a:r>
              <a:rPr lang="en-US" dirty="0" smtClean="0">
                <a:solidFill>
                  <a:srgbClr val="FF0000"/>
                </a:solidFill>
              </a:rPr>
              <a:t>3.5 inches in diameter</a:t>
            </a:r>
            <a:r>
              <a:rPr lang="en-US" dirty="0" smtClean="0"/>
              <a:t>. </a:t>
            </a:r>
          </a:p>
          <a:p>
            <a:r>
              <a:rPr lang="en-US" dirty="0" smtClean="0"/>
              <a:t>On </a:t>
            </a:r>
            <a:r>
              <a:rPr lang="en-US" dirty="0" smtClean="0">
                <a:solidFill>
                  <a:srgbClr val="FF0000"/>
                </a:solidFill>
              </a:rPr>
              <a:t>notebook computers</a:t>
            </a:r>
            <a:r>
              <a:rPr lang="en-US" dirty="0" smtClean="0"/>
              <a:t>, mobile devices, and some servers, the diameter is </a:t>
            </a:r>
            <a:r>
              <a:rPr lang="en-US" dirty="0" smtClean="0">
                <a:solidFill>
                  <a:srgbClr val="FF0000"/>
                </a:solidFill>
              </a:rPr>
              <a:t>2.5 inches</a:t>
            </a:r>
            <a:r>
              <a:rPr lang="en-US" dirty="0" smtClean="0"/>
              <a:t> or less.</a:t>
            </a:r>
          </a:p>
          <a:p>
            <a:r>
              <a:rPr lang="en-US" dirty="0" smtClean="0"/>
              <a:t> A typical hard disk has multiple platters stacked on top of one another. </a:t>
            </a:r>
          </a:p>
          <a:p>
            <a:r>
              <a:rPr lang="en-US" dirty="0" smtClean="0"/>
              <a:t>Each platter has two read/ write heads, one for each side. </a:t>
            </a:r>
          </a:p>
          <a:p>
            <a:r>
              <a:rPr lang="en-US" dirty="0" smtClean="0"/>
              <a:t>The hard disk has arms that move the read/write heads to the proper location on the platter.</a:t>
            </a:r>
          </a:p>
          <a:p>
            <a:r>
              <a:rPr lang="en-US" dirty="0" smtClean="0"/>
              <a:t>The distance between the read/write head and the platter is about two millionths of one inch.</a:t>
            </a:r>
            <a:endParaRPr lang="en-US" dirty="0"/>
          </a:p>
        </p:txBody>
      </p:sp>
    </p:spTree>
  </p:cSld>
  <p:clrMapOvr>
    <a:masterClrMapping/>
  </p:clrMapOvr>
  <p:transition spd="slow">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a:t>
            </a:r>
            <a:endParaRPr lang="en-US" dirty="0"/>
          </a:p>
        </p:txBody>
      </p:sp>
      <p:pic>
        <p:nvPicPr>
          <p:cNvPr id="5122" name="Picture 2"/>
          <p:cNvPicPr>
            <a:picLocks noGrp="1" noChangeAspect="1" noChangeArrowheads="1"/>
          </p:cNvPicPr>
          <p:nvPr>
            <p:ph idx="1"/>
          </p:nvPr>
        </p:nvPicPr>
        <p:blipFill>
          <a:blip r:embed="rId2"/>
          <a:stretch>
            <a:fillRect/>
          </a:stretch>
        </p:blipFill>
        <p:spPr bwMode="auto">
          <a:xfrm>
            <a:off x="1138239" y="2097090"/>
            <a:ext cx="6867525" cy="3981450"/>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a:t>
            </a:r>
            <a:endParaRPr lang="en-US" dirty="0"/>
          </a:p>
        </p:txBody>
      </p:sp>
      <p:pic>
        <p:nvPicPr>
          <p:cNvPr id="1026" name="Picture 2"/>
          <p:cNvPicPr>
            <a:picLocks noChangeAspect="1" noChangeArrowheads="1"/>
          </p:cNvPicPr>
          <p:nvPr/>
        </p:nvPicPr>
        <p:blipFill>
          <a:blip r:embed="rId2"/>
          <a:srcRect/>
          <a:stretch>
            <a:fillRect/>
          </a:stretch>
        </p:blipFill>
        <p:spPr bwMode="auto">
          <a:xfrm>
            <a:off x="457200" y="1905000"/>
            <a:ext cx="8229600" cy="4499015"/>
          </a:xfrm>
          <a:prstGeom prst="rect">
            <a:avLst/>
          </a:prstGeom>
          <a:noFill/>
          <a:ln w="9525">
            <a:noFill/>
            <a:miter lim="800000"/>
            <a:headEnd/>
            <a:tailEnd/>
          </a:ln>
          <a:effectLst/>
        </p:spPr>
      </p:pic>
    </p:spTree>
  </p:cSld>
  <p:clrMapOvr>
    <a:masterClrMapping/>
  </p:clrMapOvr>
  <p:transition spd="slow">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close clearance leaves no room for any type of contamination. </a:t>
            </a:r>
          </a:p>
          <a:p>
            <a:r>
              <a:rPr lang="en-US" dirty="0" smtClean="0"/>
              <a:t>Dirt, hair, dust, smoke, and other particles could cause the hard disk to have a head crash. </a:t>
            </a:r>
          </a:p>
          <a:p>
            <a:r>
              <a:rPr lang="en-US" dirty="0" smtClean="0">
                <a:solidFill>
                  <a:srgbClr val="FF0000"/>
                </a:solidFill>
              </a:rPr>
              <a:t>A head crash occurs when a read/write head touches the surface of a platter, usually resulting in a loss of data or sometimes loss of the entire disk. </a:t>
            </a:r>
          </a:p>
          <a:p>
            <a:r>
              <a:rPr lang="en-US" dirty="0" smtClean="0"/>
              <a:t>Thus, it is crucial that you back up your hard disk regularly. </a:t>
            </a:r>
          </a:p>
          <a:p>
            <a:r>
              <a:rPr lang="en-US" dirty="0" smtClean="0"/>
              <a:t>A backup is a duplicate of a file, program, or disk placed on a separate storage medium that you can use in case the original is lost, damaged, or destroyed.</a:t>
            </a:r>
          </a:p>
          <a:p>
            <a:r>
              <a:rPr lang="en-US" dirty="0" smtClean="0">
                <a:solidFill>
                  <a:srgbClr val="FF0000"/>
                </a:solidFill>
              </a:rPr>
              <a:t>Access time for today’s hard disks ranges from approximately 3 to 12 ms (milliseconds).</a:t>
            </a:r>
            <a:endParaRPr lang="en-US" dirty="0">
              <a:solidFill>
                <a:srgbClr val="FF0000"/>
              </a:solidFill>
            </a:endParaRPr>
          </a:p>
        </p:txBody>
      </p:sp>
    </p:spTree>
  </p:cSld>
  <p:clrMapOvr>
    <a:masterClrMapping/>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dirty="0" smtClean="0"/>
              <a:t>Storage holds data, instructions, and information for future use. </a:t>
            </a:r>
          </a:p>
          <a:p>
            <a:r>
              <a:rPr lang="en-US" dirty="0" smtClean="0"/>
              <a:t>For example, all types of users store digital photos; appointments, schedules, and contact/address information; correspondence, such as letters, e-mail messages; tax records; and Web pages.</a:t>
            </a:r>
            <a:endParaRPr lang="en-US" dirty="0"/>
          </a:p>
        </p:txBody>
      </p:sp>
    </p:spTree>
  </p:cSld>
  <p:clrMapOvr>
    <a:masterClrMapping/>
  </p:clrMapOvr>
  <p:transition spd="slow">
    <p:wheel spokes="8"/>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xit" presetSubtype="0" accel="50000" fill="hold" nodeType="afterEffect">
                                  <p:stCondLst>
                                    <p:cond delay="0"/>
                                  </p:stCondLst>
                                  <p:iterate type="lt">
                                    <p:tmPct val="50000"/>
                                  </p:iterate>
                                  <p:childTnLst>
                                    <p:anim calcmode="lin" valueType="num">
                                      <p:cBhvr>
                                        <p:cTn id="6" dur="1000">
                                          <p:stCondLst>
                                            <p:cond delay="0"/>
                                          </p:stCondLst>
                                        </p:cTn>
                                        <p:tgtEl>
                                          <p:spTgt spid="3">
                                            <p:txEl>
                                              <p:pRg st="0" end="0"/>
                                            </p:txEl>
                                          </p:spTgt>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3">
                                            <p:txEl>
                                              <p:pRg st="0" end="0"/>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6" presetClass="emph" presetSubtype="0" fill="hold" grpId="0" nodeType="clickEffect">
                                  <p:stCondLst>
                                    <p:cond delay="0"/>
                                  </p:stCondLst>
                                  <p:iterate type="lt">
                                    <p:tmPct val="10000"/>
                                  </p:iterate>
                                  <p:childTnLst>
                                    <p:animScale>
                                      <p:cBhvr>
                                        <p:cTn id="12" dur="250" autoRev="1" fill="hold">
                                          <p:stCondLst>
                                            <p:cond delay="0"/>
                                          </p:stCondLst>
                                        </p:cTn>
                                        <p:tgtEl>
                                          <p:spTgt spid="2"/>
                                        </p:tgtEl>
                                      </p:cBhvr>
                                      <p:to x="80000" y="100000"/>
                                    </p:animScale>
                                    <p:anim by="(#ppt_w*0.10)" calcmode="lin" valueType="num">
                                      <p:cBhvr>
                                        <p:cTn id="13" dur="250" autoRev="1" fill="hold">
                                          <p:stCondLst>
                                            <p:cond delay="0"/>
                                          </p:stCondLst>
                                        </p:cTn>
                                        <p:tgtEl>
                                          <p:spTgt spid="2"/>
                                        </p:tgtEl>
                                        <p:attrNameLst>
                                          <p:attrName>ppt_x</p:attrName>
                                        </p:attrNameLst>
                                      </p:cBhvr>
                                    </p:anim>
                                    <p:anim by="(-#ppt_w*0.10)" calcmode="lin" valueType="num">
                                      <p:cBhvr>
                                        <p:cTn id="14" dur="250" autoRev="1" fill="hold">
                                          <p:stCondLst>
                                            <p:cond delay="0"/>
                                          </p:stCondLst>
                                        </p:cTn>
                                        <p:tgtEl>
                                          <p:spTgt spid="2"/>
                                        </p:tgtEl>
                                        <p:attrNameLst>
                                          <p:attrName>ppt_y</p:attrName>
                                        </p:attrNameLst>
                                      </p:cBhvr>
                                    </p:anim>
                                    <p:animRot by="-480000">
                                      <p:cBhvr>
                                        <p:cTn id="15" dur="250" autoRev="1" fill="hold">
                                          <p:stCondLst>
                                            <p:cond delay="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a:t>
            </a:r>
            <a:endParaRPr lang="en-US" dirty="0"/>
          </a:p>
        </p:txBody>
      </p:sp>
      <p:pic>
        <p:nvPicPr>
          <p:cNvPr id="2050" name="Picture 2"/>
          <p:cNvPicPr>
            <a:picLocks noChangeAspect="1" noChangeArrowheads="1"/>
          </p:cNvPicPr>
          <p:nvPr/>
        </p:nvPicPr>
        <p:blipFill>
          <a:blip r:embed="rId2"/>
          <a:srcRect/>
          <a:stretch>
            <a:fillRect/>
          </a:stretch>
        </p:blipFill>
        <p:spPr bwMode="auto">
          <a:xfrm>
            <a:off x="201079" y="2286000"/>
            <a:ext cx="8942921" cy="3462337"/>
          </a:xfrm>
          <a:prstGeom prst="rect">
            <a:avLst/>
          </a:prstGeom>
          <a:noFill/>
          <a:ln w="9525">
            <a:noFill/>
            <a:miter lim="800000"/>
            <a:headEnd/>
            <a:tailEnd/>
          </a:ln>
          <a:effectLst/>
        </p:spPr>
      </p:pic>
    </p:spTree>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a:t>
            </a:r>
            <a:endParaRPr lang="en-US" dirty="0"/>
          </a:p>
        </p:txBody>
      </p:sp>
      <p:sp>
        <p:nvSpPr>
          <p:cNvPr id="3" name="Content Placeholder 2"/>
          <p:cNvSpPr>
            <a:spLocks noGrp="1"/>
          </p:cNvSpPr>
          <p:nvPr>
            <p:ph idx="1"/>
          </p:nvPr>
        </p:nvSpPr>
        <p:spPr/>
        <p:txBody>
          <a:bodyPr>
            <a:normAutofit lnSpcReduction="10000"/>
          </a:bodyPr>
          <a:lstStyle/>
          <a:p>
            <a:r>
              <a:rPr lang="en-US" dirty="0" smtClean="0"/>
              <a:t>Some personal computer manufacturers provide a </a:t>
            </a:r>
            <a:r>
              <a:rPr lang="en-US" dirty="0" smtClean="0">
                <a:solidFill>
                  <a:srgbClr val="FF0000"/>
                </a:solidFill>
              </a:rPr>
              <a:t>hard disk configuration that connects multiple smaller disks into a single unit that acts like a single large hard disk.</a:t>
            </a:r>
          </a:p>
          <a:p>
            <a:r>
              <a:rPr lang="en-US" dirty="0" smtClean="0"/>
              <a:t> </a:t>
            </a:r>
            <a:r>
              <a:rPr lang="en-US" dirty="0" smtClean="0">
                <a:solidFill>
                  <a:srgbClr val="FF0000"/>
                </a:solidFill>
              </a:rPr>
              <a:t>A group of two or more integrated hard disks is called a RAID </a:t>
            </a:r>
            <a:r>
              <a:rPr lang="en-US" dirty="0" smtClean="0"/>
              <a:t>(redundant array of independent disks). </a:t>
            </a:r>
          </a:p>
          <a:p>
            <a:r>
              <a:rPr lang="en-US" dirty="0" smtClean="0"/>
              <a:t>RAID is an ideal storage solution for users who must have the data available when they attempt to access it. </a:t>
            </a:r>
            <a:endParaRPr lang="en-US" dirty="0"/>
          </a:p>
        </p:txBody>
      </p:sp>
    </p:spTree>
  </p:cSld>
  <p:clrMapOvr>
    <a:masterClrMapping/>
  </p:clrMapOvr>
  <p:transition spd="slow">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 (network attached storage)</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rgbClr val="FF0000"/>
                </a:solidFill>
              </a:rPr>
              <a:t>network attached storage (NAS) </a:t>
            </a:r>
            <a:r>
              <a:rPr lang="en-US" dirty="0" smtClean="0"/>
              <a:t>device is a server connected to a network with the sole purpose of providing storage.</a:t>
            </a:r>
          </a:p>
          <a:p>
            <a:r>
              <a:rPr lang="en-US" dirty="0" smtClean="0"/>
              <a:t> Any user or device connected to the network can access files on the NAS device.</a:t>
            </a:r>
          </a:p>
          <a:p>
            <a:r>
              <a:rPr lang="en-US" dirty="0" smtClean="0"/>
              <a:t>These devices often use a RAID configuration.</a:t>
            </a:r>
          </a:p>
        </p:txBody>
      </p:sp>
    </p:spTree>
  </p:cSld>
  <p:clrMapOvr>
    <a:masterClrMapping/>
  </p:clrMapOvr>
  <p:transition spd="slow">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and Removable Hard Disks </a:t>
            </a:r>
            <a:endParaRPr lang="en-US" dirty="0"/>
          </a:p>
        </p:txBody>
      </p:sp>
      <p:sp>
        <p:nvSpPr>
          <p:cNvPr id="3" name="Content Placeholder 2"/>
          <p:cNvSpPr>
            <a:spLocks noGrp="1"/>
          </p:cNvSpPr>
          <p:nvPr>
            <p:ph idx="1"/>
          </p:nvPr>
        </p:nvSpPr>
        <p:spPr/>
        <p:txBody>
          <a:bodyPr/>
          <a:lstStyle/>
          <a:p>
            <a:r>
              <a:rPr lang="en-US" dirty="0" smtClean="0"/>
              <a:t>An external hard disk, shown in the left picture in Figure 6-9, is a separate freestanding hard disk that connects with a cable to a USB port or FireWire port on the system unit or communicates wirelessly. </a:t>
            </a:r>
          </a:p>
          <a:p>
            <a:r>
              <a:rPr lang="en-US" dirty="0" smtClean="0"/>
              <a:t>As with the internal hard disk, the entire hard disk is enclosed in an airtight, sealed case. External hard disks have storage capacities of up to 4 TB and more.</a:t>
            </a:r>
            <a:endParaRPr lang="en-US" dirty="0"/>
          </a:p>
        </p:txBody>
      </p:sp>
    </p:spTree>
  </p:cSld>
  <p:clrMapOvr>
    <a:masterClrMapping/>
  </p:clrMapOvr>
  <p:transition spd="slow">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and Removable Hard Disk</a:t>
            </a:r>
            <a:endParaRPr lang="en-US" dirty="0"/>
          </a:p>
        </p:txBody>
      </p:sp>
      <p:pic>
        <p:nvPicPr>
          <p:cNvPr id="3074" name="Picture 2"/>
          <p:cNvPicPr>
            <a:picLocks noChangeAspect="1" noChangeArrowheads="1"/>
          </p:cNvPicPr>
          <p:nvPr/>
        </p:nvPicPr>
        <p:blipFill>
          <a:blip r:embed="rId2"/>
          <a:srcRect/>
          <a:stretch>
            <a:fillRect/>
          </a:stretch>
        </p:blipFill>
        <p:spPr bwMode="auto">
          <a:xfrm>
            <a:off x="381000" y="1981200"/>
            <a:ext cx="4343400" cy="411288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648200" y="2209800"/>
            <a:ext cx="4267200" cy="3962400"/>
          </a:xfrm>
          <a:prstGeom prst="rect">
            <a:avLst/>
          </a:prstGeom>
          <a:noFill/>
          <a:ln w="9525">
            <a:noFill/>
            <a:miter lim="800000"/>
            <a:headEnd/>
            <a:tailEnd/>
          </a:ln>
          <a:effectLst/>
        </p:spPr>
      </p:pic>
    </p:spTree>
  </p:cSld>
  <p:clrMapOvr>
    <a:masterClrMapping/>
  </p:clrMapOvr>
  <p:transition spd="slow">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Removable hard disk</a:t>
            </a:r>
            <a:endParaRPr lang="en-US" dirty="0"/>
          </a:p>
        </p:txBody>
      </p:sp>
      <p:sp>
        <p:nvSpPr>
          <p:cNvPr id="3" name="Content Placeholder 2"/>
          <p:cNvSpPr>
            <a:spLocks noGrp="1"/>
          </p:cNvSpPr>
          <p:nvPr>
            <p:ph idx="1"/>
          </p:nvPr>
        </p:nvSpPr>
        <p:spPr/>
        <p:txBody>
          <a:bodyPr/>
          <a:lstStyle/>
          <a:p>
            <a:r>
              <a:rPr lang="en-US" dirty="0" smtClean="0"/>
              <a:t>A removable hard disk is a hard disk that you insert and remove from a drive. A removable hard disk drive, shown in the right picture in Figure 6-9, reads from and writes on the removable hard disk. Removable hard disks have storage capacities up to 1 TB or more.</a:t>
            </a:r>
            <a:endParaRPr lang="en-US" dirty="0"/>
          </a:p>
        </p:txBody>
      </p:sp>
    </p:spTree>
  </p:cSld>
  <p:clrMapOvr>
    <a:masterClrMapping/>
  </p:clrMapOvr>
  <p:transition spd="slow">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removable hard disk \ internal hard disk</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External and removable hard disks offer the following advantages over internal hard disks (fixed disks):</a:t>
            </a:r>
          </a:p>
          <a:p>
            <a:r>
              <a:rPr lang="en-US" dirty="0" smtClean="0"/>
              <a:t>Transport a large number of files </a:t>
            </a:r>
          </a:p>
          <a:p>
            <a:r>
              <a:rPr lang="en-US" dirty="0" smtClean="0"/>
              <a:t>Back up important files or an entire internal hard disk (several external hard disk models allow you to back up simply by pushing a button on the disk) </a:t>
            </a:r>
          </a:p>
          <a:p>
            <a:r>
              <a:rPr lang="en-US" dirty="0" smtClean="0"/>
              <a:t>Easily store large audio and video files </a:t>
            </a:r>
          </a:p>
          <a:p>
            <a:r>
              <a:rPr lang="en-US" dirty="0" smtClean="0"/>
              <a:t>Secure your data; for example, at the end of a work session, remove the hard disk and lock it up, leaving no data in the computer </a:t>
            </a:r>
          </a:p>
          <a:p>
            <a:r>
              <a:rPr lang="en-US" dirty="0" smtClean="0"/>
              <a:t>Add storage space to a notebook computer, including </a:t>
            </a:r>
            <a:r>
              <a:rPr lang="en-US" dirty="0" err="1" smtClean="0"/>
              <a:t>netbooks</a:t>
            </a:r>
            <a:r>
              <a:rPr lang="en-US" dirty="0" smtClean="0"/>
              <a:t> and Tablet PCs </a:t>
            </a:r>
          </a:p>
          <a:p>
            <a:r>
              <a:rPr lang="en-US" dirty="0" smtClean="0"/>
              <a:t>Add storage space to a desktop computer without having to open the system unit or connect to a network</a:t>
            </a:r>
            <a:endParaRPr lang="en-US" dirty="0"/>
          </a:p>
        </p:txBody>
      </p:sp>
    </p:spTree>
  </p:cSld>
  <p:clrMapOvr>
    <a:masterClrMapping/>
  </p:clrMapOvr>
  <p:transition spd="slow">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Miniature Hard Disks</a:t>
            </a:r>
            <a:endParaRPr lang="en-US" b="0" dirty="0"/>
          </a:p>
        </p:txBody>
      </p:sp>
      <p:sp>
        <p:nvSpPr>
          <p:cNvPr id="3" name="Content Placeholder 2"/>
          <p:cNvSpPr>
            <a:spLocks noGrp="1"/>
          </p:cNvSpPr>
          <p:nvPr>
            <p:ph idx="1"/>
          </p:nvPr>
        </p:nvSpPr>
        <p:spPr>
          <a:xfrm>
            <a:off x="0" y="1524000"/>
            <a:ext cx="9143999" cy="5334000"/>
          </a:xfrm>
        </p:spPr>
        <p:txBody>
          <a:bodyPr>
            <a:normAutofit fontScale="85000" lnSpcReduction="10000"/>
          </a:bodyPr>
          <a:lstStyle/>
          <a:p>
            <a:r>
              <a:rPr lang="en-US" dirty="0" smtClean="0"/>
              <a:t>Both internal and external hard disks are available in miniature sizes. </a:t>
            </a:r>
          </a:p>
          <a:p>
            <a:r>
              <a:rPr lang="en-US" dirty="0" smtClean="0">
                <a:solidFill>
                  <a:srgbClr val="FF0000"/>
                </a:solidFill>
              </a:rPr>
              <a:t>These tiny hard disks have form factors of 1.8 inch, 1 inch, and 0.85 inch</a:t>
            </a:r>
            <a:r>
              <a:rPr lang="en-US" dirty="0" smtClean="0"/>
              <a:t>. </a:t>
            </a:r>
          </a:p>
          <a:p>
            <a:r>
              <a:rPr lang="en-US" dirty="0" smtClean="0"/>
              <a:t>Devices such as portable media players, digital cameras, and smart phones often have internal miniature hard disks, which provide greater storage capacities than flash memory.</a:t>
            </a:r>
          </a:p>
          <a:p>
            <a:r>
              <a:rPr lang="en-US" dirty="0" smtClean="0"/>
              <a:t>External hard disks that are smaller in size and capacity, which also contain miniature hard disks, are sometimes called </a:t>
            </a:r>
            <a:r>
              <a:rPr lang="en-US" b="1" dirty="0" smtClean="0"/>
              <a:t>a pocket hard drive </a:t>
            </a:r>
            <a:r>
              <a:rPr lang="en-US" dirty="0" smtClean="0"/>
              <a:t>because they enable mobile users easily to transport photos and other files from one computer to another (Figure 6-11).</a:t>
            </a:r>
          </a:p>
          <a:p>
            <a:r>
              <a:rPr lang="en-US" dirty="0" smtClean="0">
                <a:solidFill>
                  <a:srgbClr val="FF0000"/>
                </a:solidFill>
              </a:rPr>
              <a:t> Miniature hard disks have storage capacities that range from 4 GB to 250 GB.</a:t>
            </a:r>
            <a:endParaRPr lang="en-US" dirty="0">
              <a:solidFill>
                <a:srgbClr val="FF0000"/>
              </a:solidFill>
            </a:endParaRPr>
          </a:p>
        </p:txBody>
      </p:sp>
    </p:spTree>
  </p:cSld>
  <p:clrMapOvr>
    <a:masterClrMapping/>
  </p:clrMapOvr>
  <p:transition spd="slow">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Miniature Hard Disk</a:t>
            </a:r>
            <a:endParaRPr lang="en-US" dirty="0"/>
          </a:p>
        </p:txBody>
      </p:sp>
      <p:pic>
        <p:nvPicPr>
          <p:cNvPr id="4098" name="Picture 2"/>
          <p:cNvPicPr>
            <a:picLocks noChangeAspect="1" noChangeArrowheads="1"/>
          </p:cNvPicPr>
          <p:nvPr/>
        </p:nvPicPr>
        <p:blipFill>
          <a:blip r:embed="rId2"/>
          <a:srcRect/>
          <a:stretch>
            <a:fillRect/>
          </a:stretch>
        </p:blipFill>
        <p:spPr bwMode="auto">
          <a:xfrm>
            <a:off x="106471" y="2514600"/>
            <a:ext cx="4465529" cy="3505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105400" y="2133600"/>
            <a:ext cx="3581400" cy="3710459"/>
          </a:xfrm>
          <a:prstGeom prst="rect">
            <a:avLst/>
          </a:prstGeom>
          <a:noFill/>
          <a:ln w="9525">
            <a:noFill/>
            <a:miter lim="800000"/>
            <a:headEnd/>
            <a:tailEnd/>
          </a:ln>
          <a:effectLst/>
        </p:spPr>
      </p:pic>
    </p:spTree>
  </p:cSld>
  <p:clrMapOvr>
    <a:masterClrMapping/>
  </p:clrMapOvr>
  <p:transition spd="slow">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 Controllers</a:t>
            </a:r>
            <a:endParaRPr lang="en-US" dirty="0"/>
          </a:p>
        </p:txBody>
      </p:sp>
      <p:sp>
        <p:nvSpPr>
          <p:cNvPr id="3" name="Content Placeholder 2"/>
          <p:cNvSpPr>
            <a:spLocks noGrp="1"/>
          </p:cNvSpPr>
          <p:nvPr>
            <p:ph idx="1"/>
          </p:nvPr>
        </p:nvSpPr>
        <p:spPr/>
        <p:txBody>
          <a:bodyPr/>
          <a:lstStyle/>
          <a:p>
            <a:r>
              <a:rPr lang="en-US" dirty="0" smtClean="0"/>
              <a:t>A disk controller consists of a </a:t>
            </a:r>
            <a:r>
              <a:rPr lang="en-US" dirty="0" smtClean="0">
                <a:solidFill>
                  <a:srgbClr val="FF0000"/>
                </a:solidFill>
              </a:rPr>
              <a:t>special-purpose chip and electronic circuits </a:t>
            </a:r>
            <a:r>
              <a:rPr lang="en-US" dirty="0" smtClean="0"/>
              <a:t>that control the transfer of data, instructions, and information from a disk to and from the system bus and other components in the computer.</a:t>
            </a:r>
          </a:p>
          <a:p>
            <a:r>
              <a:rPr lang="en-US" dirty="0" smtClean="0"/>
              <a:t> That is, it controls the interface between the hard disk and the system bus</a:t>
            </a:r>
            <a:endParaRPr lang="en-US" dirty="0"/>
          </a:p>
        </p:txBody>
      </p:sp>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rgbClr val="FF0000"/>
                </a:solidFill>
              </a:rPr>
              <a:t>storage medium</a:t>
            </a:r>
            <a:r>
              <a:rPr lang="en-US" dirty="0" smtClean="0"/>
              <a:t> (media is the plural), also called </a:t>
            </a:r>
            <a:r>
              <a:rPr lang="en-US" dirty="0" smtClean="0">
                <a:solidFill>
                  <a:srgbClr val="FF0000"/>
                </a:solidFill>
              </a:rPr>
              <a:t>secondary storage</a:t>
            </a:r>
            <a:r>
              <a:rPr lang="en-US" dirty="0" smtClean="0"/>
              <a:t>, is the physical material on which a computer keeps data, instructions, and information. </a:t>
            </a:r>
          </a:p>
          <a:p>
            <a:r>
              <a:rPr lang="en-US" dirty="0" smtClean="0"/>
              <a:t>Examples of storage media are hard disks, solid state drives, memory cards, USB flash drives, </a:t>
            </a:r>
            <a:r>
              <a:rPr lang="en-US" dirty="0" err="1" smtClean="0"/>
              <a:t>ExpressCard</a:t>
            </a:r>
            <a:r>
              <a:rPr lang="en-US" dirty="0" smtClean="0"/>
              <a:t> modules, optical discs, smart cards, magnetic stripe cards, and microfilm. </a:t>
            </a:r>
            <a:endParaRPr lang="en-US" dirty="0"/>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hard disk interfaces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Four other types of hard disk interfaces for use in personal computers are SATA, EIDE, SCSI, and SAS.</a:t>
            </a:r>
          </a:p>
          <a:p>
            <a:r>
              <a:rPr lang="en-US" b="1" dirty="0" smtClean="0"/>
              <a:t>SATA</a:t>
            </a:r>
            <a:r>
              <a:rPr lang="en-US" dirty="0" smtClean="0">
                <a:solidFill>
                  <a:srgbClr val="FF0000"/>
                </a:solidFill>
              </a:rPr>
              <a:t> (Serial Advanced Technology Attachment) </a:t>
            </a:r>
            <a:r>
              <a:rPr lang="en-US" dirty="0" smtClean="0"/>
              <a:t>uses serial signals to transfer data, instructions, and information. </a:t>
            </a:r>
          </a:p>
          <a:p>
            <a:r>
              <a:rPr lang="en-US" dirty="0" smtClean="0"/>
              <a:t>The primary advantage of SATA interfaces is their cables are thinner, longer, more flexible, and less susceptible to interference than cables used by hard disks that use parallel signals. </a:t>
            </a:r>
          </a:p>
          <a:p>
            <a:r>
              <a:rPr lang="en-US" dirty="0" smtClean="0"/>
              <a:t>SATA interfaces also support connections to optical disc drives. </a:t>
            </a:r>
          </a:p>
          <a:p>
            <a:r>
              <a:rPr lang="en-US" dirty="0" smtClean="0"/>
              <a:t>External disks use the </a:t>
            </a:r>
            <a:r>
              <a:rPr lang="en-US" dirty="0" err="1" smtClean="0"/>
              <a:t>eSATA</a:t>
            </a:r>
            <a:r>
              <a:rPr lang="en-US" dirty="0" smtClean="0"/>
              <a:t> (external SATA) interface, which is much faster than USB and FireWire.</a:t>
            </a:r>
            <a:endParaRPr lang="en-US" dirty="0"/>
          </a:p>
        </p:txBody>
      </p:sp>
    </p:spTree>
  </p:cSld>
  <p:clrMapOvr>
    <a:masterClrMapping/>
  </p:clrMapOvr>
  <p:transition spd="slow">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EIDE</a:t>
            </a:r>
            <a:endParaRPr lang="en-US" b="0" dirty="0"/>
          </a:p>
        </p:txBody>
      </p:sp>
      <p:sp>
        <p:nvSpPr>
          <p:cNvPr id="3" name="Content Placeholder 2"/>
          <p:cNvSpPr>
            <a:spLocks noGrp="1"/>
          </p:cNvSpPr>
          <p:nvPr>
            <p:ph idx="1"/>
          </p:nvPr>
        </p:nvSpPr>
        <p:spPr/>
        <p:txBody>
          <a:bodyPr/>
          <a:lstStyle/>
          <a:p>
            <a:r>
              <a:rPr lang="en-US" b="1" dirty="0" smtClean="0"/>
              <a:t>EIDE</a:t>
            </a:r>
            <a:r>
              <a:rPr lang="en-US" dirty="0" smtClean="0"/>
              <a:t> </a:t>
            </a:r>
            <a:r>
              <a:rPr lang="en-US" dirty="0" smtClean="0">
                <a:solidFill>
                  <a:srgbClr val="FF0000"/>
                </a:solidFill>
              </a:rPr>
              <a:t>(Enhanced Integrated Drive Electronics) </a:t>
            </a:r>
            <a:r>
              <a:rPr lang="en-US" dirty="0" smtClean="0"/>
              <a:t>is a hard disk interface that uses parallel signals to transfer data, instructions, and information. EIDE interfaces can support up to four hard disks </a:t>
            </a:r>
            <a:r>
              <a:rPr lang="en-US" dirty="0" smtClean="0">
                <a:solidFill>
                  <a:srgbClr val="FF0000"/>
                </a:solidFill>
              </a:rPr>
              <a:t>at 137 GB per disk</a:t>
            </a:r>
            <a:r>
              <a:rPr lang="en-US" dirty="0" smtClean="0"/>
              <a:t>. </a:t>
            </a:r>
          </a:p>
          <a:p>
            <a:r>
              <a:rPr lang="en-US" dirty="0" smtClean="0"/>
              <a:t>EIDE interfaces also provide connections for optical disc drives and tape drives</a:t>
            </a:r>
            <a:endParaRPr lang="en-US" dirty="0"/>
          </a:p>
        </p:txBody>
      </p:sp>
    </p:spTree>
  </p:cSld>
  <p:clrMapOvr>
    <a:masterClrMapping/>
  </p:clrMapOvr>
  <p:transition spd="slow">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SCSI</a:t>
            </a:r>
            <a:endParaRPr lang="en-US" dirty="0"/>
          </a:p>
        </p:txBody>
      </p:sp>
      <p:sp>
        <p:nvSpPr>
          <p:cNvPr id="3" name="Content Placeholder 2"/>
          <p:cNvSpPr>
            <a:spLocks noGrp="1"/>
          </p:cNvSpPr>
          <p:nvPr>
            <p:ph idx="1"/>
          </p:nvPr>
        </p:nvSpPr>
        <p:spPr/>
        <p:txBody>
          <a:bodyPr>
            <a:normAutofit/>
          </a:bodyPr>
          <a:lstStyle/>
          <a:p>
            <a:r>
              <a:rPr lang="en-US" dirty="0" smtClean="0"/>
              <a:t>SCSI interfaces, which also use parallel signals, can support up to eight or fifteen peripheral devices. </a:t>
            </a:r>
          </a:p>
          <a:p>
            <a:r>
              <a:rPr lang="en-US" dirty="0" smtClean="0"/>
              <a:t>Supported devices include hard disks, optical disc drives, tape drives, printers, scanners, network cards, and much more. </a:t>
            </a:r>
          </a:p>
          <a:p>
            <a:r>
              <a:rPr lang="en-US" dirty="0" smtClean="0"/>
              <a:t>Some computers have a built-in SCSI interface, while others use an adapter card to add a SCSI interface. </a:t>
            </a:r>
            <a:endParaRPr lang="en-US" dirty="0"/>
          </a:p>
        </p:txBody>
      </p:sp>
    </p:spTree>
  </p:cSld>
  <p:clrMapOvr>
    <a:masterClrMapping/>
  </p:clrMapOvr>
  <p:transition spd="slow">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SAS</a:t>
            </a:r>
            <a:r>
              <a:rPr lang="en-US" dirty="0" smtClean="0">
                <a:solidFill>
                  <a:srgbClr val="FF0000"/>
                </a:solidFill>
              </a:rPr>
              <a:t> (serial-attached SCSI) </a:t>
            </a:r>
            <a:r>
              <a:rPr lang="en-US" dirty="0" smtClean="0"/>
              <a:t>is a newer type of SCSI that uses serial signals to transfer data, instructions, and information. </a:t>
            </a:r>
          </a:p>
          <a:p>
            <a:r>
              <a:rPr lang="en-US" dirty="0" smtClean="0"/>
              <a:t>Advantages of SAS over parallel SCSI include thinner, longer cables; reduced interference; less expensive; support for many more connected devices at once; and faster speeds. </a:t>
            </a:r>
          </a:p>
          <a:p>
            <a:r>
              <a:rPr lang="en-US" dirty="0" smtClean="0"/>
              <a:t>In addition to hard disks, SAS interfaces support connections to optical disc drives, printers, scanners, digital cameras, and other devices. Experts predict that SAS eventually will replace parallel SCSI.</a:t>
            </a:r>
            <a:endParaRPr lang="en-US" dirty="0"/>
          </a:p>
        </p:txBody>
      </p:sp>
    </p:spTree>
  </p:cSld>
  <p:clrMapOvr>
    <a:masterClrMapping/>
  </p:clrMapOvr>
  <p:transition spd="slow">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Flash memory is a type of nonvolatile memory that can be erased electronically and rewritten. </a:t>
            </a:r>
          </a:p>
          <a:p>
            <a:r>
              <a:rPr lang="en-US" dirty="0" smtClean="0"/>
              <a:t>Flash memory chips are a type of solid state media, which means they consist entirely of electronic components, such as integrated circuits, and contain no moving parts. </a:t>
            </a:r>
          </a:p>
          <a:p>
            <a:r>
              <a:rPr lang="en-US" dirty="0" smtClean="0"/>
              <a:t>The lack of moving parts makes flash memory storage more durable and shock resistant than other types of media such as magnetic hard disks or optical discs. </a:t>
            </a:r>
          </a:p>
          <a:p>
            <a:r>
              <a:rPr lang="en-US" dirty="0" smtClean="0"/>
              <a:t>Types of flash memory storage include solid state drives, memory cards, USB flash drives, and </a:t>
            </a:r>
            <a:r>
              <a:rPr lang="en-US" dirty="0" err="1" smtClean="0"/>
              <a:t>ExpressCard</a:t>
            </a:r>
            <a:r>
              <a:rPr lang="en-US" dirty="0" smtClean="0"/>
              <a:t> modules.</a:t>
            </a:r>
            <a:endParaRPr lang="en-US" dirty="0"/>
          </a:p>
        </p:txBody>
      </p:sp>
    </p:spTree>
  </p:cSld>
  <p:clrMapOvr>
    <a:masterClrMapping/>
  </p:clrMapOvr>
  <p:transition spd="slow">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drive</a:t>
            </a:r>
            <a:endParaRPr lang="en-US" dirty="0"/>
          </a:p>
        </p:txBody>
      </p:sp>
      <p:sp>
        <p:nvSpPr>
          <p:cNvPr id="3" name="Content Placeholder 2"/>
          <p:cNvSpPr>
            <a:spLocks noGrp="1"/>
          </p:cNvSpPr>
          <p:nvPr>
            <p:ph idx="1"/>
          </p:nvPr>
        </p:nvSpPr>
        <p:spPr/>
        <p:txBody>
          <a:bodyPr>
            <a:normAutofit fontScale="92500"/>
          </a:bodyPr>
          <a:lstStyle/>
          <a:p>
            <a:r>
              <a:rPr lang="en-US" dirty="0" smtClean="0"/>
              <a:t>A solid state drive (SSD) is a storage device that typically uses flash memory to store data, instructions, and information (Figure 6-12). </a:t>
            </a:r>
          </a:p>
          <a:p>
            <a:r>
              <a:rPr lang="en-US" dirty="0" smtClean="0"/>
              <a:t>With available sizes of 3.5 inches, 2.5 inches, and 1.8 inches, SSDs are used in all types of computers including servers, desktop computers, and mobile computers and devices such as portable media players and digital video cameras. </a:t>
            </a:r>
          </a:p>
          <a:p>
            <a:r>
              <a:rPr lang="en-US" dirty="0" smtClean="0">
                <a:solidFill>
                  <a:srgbClr val="FF0000"/>
                </a:solidFill>
              </a:rPr>
              <a:t>Storage capacities of current SSDs range from 16 GB to 256 GB and more.</a:t>
            </a:r>
            <a:endParaRPr lang="en-US" dirty="0">
              <a:solidFill>
                <a:srgbClr val="FF0000"/>
              </a:solidFill>
            </a:endParaRPr>
          </a:p>
        </p:txBody>
      </p:sp>
    </p:spTree>
  </p:cSld>
  <p:clrMapOvr>
    <a:masterClrMapping/>
  </p:clrMapOvr>
  <p:transition spd="slow">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SSDs have several advantages over magnetic hard disks. </a:t>
            </a:r>
          </a:p>
          <a:p>
            <a:r>
              <a:rPr lang="en-US" dirty="0" smtClean="0">
                <a:solidFill>
                  <a:srgbClr val="FF0000"/>
                </a:solidFill>
              </a:rPr>
              <a:t>Access times of SSDs are about 0.1 ms, </a:t>
            </a:r>
            <a:r>
              <a:rPr lang="en-US" dirty="0" smtClean="0"/>
              <a:t>which is more than </a:t>
            </a:r>
            <a:r>
              <a:rPr lang="en-US" dirty="0" smtClean="0">
                <a:solidFill>
                  <a:srgbClr val="FF0000"/>
                </a:solidFill>
              </a:rPr>
              <a:t>80 times faster than a hard disk.</a:t>
            </a:r>
          </a:p>
          <a:p>
            <a:r>
              <a:rPr lang="en-US" dirty="0" smtClean="0">
                <a:solidFill>
                  <a:srgbClr val="FF0000"/>
                </a:solidFill>
              </a:rPr>
              <a:t>Transfer rates of SSDs are faster than comparable hard disks</a:t>
            </a:r>
            <a:r>
              <a:rPr lang="en-US" dirty="0" smtClean="0"/>
              <a:t>. </a:t>
            </a:r>
          </a:p>
          <a:p>
            <a:r>
              <a:rPr lang="en-US" dirty="0" smtClean="0"/>
              <a:t>SSDs generate less heat and consume less power than hard disks.</a:t>
            </a:r>
          </a:p>
          <a:p>
            <a:r>
              <a:rPr lang="en-US" dirty="0" smtClean="0"/>
              <a:t>Ma</a:t>
            </a:r>
            <a:r>
              <a:rPr lang="en-US" dirty="0" smtClean="0">
                <a:solidFill>
                  <a:srgbClr val="FF0000"/>
                </a:solidFill>
              </a:rPr>
              <a:t>nufacturers claim that SSDs will last more than 50 years, which is much greater than the 3 to 5 year hard disk stated lifespan.</a:t>
            </a:r>
            <a:endParaRPr lang="en-US" dirty="0">
              <a:solidFill>
                <a:srgbClr val="FF0000"/>
              </a:solidFill>
            </a:endParaRPr>
          </a:p>
        </p:txBody>
      </p:sp>
    </p:spTree>
  </p:cSld>
  <p:clrMapOvr>
    <a:masterClrMapping/>
  </p:clrMapOvr>
  <p:transition spd="slow">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disadvantages of SSDs</a:t>
            </a:r>
            <a:r>
              <a:rPr lang="en-US" dirty="0" smtClean="0"/>
              <a:t> are they currently have a higher failure rate than hard disks, and their cost is much higher per gigabyte. </a:t>
            </a:r>
          </a:p>
          <a:p>
            <a:r>
              <a:rPr lang="en-US" dirty="0" smtClean="0"/>
              <a:t>As the price of SSDs drops, experts estimate that increasingly more users will purchase computers and devices that use this media.</a:t>
            </a:r>
            <a:endParaRPr lang="en-US" dirty="0"/>
          </a:p>
        </p:txBody>
      </p:sp>
    </p:spTree>
  </p:cSld>
  <p:clrMapOvr>
    <a:masterClrMapping/>
  </p:clrMapOvr>
  <p:transition spd="slow">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a:t>
            </a:r>
            <a:endParaRPr lang="en-US" dirty="0"/>
          </a:p>
        </p:txBody>
      </p:sp>
      <p:pic>
        <p:nvPicPr>
          <p:cNvPr id="5122" name="Picture 2"/>
          <p:cNvPicPr>
            <a:picLocks noChangeAspect="1" noChangeArrowheads="1"/>
          </p:cNvPicPr>
          <p:nvPr/>
        </p:nvPicPr>
        <p:blipFill>
          <a:blip r:embed="rId2"/>
          <a:srcRect/>
          <a:stretch>
            <a:fillRect/>
          </a:stretch>
        </p:blipFill>
        <p:spPr bwMode="auto">
          <a:xfrm>
            <a:off x="304800" y="1752600"/>
            <a:ext cx="8360118" cy="4124325"/>
          </a:xfrm>
          <a:prstGeom prst="rect">
            <a:avLst/>
          </a:prstGeom>
          <a:noFill/>
          <a:ln w="9525">
            <a:noFill/>
            <a:miter lim="800000"/>
            <a:headEnd/>
            <a:tailEnd/>
          </a:ln>
          <a:effectLst/>
        </p:spPr>
      </p:pic>
    </p:spTree>
  </p:cSld>
  <p:clrMapOvr>
    <a:masterClrMapping/>
  </p:clrMapOvr>
  <p:transition spd="slow">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Memory cards enable mobile users easily to transport digital photos, music, or files to and from mobile devices and computers or other devices. </a:t>
            </a:r>
          </a:p>
          <a:p>
            <a:r>
              <a:rPr lang="en-US" dirty="0" smtClean="0"/>
              <a:t>As mentioned in Chapter 4, a memory card is a removable flash memory device, usually no bigger than 1.5 inches in height or width, that you insert and remove from a slot in a computer, mobile device, or card reader/writer (Figure 6-13). </a:t>
            </a:r>
          </a:p>
          <a:p>
            <a:r>
              <a:rPr lang="en-US" dirty="0" smtClean="0">
                <a:solidFill>
                  <a:srgbClr val="FF0000"/>
                </a:solidFill>
              </a:rPr>
              <a:t>Common types of memory cards include </a:t>
            </a:r>
            <a:r>
              <a:rPr lang="en-US" dirty="0" err="1" smtClean="0">
                <a:solidFill>
                  <a:srgbClr val="FF0000"/>
                </a:solidFill>
              </a:rPr>
              <a:t>CompactFlash</a:t>
            </a:r>
            <a:r>
              <a:rPr lang="en-US" dirty="0" smtClean="0">
                <a:solidFill>
                  <a:srgbClr val="FF0000"/>
                </a:solidFill>
              </a:rPr>
              <a:t> (CF), Secure Digital (SD), Secure Digital High Capacity (SDHC), </a:t>
            </a:r>
            <a:r>
              <a:rPr lang="en-US" dirty="0" err="1" smtClean="0">
                <a:solidFill>
                  <a:srgbClr val="FF0000"/>
                </a:solidFill>
              </a:rPr>
              <a:t>microSD</a:t>
            </a:r>
            <a:r>
              <a:rPr lang="en-US" dirty="0" smtClean="0">
                <a:solidFill>
                  <a:srgbClr val="FF0000"/>
                </a:solidFill>
              </a:rPr>
              <a:t>, </a:t>
            </a:r>
            <a:r>
              <a:rPr lang="en-US" dirty="0" err="1" smtClean="0">
                <a:solidFill>
                  <a:srgbClr val="FF0000"/>
                </a:solidFill>
              </a:rPr>
              <a:t>microSDHC</a:t>
            </a:r>
            <a:r>
              <a:rPr lang="en-US" dirty="0" smtClean="0">
                <a:solidFill>
                  <a:srgbClr val="FF0000"/>
                </a:solidFill>
              </a:rPr>
              <a:t>, </a:t>
            </a:r>
            <a:r>
              <a:rPr lang="en-US" dirty="0" err="1" smtClean="0">
                <a:solidFill>
                  <a:srgbClr val="FF0000"/>
                </a:solidFill>
              </a:rPr>
              <a:t>xD</a:t>
            </a:r>
            <a:r>
              <a:rPr lang="en-US" dirty="0" smtClean="0">
                <a:solidFill>
                  <a:srgbClr val="FF0000"/>
                </a:solidFill>
              </a:rPr>
              <a:t> Picture Card, Memory Stick, and Memory Stick Micro (M2). </a:t>
            </a:r>
            <a:endParaRPr lang="en-US" dirty="0">
              <a:solidFill>
                <a:srgbClr val="FF0000"/>
              </a:solidFill>
            </a:endParaRPr>
          </a:p>
        </p:txBody>
      </p:sp>
    </p:spTree>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a:t>
            </a:r>
            <a:endParaRPr lang="en-US" dirty="0"/>
          </a:p>
        </p:txBody>
      </p:sp>
      <p:pic>
        <p:nvPicPr>
          <p:cNvPr id="1026" name="Picture 2"/>
          <p:cNvPicPr>
            <a:picLocks noChangeAspect="1" noChangeArrowheads="1"/>
          </p:cNvPicPr>
          <p:nvPr/>
        </p:nvPicPr>
        <p:blipFill>
          <a:blip r:embed="rId2"/>
          <a:srcRect/>
          <a:stretch>
            <a:fillRect/>
          </a:stretch>
        </p:blipFill>
        <p:spPr bwMode="auto">
          <a:xfrm>
            <a:off x="1752602" y="1839184"/>
            <a:ext cx="4724401" cy="4442573"/>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Cards</a:t>
            </a:r>
            <a:endParaRPr lang="en-US" dirty="0"/>
          </a:p>
        </p:txBody>
      </p:sp>
      <p:pic>
        <p:nvPicPr>
          <p:cNvPr id="6146" name="Picture 2"/>
          <p:cNvPicPr>
            <a:picLocks noChangeAspect="1" noChangeArrowheads="1"/>
          </p:cNvPicPr>
          <p:nvPr/>
        </p:nvPicPr>
        <p:blipFill>
          <a:blip r:embed="rId2"/>
          <a:srcRect/>
          <a:stretch>
            <a:fillRect/>
          </a:stretch>
        </p:blipFill>
        <p:spPr bwMode="auto">
          <a:xfrm>
            <a:off x="2286000" y="1676400"/>
            <a:ext cx="4202483" cy="4648200"/>
          </a:xfrm>
          <a:prstGeom prst="rect">
            <a:avLst/>
          </a:prstGeom>
          <a:noFill/>
          <a:ln w="9525">
            <a:noFill/>
            <a:miter lim="800000"/>
            <a:headEnd/>
            <a:tailEnd/>
          </a:ln>
          <a:effectLst/>
        </p:spPr>
      </p:pic>
    </p:spTree>
  </p:cSld>
  <p:clrMapOvr>
    <a:masterClrMapping/>
  </p:clrMapOvr>
  <p:transition spd="slow">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Cards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 view, edit, or print images and information stored on memory cards, you transfer the contents to your desktop computer or other device. </a:t>
            </a:r>
          </a:p>
          <a:p>
            <a:r>
              <a:rPr lang="en-US" dirty="0" smtClean="0"/>
              <a:t>Some printers have slots to read flash memory cards. If your computer or printer does not have a built-in slot, </a:t>
            </a:r>
          </a:p>
          <a:p>
            <a:r>
              <a:rPr lang="en-US" dirty="0" smtClean="0"/>
              <a:t>you can purchase a card reader/writer, which is a device that reads and writes data, instructions, and information stored on memory cards. Card reader/writers usually connect to the USB port or FireWire port on the system unit. </a:t>
            </a:r>
          </a:p>
          <a:p>
            <a:r>
              <a:rPr lang="en-US" dirty="0" smtClean="0"/>
              <a:t>The type of card you have will determine the type of card reader/writer needed.</a:t>
            </a:r>
            <a:endParaRPr lang="en-US" dirty="0"/>
          </a:p>
        </p:txBody>
      </p:sp>
    </p:spTree>
  </p:cSld>
  <p:clrMapOvr>
    <a:masterClrMapping/>
  </p:clrMapOvr>
  <p:transition spd="slow">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Cards</a:t>
            </a:r>
            <a:endParaRPr lang="en-US" dirty="0"/>
          </a:p>
        </p:txBody>
      </p:sp>
      <p:pic>
        <p:nvPicPr>
          <p:cNvPr id="7170" name="Picture 2"/>
          <p:cNvPicPr>
            <a:picLocks noChangeAspect="1" noChangeArrowheads="1"/>
          </p:cNvPicPr>
          <p:nvPr/>
        </p:nvPicPr>
        <p:blipFill>
          <a:blip r:embed="rId2"/>
          <a:srcRect/>
          <a:stretch>
            <a:fillRect/>
          </a:stretch>
        </p:blipFill>
        <p:spPr bwMode="auto">
          <a:xfrm>
            <a:off x="2362200" y="1371600"/>
            <a:ext cx="4197175" cy="5257800"/>
          </a:xfrm>
          <a:prstGeom prst="rect">
            <a:avLst/>
          </a:prstGeom>
          <a:noFill/>
          <a:ln w="9525">
            <a:noFill/>
            <a:miter lim="800000"/>
            <a:headEnd/>
            <a:tailEnd/>
          </a:ln>
          <a:effectLst/>
        </p:spPr>
      </p:pic>
    </p:spTree>
  </p:cSld>
  <p:clrMapOvr>
    <a:masterClrMapping/>
  </p:clrMapOvr>
  <p:transition spd="slow">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Flash Drives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A USB flash drive, sometimes called a thumb drive</a:t>
            </a:r>
            <a:r>
              <a:rPr lang="en-US" dirty="0" smtClean="0"/>
              <a:t>, is a flash memory storage device that plugs in a USB port on a computer or mobile device (Figure 6-15). </a:t>
            </a:r>
          </a:p>
          <a:p>
            <a:r>
              <a:rPr lang="en-US" dirty="0" smtClean="0"/>
              <a:t>USB flash drives are convenient for mobile users because they are small and lightweight enough to be transported on a keychain or in a pocket. </a:t>
            </a:r>
          </a:p>
          <a:p>
            <a:r>
              <a:rPr lang="en-US" dirty="0" smtClean="0"/>
              <a:t>Current USB flash drives have storage capacities ranging from 512 MB to 64 GB, with the latter being extremely expensive</a:t>
            </a:r>
            <a:endParaRPr lang="en-US" dirty="0"/>
          </a:p>
        </p:txBody>
      </p:sp>
    </p:spTree>
  </p:cSld>
  <p:clrMapOvr>
    <a:masterClrMapping/>
  </p:clrMapOvr>
  <p:transition spd="slow">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914400" y="1871966"/>
            <a:ext cx="6720863" cy="4071634"/>
          </a:xfrm>
          <a:prstGeom prst="rect">
            <a:avLst/>
          </a:prstGeom>
          <a:noFill/>
          <a:ln w="9525">
            <a:noFill/>
            <a:miter lim="800000"/>
            <a:headEnd/>
            <a:tailEnd/>
          </a:ln>
          <a:effectLst/>
        </p:spPr>
      </p:pic>
      <p:sp>
        <p:nvSpPr>
          <p:cNvPr id="5" name="Title 1"/>
          <p:cNvSpPr>
            <a:spLocks noGrp="1"/>
          </p:cNvSpPr>
          <p:nvPr>
            <p:ph type="title"/>
          </p:nvPr>
        </p:nvSpPr>
        <p:spPr>
          <a:xfrm>
            <a:off x="457201" y="155453"/>
            <a:ext cx="8229600" cy="1252725"/>
          </a:xfrm>
        </p:spPr>
        <p:txBody>
          <a:bodyPr/>
          <a:lstStyle/>
          <a:p>
            <a:r>
              <a:rPr lang="en-US" dirty="0" smtClean="0"/>
              <a:t>USB Flash Drives</a:t>
            </a:r>
            <a:endParaRPr lang="en-US" dirty="0"/>
          </a:p>
        </p:txBody>
      </p:sp>
    </p:spTree>
  </p:cSld>
  <p:clrMapOvr>
    <a:masterClrMapping/>
  </p:clrMapOvr>
  <p:transition spd="slow">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Card Modules</a:t>
            </a:r>
            <a:endParaRPr lang="en-US" dirty="0"/>
          </a:p>
        </p:txBody>
      </p:sp>
      <p:sp>
        <p:nvSpPr>
          <p:cNvPr id="3" name="Content Placeholder 2"/>
          <p:cNvSpPr>
            <a:spLocks noGrp="1"/>
          </p:cNvSpPr>
          <p:nvPr>
            <p:ph idx="1"/>
          </p:nvPr>
        </p:nvSpPr>
        <p:spPr/>
        <p:txBody>
          <a:bodyPr>
            <a:normAutofit lnSpcReduction="10000"/>
          </a:bodyPr>
          <a:lstStyle/>
          <a:p>
            <a:r>
              <a:rPr lang="en-US" dirty="0" smtClean="0"/>
              <a:t>An Express Card module is a removable device, about 75 mm long and 34 mm wide or L-shaped with a width of 54 mm, that fits in an Express Card slot (Figure 6-16). </a:t>
            </a:r>
          </a:p>
          <a:p>
            <a:r>
              <a:rPr lang="en-US" dirty="0" smtClean="0"/>
              <a:t>Express Card modules can be used to add memory, storage, communications, multimedia, and security capabilities to a computer. </a:t>
            </a:r>
          </a:p>
          <a:p>
            <a:r>
              <a:rPr lang="en-US" dirty="0" smtClean="0"/>
              <a:t>Express Card modules commonly are used in notebook computers.</a:t>
            </a:r>
            <a:endParaRPr lang="en-US" dirty="0"/>
          </a:p>
        </p:txBody>
      </p:sp>
    </p:spTree>
  </p:cSld>
  <p:clrMapOvr>
    <a:masterClrMapping/>
  </p:clrMapOvr>
  <p:transition spd="slow">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24000" y="2538805"/>
            <a:ext cx="5562600" cy="4319195"/>
          </a:xfrm>
          <a:prstGeom prst="rect">
            <a:avLst/>
          </a:prstGeom>
          <a:noFill/>
          <a:ln w="9525">
            <a:noFill/>
            <a:miter lim="800000"/>
            <a:headEnd/>
            <a:tailEnd/>
          </a:ln>
          <a:effectLst/>
        </p:spPr>
      </p:pic>
      <p:sp>
        <p:nvSpPr>
          <p:cNvPr id="5" name="Title 1"/>
          <p:cNvSpPr>
            <a:spLocks noGrp="1"/>
          </p:cNvSpPr>
          <p:nvPr>
            <p:ph type="title"/>
          </p:nvPr>
        </p:nvSpPr>
        <p:spPr>
          <a:xfrm>
            <a:off x="457201" y="155453"/>
            <a:ext cx="8229600" cy="1252725"/>
          </a:xfrm>
        </p:spPr>
        <p:txBody>
          <a:bodyPr/>
          <a:lstStyle/>
          <a:p>
            <a:r>
              <a:rPr lang="en-US" dirty="0" smtClean="0"/>
              <a:t>Express Card Modules</a:t>
            </a:r>
            <a:endParaRPr lang="en-US" dirty="0"/>
          </a:p>
        </p:txBody>
      </p:sp>
    </p:spTree>
  </p:cSld>
  <p:clrMapOvr>
    <a:masterClrMapping/>
  </p:clrMapOvr>
  <p:transition spd="slow">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a:t>
            </a:r>
            <a:endParaRPr lang="en-US" dirty="0"/>
          </a:p>
        </p:txBody>
      </p:sp>
      <p:sp>
        <p:nvSpPr>
          <p:cNvPr id="3" name="Content Placeholder 2"/>
          <p:cNvSpPr>
            <a:spLocks noGrp="1"/>
          </p:cNvSpPr>
          <p:nvPr>
            <p:ph idx="1"/>
          </p:nvPr>
        </p:nvSpPr>
        <p:spPr/>
        <p:txBody>
          <a:bodyPr/>
          <a:lstStyle/>
          <a:p>
            <a:r>
              <a:rPr lang="en-US" dirty="0" smtClean="0"/>
              <a:t>Some users choose cloud storage instead of storing data locally on a hard disk or other media. Cloud storage is an Internet service that provides hard disk storage to computer users (Figure 6-17). </a:t>
            </a:r>
          </a:p>
          <a:p>
            <a:r>
              <a:rPr lang="en-US" dirty="0" smtClean="0"/>
              <a:t>Types of services offered by cloud storage providers vary. Figure 6-18 identifies a variety of cloud storage providers. </a:t>
            </a:r>
            <a:endParaRPr lang="en-US" dirty="0"/>
          </a:p>
        </p:txBody>
      </p:sp>
    </p:spTree>
  </p:cSld>
  <p:clrMapOvr>
    <a:masterClrMapping/>
  </p:clrMapOvr>
  <p:transition spd="slow">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Users subscribe to a cloud storage service for a variety of reasons:</a:t>
            </a:r>
          </a:p>
          <a:p>
            <a:r>
              <a:rPr lang="en-US" dirty="0" smtClean="0"/>
              <a:t>To access files on the Internet from any computer or device that has Internet access </a:t>
            </a:r>
          </a:p>
          <a:p>
            <a:r>
              <a:rPr lang="en-US" dirty="0" smtClean="0"/>
              <a:t>To allow others to access their files on the Internet so that others can listen to an audio file, watch a video clip, or view a photo — instead of e-mailing the file to them</a:t>
            </a:r>
          </a:p>
          <a:p>
            <a:r>
              <a:rPr lang="en-US" dirty="0" smtClean="0"/>
              <a:t>To view time-critical data and images immediately while away from the main office or location; for example, doctors can view X-ray images from another hospital, home, or office</a:t>
            </a:r>
          </a:p>
          <a:p>
            <a:r>
              <a:rPr lang="en-US" dirty="0" smtClean="0"/>
              <a:t>To store offsite backups of data</a:t>
            </a:r>
          </a:p>
          <a:p>
            <a:r>
              <a:rPr lang="en-US" dirty="0" smtClean="0"/>
              <a:t>To provide data center functions, relieving enterprises of this task</a:t>
            </a:r>
            <a:endParaRPr lang="en-US" dirty="0"/>
          </a:p>
        </p:txBody>
      </p:sp>
    </p:spTree>
  </p:cSld>
  <p:clrMapOvr>
    <a:masterClrMapping/>
  </p:clrMapOvr>
  <p:transition spd="slow">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optical disc is a type of optical storage media that consists of a flat, round, portable disc made of metal, plastic, and lacquer.</a:t>
            </a:r>
          </a:p>
          <a:p>
            <a:r>
              <a:rPr lang="en-US" dirty="0" smtClean="0"/>
              <a:t> These discs usually </a:t>
            </a:r>
            <a:r>
              <a:rPr lang="en-US" dirty="0" smtClean="0">
                <a:solidFill>
                  <a:srgbClr val="FF0000"/>
                </a:solidFill>
              </a:rPr>
              <a:t>are 4.75 inches in diameter and less than one-twentieth of an inch thick. </a:t>
            </a:r>
          </a:p>
          <a:p>
            <a:r>
              <a:rPr lang="en-US" dirty="0" smtClean="0"/>
              <a:t>Optical discs primarily store software, data, digital photos, movies, and music. </a:t>
            </a:r>
          </a:p>
          <a:p>
            <a:r>
              <a:rPr lang="en-US" dirty="0" smtClean="0"/>
              <a:t>Some optical disc formats are read only, meaning users cannot write (save) on the media. </a:t>
            </a:r>
          </a:p>
          <a:p>
            <a:r>
              <a:rPr lang="en-US" dirty="0" smtClean="0"/>
              <a:t>Others are read/write, which allows users to save on the disc just as they save on a hard disk</a:t>
            </a:r>
            <a:endParaRPr lang="en-US" dirty="0"/>
          </a:p>
        </p:txBody>
      </p:sp>
    </p:spTree>
  </p:cSld>
  <p:clrMapOvr>
    <a:masterClrMapping/>
  </p:clrMapOvr>
  <p:transition spd="slow">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a:t>
            </a:r>
            <a:endParaRPr lang="en-US" dirty="0"/>
          </a:p>
        </p:txBody>
      </p:sp>
      <p:sp>
        <p:nvSpPr>
          <p:cNvPr id="3" name="Content Placeholder 2"/>
          <p:cNvSpPr>
            <a:spLocks noGrp="1"/>
          </p:cNvSpPr>
          <p:nvPr>
            <p:ph idx="1"/>
          </p:nvPr>
        </p:nvSpPr>
        <p:spPr/>
        <p:txBody>
          <a:bodyPr/>
          <a:lstStyle/>
          <a:p>
            <a:r>
              <a:rPr lang="en-US" dirty="0" smtClean="0">
                <a:solidFill>
                  <a:srgbClr val="FF0000"/>
                </a:solidFill>
              </a:rPr>
              <a:t>Capacity</a:t>
            </a:r>
            <a:r>
              <a:rPr lang="en-US" dirty="0" smtClean="0"/>
              <a:t> is the number of bytes (characters) a storage medium can hold. </a:t>
            </a:r>
          </a:p>
          <a:p>
            <a:r>
              <a:rPr lang="en-US" dirty="0" smtClean="0"/>
              <a:t>For example, a reasonably priced USB flash drive can store up to 4 GB of data (approximately four billion bytes) and a typical hard disk has 320 GB (approximately 320 billion bytes) of storage capacity.</a:t>
            </a:r>
          </a:p>
          <a:p>
            <a:endParaRPr lang="en-US" dirty="0"/>
          </a:p>
        </p:txBody>
      </p:sp>
    </p:spTree>
  </p:cSld>
  <p:clrMapOvr>
    <a:masterClrMapping/>
  </p:clrMapOvr>
  <p:transition spd="slow">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a:t>
            </a:r>
            <a:endParaRPr lang="en-US" dirty="0"/>
          </a:p>
        </p:txBody>
      </p:sp>
      <p:sp>
        <p:nvSpPr>
          <p:cNvPr id="3" name="Content Placeholder 2"/>
          <p:cNvSpPr>
            <a:spLocks noGrp="1"/>
          </p:cNvSpPr>
          <p:nvPr>
            <p:ph idx="1"/>
          </p:nvPr>
        </p:nvSpPr>
        <p:spPr/>
        <p:txBody>
          <a:bodyPr>
            <a:normAutofit/>
          </a:bodyPr>
          <a:lstStyle/>
          <a:p>
            <a:r>
              <a:rPr lang="en-US" dirty="0" smtClean="0"/>
              <a:t>A CD-ROM, or compact disc read-only memory, is a type of optical disc that users can read but not write (record) or erase — hence, the name read-only.</a:t>
            </a:r>
          </a:p>
          <a:p>
            <a:r>
              <a:rPr lang="en-US" dirty="0" smtClean="0"/>
              <a:t>A standard CD-ROM is called </a:t>
            </a:r>
            <a:r>
              <a:rPr lang="en-US" dirty="0" smtClean="0">
                <a:solidFill>
                  <a:srgbClr val="FF0000"/>
                </a:solidFill>
              </a:rPr>
              <a:t>a single-session disc </a:t>
            </a:r>
            <a:r>
              <a:rPr lang="en-US" dirty="0" smtClean="0"/>
              <a:t>because manufacturers write all items on the disc at one time.</a:t>
            </a:r>
          </a:p>
          <a:p>
            <a:r>
              <a:rPr lang="en-US" dirty="0" smtClean="0"/>
              <a:t>A typical CD-ROM holds from </a:t>
            </a:r>
            <a:r>
              <a:rPr lang="en-US" dirty="0" smtClean="0">
                <a:solidFill>
                  <a:srgbClr val="FF0000"/>
                </a:solidFill>
              </a:rPr>
              <a:t>650 MB to 1 GB </a:t>
            </a:r>
            <a:r>
              <a:rPr lang="en-US" dirty="0" smtClean="0"/>
              <a:t>of data, instructions, and information </a:t>
            </a:r>
          </a:p>
          <a:p>
            <a:endParaRPr lang="en-US" dirty="0" smtClean="0"/>
          </a:p>
          <a:p>
            <a:endParaRPr lang="en-US" dirty="0" smtClean="0"/>
          </a:p>
        </p:txBody>
      </p:sp>
    </p:spTree>
  </p:cSld>
  <p:clrMapOvr>
    <a:masterClrMapping/>
  </p:clrMapOvr>
  <p:transition spd="slow">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CD-Rs and CD-RWs</a:t>
            </a:r>
            <a:endParaRPr lang="en-US" dirty="0"/>
          </a:p>
        </p:txBody>
      </p:sp>
      <p:sp>
        <p:nvSpPr>
          <p:cNvPr id="3" name="Content Placeholder 2"/>
          <p:cNvSpPr>
            <a:spLocks noGrp="1"/>
          </p:cNvSpPr>
          <p:nvPr>
            <p:ph idx="1"/>
          </p:nvPr>
        </p:nvSpPr>
        <p:spPr/>
        <p:txBody>
          <a:bodyPr/>
          <a:lstStyle/>
          <a:p>
            <a:r>
              <a:rPr lang="en-US" dirty="0" smtClean="0"/>
              <a:t>Many personal computers today include either a CD-R or CD-RW drive, or a combination drive that includes CD-R or CD-RW capabilities, as a standard feature. </a:t>
            </a:r>
          </a:p>
          <a:p>
            <a:r>
              <a:rPr lang="en-US" dirty="0" smtClean="0"/>
              <a:t>Unlike standard CD-ROM drives, users record, or write, their own data on a disc with a CD-R or CD-RW drive. </a:t>
            </a:r>
          </a:p>
          <a:p>
            <a:r>
              <a:rPr lang="en-US" dirty="0" smtClean="0">
                <a:solidFill>
                  <a:srgbClr val="FF0000"/>
                </a:solidFill>
              </a:rPr>
              <a:t>The process of writing on an optical disc is called </a:t>
            </a:r>
            <a:r>
              <a:rPr lang="en-US" b="1" dirty="0" smtClean="0">
                <a:solidFill>
                  <a:srgbClr val="FF0000"/>
                </a:solidFill>
              </a:rPr>
              <a:t>burning</a:t>
            </a:r>
            <a:r>
              <a:rPr lang="en-US" dirty="0" smtClean="0"/>
              <a:t>.</a:t>
            </a:r>
            <a:endParaRPr lang="en-US" dirty="0"/>
          </a:p>
        </p:txBody>
      </p:sp>
    </p:spTree>
  </p:cSld>
  <p:clrMapOvr>
    <a:masterClrMapping/>
  </p:clrMapOvr>
  <p:transition spd="slow">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CD-R </a:t>
            </a:r>
            <a:endParaRPr lang="en-US" dirty="0"/>
          </a:p>
        </p:txBody>
      </p:sp>
      <p:sp>
        <p:nvSpPr>
          <p:cNvPr id="3" name="Content Placeholder 2"/>
          <p:cNvSpPr>
            <a:spLocks noGrp="1"/>
          </p:cNvSpPr>
          <p:nvPr>
            <p:ph idx="1"/>
          </p:nvPr>
        </p:nvSpPr>
        <p:spPr/>
        <p:txBody>
          <a:bodyPr/>
          <a:lstStyle/>
          <a:p>
            <a:r>
              <a:rPr lang="en-US" dirty="0" smtClean="0"/>
              <a:t>A CD-R (compact disc-recordable) is a multisession optical disc on which users can write, but not erase, their own items such as text, graphics, and audio. </a:t>
            </a:r>
          </a:p>
          <a:p>
            <a:r>
              <a:rPr lang="en-US" dirty="0" smtClean="0"/>
              <a:t>Multisession means you can write on part of the disc at one time and another part at a later time. </a:t>
            </a:r>
          </a:p>
          <a:p>
            <a:r>
              <a:rPr lang="en-US" dirty="0" smtClean="0"/>
              <a:t>Each part of a CD-R can be written on only one time, and the disc’s contents cannot be erased.</a:t>
            </a:r>
            <a:endParaRPr lang="en-US" dirty="0"/>
          </a:p>
        </p:txBody>
      </p:sp>
    </p:spTree>
  </p:cSld>
  <p:clrMapOvr>
    <a:masterClrMapping/>
  </p:clrMapOvr>
  <p:transition spd="slow">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CD-RW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CD-RW (compact disc-rewritable) is an </a:t>
            </a:r>
            <a:r>
              <a:rPr lang="en-US" dirty="0" smtClean="0">
                <a:solidFill>
                  <a:srgbClr val="FF0000"/>
                </a:solidFill>
              </a:rPr>
              <a:t>erasable multisession disc </a:t>
            </a:r>
            <a:r>
              <a:rPr lang="en-US" dirty="0" smtClean="0"/>
              <a:t>you can write on multiple times. </a:t>
            </a:r>
          </a:p>
          <a:p>
            <a:r>
              <a:rPr lang="en-US" dirty="0" smtClean="0"/>
              <a:t>To write on a CD-RW disc, you must have CD-RW software and a CD-RW drive.</a:t>
            </a:r>
          </a:p>
          <a:p>
            <a:r>
              <a:rPr lang="en-US" dirty="0" smtClean="0"/>
              <a:t> A popular use of CD-RW and CD-R discs is to create audio CDs. For example, users can record their own music and save it on a CD, purchase and download songs from the Web, or rearrange tracks on a purchased music CD. </a:t>
            </a:r>
          </a:p>
          <a:p>
            <a:r>
              <a:rPr lang="en-US" dirty="0" smtClean="0">
                <a:solidFill>
                  <a:srgbClr val="FF0000"/>
                </a:solidFill>
              </a:rPr>
              <a:t>The process of copying audio and/or video data from a purchased disc and saving it on digital media is called </a:t>
            </a:r>
            <a:r>
              <a:rPr lang="en-US" b="1" dirty="0" smtClean="0">
                <a:solidFill>
                  <a:srgbClr val="FF0000"/>
                </a:solidFill>
              </a:rPr>
              <a:t>ripping</a:t>
            </a:r>
            <a:r>
              <a:rPr lang="en-US" dirty="0" smtClean="0">
                <a:solidFill>
                  <a:srgbClr val="FF0000"/>
                </a:solidFill>
              </a:rPr>
              <a:t>.</a:t>
            </a:r>
            <a:endParaRPr lang="en-US" dirty="0">
              <a:solidFill>
                <a:srgbClr val="FF0000"/>
              </a:solidFill>
            </a:endParaRPr>
          </a:p>
        </p:txBody>
      </p:sp>
    </p:spTree>
  </p:cSld>
  <p:clrMapOvr>
    <a:masterClrMapping/>
  </p:clrMapOvr>
  <p:transition spd="slow">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 Discs and Picture CDs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Many people use archive discs or Picture CDs to preserve their photos. </a:t>
            </a:r>
          </a:p>
          <a:p>
            <a:r>
              <a:rPr lang="en-US" dirty="0" smtClean="0"/>
              <a:t>When you post and share photos online on a photo sharing community, you can choose to save your collection of online photos on an archive disc, which stores photos in the jpg file format (Figure 6-23). </a:t>
            </a:r>
          </a:p>
          <a:p>
            <a:r>
              <a:rPr lang="en-US" dirty="0" smtClean="0"/>
              <a:t>The cost of archive discs is determined by the number of photos being stored. </a:t>
            </a:r>
          </a:p>
          <a:p>
            <a:r>
              <a:rPr lang="en-US" dirty="0" smtClean="0"/>
              <a:t>One service, for example, charges $9.99 for the first hundred pictures.</a:t>
            </a:r>
            <a:endParaRPr lang="en-US" dirty="0"/>
          </a:p>
        </p:txBody>
      </p:sp>
    </p:spTree>
  </p:cSld>
  <p:clrMapOvr>
    <a:masterClrMapping/>
  </p:clrMapOvr>
  <p:transition spd="slow">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Kodak Picture CD stores digital versions of film using a jpg file format. Many photo centers offer Picture CD service for consumers when they drop off film to be developed. </a:t>
            </a:r>
          </a:p>
          <a:p>
            <a:r>
              <a:rPr lang="en-US" dirty="0" smtClean="0"/>
              <a:t>The additional cost for a Picture CD is about $3 per roll of film. </a:t>
            </a:r>
            <a:endParaRPr lang="en-US" dirty="0"/>
          </a:p>
        </p:txBody>
      </p:sp>
      <p:sp>
        <p:nvSpPr>
          <p:cNvPr id="4" name="Title 1"/>
          <p:cNvSpPr>
            <a:spLocks noGrp="1"/>
          </p:cNvSpPr>
          <p:nvPr>
            <p:ph type="title"/>
          </p:nvPr>
        </p:nvSpPr>
        <p:spPr>
          <a:xfrm>
            <a:off x="457201" y="155453"/>
            <a:ext cx="8229600" cy="1252725"/>
          </a:xfrm>
        </p:spPr>
        <p:txBody>
          <a:bodyPr/>
          <a:lstStyle/>
          <a:p>
            <a:r>
              <a:rPr lang="en-US" dirty="0" smtClean="0"/>
              <a:t>Archive Discs and Picture CDs</a:t>
            </a:r>
            <a:endParaRPr lang="en-US" dirty="0"/>
          </a:p>
        </p:txBody>
      </p:sp>
    </p:spTree>
  </p:cSld>
  <p:clrMapOvr>
    <a:masterClrMapping/>
  </p:clrMapOvr>
  <p:transition spd="slow">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DVDs and </a:t>
            </a:r>
            <a:r>
              <a:rPr lang="en-US" dirty="0" err="1" smtClean="0"/>
              <a:t>Blu</a:t>
            </a:r>
            <a:r>
              <a:rPr lang="en-US" dirty="0" smtClean="0"/>
              <a:t>-ray Discs</a:t>
            </a:r>
            <a:endParaRPr lang="en-US" dirty="0"/>
          </a:p>
        </p:txBody>
      </p:sp>
      <p:sp>
        <p:nvSpPr>
          <p:cNvPr id="3" name="Content Placeholder 2"/>
          <p:cNvSpPr>
            <a:spLocks noGrp="1"/>
          </p:cNvSpPr>
          <p:nvPr>
            <p:ph idx="1"/>
          </p:nvPr>
        </p:nvSpPr>
        <p:spPr/>
        <p:txBody>
          <a:bodyPr>
            <a:normAutofit/>
          </a:bodyPr>
          <a:lstStyle/>
          <a:p>
            <a:r>
              <a:rPr lang="en-US" dirty="0" smtClean="0"/>
              <a:t>Although the size and shape of a CD and DVD are similar, a DVD stores data, instructions, and information in a slightly different manner and thus achieves a higher storage capacity. </a:t>
            </a:r>
          </a:p>
          <a:p>
            <a:r>
              <a:rPr lang="en-US" dirty="0" smtClean="0"/>
              <a:t>DVD quality also far surpasses that of CDs because images are stored at higher resolution.</a:t>
            </a:r>
          </a:p>
        </p:txBody>
      </p:sp>
    </p:spTree>
  </p:cSld>
  <p:clrMapOvr>
    <a:masterClrMapping/>
  </p:clrMapOvr>
  <p:transition spd="slow">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DVD-ROM (digital versatile disc-read-only memory or digital video disc-read-only memory) is a high-capacity optical disc on which users can read but not write or erase. </a:t>
            </a:r>
          </a:p>
          <a:p>
            <a:r>
              <a:rPr lang="en-US" dirty="0" smtClean="0"/>
              <a:t>Manufacturers write the contents of DVD-ROMs and distribute them to consumers. DVD-ROMs store movies, music, huge databases, and complex software.</a:t>
            </a:r>
          </a:p>
          <a:p>
            <a:endParaRPr lang="en-US" dirty="0"/>
          </a:p>
        </p:txBody>
      </p:sp>
      <p:sp>
        <p:nvSpPr>
          <p:cNvPr id="4" name="Title 1"/>
          <p:cNvSpPr>
            <a:spLocks noGrp="1"/>
          </p:cNvSpPr>
          <p:nvPr>
            <p:ph type="title"/>
          </p:nvPr>
        </p:nvSpPr>
        <p:spPr>
          <a:xfrm>
            <a:off x="457201" y="155453"/>
            <a:ext cx="8229600" cy="1252725"/>
          </a:xfrm>
        </p:spPr>
        <p:txBody>
          <a:bodyPr/>
          <a:lstStyle/>
          <a:p>
            <a:r>
              <a:rPr lang="en-US" dirty="0" smtClean="0"/>
              <a:t>DVDs and </a:t>
            </a:r>
            <a:r>
              <a:rPr lang="en-US" dirty="0" err="1" smtClean="0"/>
              <a:t>Blu</a:t>
            </a:r>
            <a:r>
              <a:rPr lang="en-US" dirty="0" smtClean="0"/>
              <a:t>-ray Discs</a:t>
            </a:r>
            <a:endParaRPr lang="en-US" dirty="0"/>
          </a:p>
        </p:txBody>
      </p:sp>
    </p:spTree>
  </p:cSld>
  <p:clrMapOvr>
    <a:masterClrMapping/>
  </p:clrMapOvr>
  <p:transition spd="slow">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Blu</a:t>
            </a:r>
            <a:r>
              <a:rPr lang="en-US" dirty="0" smtClean="0"/>
              <a:t>-ray Disc</a:t>
            </a:r>
            <a:endParaRPr lang="en-US" dirty="0"/>
          </a:p>
        </p:txBody>
      </p:sp>
      <p:sp>
        <p:nvSpPr>
          <p:cNvPr id="3" name="Content Placeholder 2"/>
          <p:cNvSpPr>
            <a:spLocks noGrp="1"/>
          </p:cNvSpPr>
          <p:nvPr>
            <p:ph idx="1"/>
          </p:nvPr>
        </p:nvSpPr>
        <p:spPr/>
        <p:txBody>
          <a:bodyPr>
            <a:normAutofit fontScale="92500"/>
          </a:bodyPr>
          <a:lstStyle/>
          <a:p>
            <a:r>
              <a:rPr lang="en-US" dirty="0" smtClean="0"/>
              <a:t>. A </a:t>
            </a:r>
            <a:r>
              <a:rPr lang="en-US" b="1" dirty="0" err="1" smtClean="0"/>
              <a:t>Blu</a:t>
            </a:r>
            <a:r>
              <a:rPr lang="en-US" b="1" dirty="0" smtClean="0"/>
              <a:t>-ray Disc (BD) </a:t>
            </a:r>
            <a:r>
              <a:rPr lang="en-US" dirty="0" smtClean="0"/>
              <a:t>has storage capacities of 100 GB, with expectations of exceeding 200 GB in the future.</a:t>
            </a:r>
          </a:p>
          <a:p>
            <a:r>
              <a:rPr lang="en-US" dirty="0" smtClean="0"/>
              <a:t> </a:t>
            </a:r>
            <a:r>
              <a:rPr lang="en-US" dirty="0" err="1" smtClean="0"/>
              <a:t>Blu</a:t>
            </a:r>
            <a:r>
              <a:rPr lang="en-US" dirty="0" smtClean="0"/>
              <a:t>-ray Disc drives and players are backward compatible with DVD and CD formats. </a:t>
            </a:r>
          </a:p>
          <a:p>
            <a:r>
              <a:rPr lang="en-US" dirty="0" smtClean="0"/>
              <a:t>Another high density format, called </a:t>
            </a:r>
            <a:r>
              <a:rPr lang="en-US" b="1" dirty="0" smtClean="0"/>
              <a:t>HD VMD </a:t>
            </a:r>
            <a:r>
              <a:rPr lang="en-US" dirty="0" smtClean="0"/>
              <a:t>(Versatile Multilayer Disc) potentially will contain up to 20 layers, each with a capacity of 5 GB. </a:t>
            </a:r>
          </a:p>
          <a:p>
            <a:r>
              <a:rPr lang="en-US" dirty="0" smtClean="0"/>
              <a:t>Current HD VMDs have capacities of 40 GB and more.</a:t>
            </a:r>
            <a:endParaRPr lang="en-US" dirty="0"/>
          </a:p>
        </p:txBody>
      </p:sp>
    </p:spTree>
  </p:cSld>
  <p:clrMapOvr>
    <a:masterClrMapping/>
  </p:clrMapOvr>
  <p:transition spd="slow">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UMD</a:t>
            </a:r>
            <a:r>
              <a:rPr lang="en-US" dirty="0" smtClean="0"/>
              <a:t>(Universal Media Disc), which has a diameter of about 2.4 inches, can store up to 1.8 GB of games, movies, or music. </a:t>
            </a:r>
          </a:p>
          <a:p>
            <a:r>
              <a:rPr lang="en-US" dirty="0" smtClean="0"/>
              <a:t>Similarly, the mini </a:t>
            </a:r>
            <a:r>
              <a:rPr lang="en-US" dirty="0" err="1" smtClean="0"/>
              <a:t>Blu</a:t>
            </a:r>
            <a:r>
              <a:rPr lang="en-US" dirty="0" smtClean="0"/>
              <a:t>-ray Disc, which is used primarily in digital video recorders, stores approximately 7.5 GB.</a:t>
            </a:r>
            <a:endParaRPr lang="en-US" dirty="0"/>
          </a:p>
        </p:txBody>
      </p:sp>
    </p:spTree>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 Reading Process</a:t>
            </a:r>
            <a:endParaRPr lang="en-US" dirty="0"/>
          </a:p>
        </p:txBody>
      </p:sp>
      <p:sp>
        <p:nvSpPr>
          <p:cNvPr id="3" name="Content Placeholder 2"/>
          <p:cNvSpPr>
            <a:spLocks noGrp="1"/>
          </p:cNvSpPr>
          <p:nvPr>
            <p:ph idx="1"/>
          </p:nvPr>
        </p:nvSpPr>
        <p:spPr>
          <a:xfrm>
            <a:off x="457200" y="1600200"/>
            <a:ext cx="8458200" cy="5029200"/>
          </a:xfrm>
        </p:spPr>
        <p:txBody>
          <a:bodyPr>
            <a:normAutofit fontScale="92500" lnSpcReduction="10000"/>
          </a:bodyPr>
          <a:lstStyle/>
          <a:p>
            <a:r>
              <a:rPr lang="en-US" dirty="0" smtClean="0"/>
              <a:t>A </a:t>
            </a:r>
            <a:r>
              <a:rPr lang="en-US" dirty="0" smtClean="0">
                <a:solidFill>
                  <a:srgbClr val="FF0000"/>
                </a:solidFill>
              </a:rPr>
              <a:t>storage device </a:t>
            </a:r>
            <a:r>
              <a:rPr lang="en-US" dirty="0" smtClean="0"/>
              <a:t>is the computer hardware that records and/or retrieves items to and from storage media. </a:t>
            </a:r>
          </a:p>
          <a:p>
            <a:r>
              <a:rPr lang="en-US" dirty="0" smtClean="0">
                <a:solidFill>
                  <a:srgbClr val="FF0000"/>
                </a:solidFill>
              </a:rPr>
              <a:t>Writing</a:t>
            </a:r>
            <a:r>
              <a:rPr lang="en-US" dirty="0" smtClean="0"/>
              <a:t> is the process of transferring data, instructions, and information </a:t>
            </a:r>
            <a:r>
              <a:rPr lang="en-US" dirty="0" smtClean="0">
                <a:solidFill>
                  <a:srgbClr val="FF0000"/>
                </a:solidFill>
              </a:rPr>
              <a:t>from memory to a storage medium. </a:t>
            </a:r>
          </a:p>
          <a:p>
            <a:r>
              <a:rPr lang="en-US" dirty="0" smtClean="0">
                <a:solidFill>
                  <a:srgbClr val="FF0000"/>
                </a:solidFill>
              </a:rPr>
              <a:t>Reading</a:t>
            </a:r>
            <a:r>
              <a:rPr lang="en-US" dirty="0" smtClean="0"/>
              <a:t> is the process of transferring these items </a:t>
            </a:r>
            <a:r>
              <a:rPr lang="en-US" dirty="0" smtClean="0">
                <a:solidFill>
                  <a:srgbClr val="FF0000"/>
                </a:solidFill>
              </a:rPr>
              <a:t>from a storage medium into memory</a:t>
            </a:r>
            <a:r>
              <a:rPr lang="en-US" dirty="0" smtClean="0"/>
              <a:t>. </a:t>
            </a:r>
          </a:p>
          <a:p>
            <a:r>
              <a:rPr lang="en-US" dirty="0" smtClean="0"/>
              <a:t>When storage devices </a:t>
            </a:r>
            <a:r>
              <a:rPr lang="en-US" dirty="0" smtClean="0">
                <a:solidFill>
                  <a:srgbClr val="FF0000"/>
                </a:solidFill>
              </a:rPr>
              <a:t>write data </a:t>
            </a:r>
            <a:r>
              <a:rPr lang="en-US" dirty="0" smtClean="0"/>
              <a:t>on storage media, they are creating </a:t>
            </a:r>
            <a:r>
              <a:rPr lang="en-US" dirty="0" smtClean="0">
                <a:solidFill>
                  <a:srgbClr val="FF0000"/>
                </a:solidFill>
              </a:rPr>
              <a:t>output</a:t>
            </a:r>
            <a:r>
              <a:rPr lang="en-US" dirty="0" smtClean="0"/>
              <a:t>. Similarly, when storage devices </a:t>
            </a:r>
            <a:r>
              <a:rPr lang="en-US" dirty="0" smtClean="0">
                <a:solidFill>
                  <a:srgbClr val="FF0000"/>
                </a:solidFill>
              </a:rPr>
              <a:t>read from storage</a:t>
            </a:r>
            <a:r>
              <a:rPr lang="en-US" dirty="0" smtClean="0"/>
              <a:t> media, they function as a source of </a:t>
            </a:r>
            <a:r>
              <a:rPr lang="en-US" dirty="0" smtClean="0">
                <a:solidFill>
                  <a:srgbClr val="FF0000"/>
                </a:solidFill>
              </a:rPr>
              <a:t>input</a:t>
            </a:r>
            <a:r>
              <a:rPr lang="en-US" dirty="0" smtClean="0"/>
              <a:t>.</a:t>
            </a:r>
            <a:endParaRPr lang="en-US" dirty="0"/>
          </a:p>
        </p:txBody>
      </p:sp>
    </p:spTree>
  </p:cSld>
  <p:clrMapOvr>
    <a:masterClrMapping/>
  </p:clrMapOvr>
  <p:transition spd="slow">
    <p:wheel spokes="8"/>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Recordable and Rewritable DVDs</a:t>
            </a:r>
            <a:endParaRPr lang="en-US" dirty="0"/>
          </a:p>
        </p:txBody>
      </p:sp>
      <p:sp>
        <p:nvSpPr>
          <p:cNvPr id="3" name="Content Placeholder 2"/>
          <p:cNvSpPr>
            <a:spLocks noGrp="1"/>
          </p:cNvSpPr>
          <p:nvPr>
            <p:ph idx="1"/>
          </p:nvPr>
        </p:nvSpPr>
        <p:spPr>
          <a:xfrm>
            <a:off x="0" y="1676400"/>
            <a:ext cx="9143999" cy="5181600"/>
          </a:xfrm>
        </p:spPr>
        <p:txBody>
          <a:bodyPr>
            <a:normAutofit fontScale="85000" lnSpcReduction="10000"/>
          </a:bodyPr>
          <a:lstStyle/>
          <a:p>
            <a:r>
              <a:rPr lang="en-US" dirty="0" smtClean="0"/>
              <a:t>Many types of recordable and rewritable DVD formats are available. </a:t>
            </a:r>
          </a:p>
          <a:p>
            <a:r>
              <a:rPr lang="en-US" dirty="0" smtClean="0"/>
              <a:t>DVD-R, DVD+R and BD-R allow users to write on the disc once and read (play) it many times. </a:t>
            </a:r>
          </a:p>
          <a:p>
            <a:r>
              <a:rPr lang="en-US" dirty="0" smtClean="0"/>
              <a:t>DVD-RW, DVD+RW, and DVD+RAM are three competing rewritable DVD formats. </a:t>
            </a:r>
          </a:p>
          <a:p>
            <a:r>
              <a:rPr lang="en-US" dirty="0" smtClean="0"/>
              <a:t>Similarly, BD-RE is a high-capacity rewritable DVD format. </a:t>
            </a:r>
          </a:p>
          <a:p>
            <a:r>
              <a:rPr lang="en-US" dirty="0" smtClean="0"/>
              <a:t>To write on these discs, you must have a compatible drive or recorder.</a:t>
            </a:r>
          </a:p>
          <a:p>
            <a:r>
              <a:rPr lang="en-US" dirty="0" smtClean="0"/>
              <a:t>Rewritable DVD drives usually can read a variety of DVD and CD media.</a:t>
            </a:r>
          </a:p>
          <a:p>
            <a:r>
              <a:rPr lang="en-US" dirty="0" smtClean="0"/>
              <a:t> Before investing in equipment, check to be sure it is compatible with the media on which you intend to record.</a:t>
            </a:r>
            <a:endParaRPr lang="en-US" dirty="0"/>
          </a:p>
        </p:txBody>
      </p:sp>
    </p:spTree>
  </p:cSld>
  <p:clrMapOvr>
    <a:masterClrMapping/>
  </p:clrMapOvr>
  <p:transition spd="slow">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Storage </a:t>
            </a:r>
            <a:endParaRPr lang="en-US" dirty="0"/>
          </a:p>
        </p:txBody>
      </p:sp>
      <p:sp>
        <p:nvSpPr>
          <p:cNvPr id="3" name="Content Placeholder 2"/>
          <p:cNvSpPr>
            <a:spLocks noGrp="1"/>
          </p:cNvSpPr>
          <p:nvPr>
            <p:ph idx="1"/>
          </p:nvPr>
        </p:nvSpPr>
        <p:spPr/>
        <p:txBody>
          <a:bodyPr>
            <a:normAutofit lnSpcReduction="10000"/>
          </a:bodyPr>
          <a:lstStyle/>
          <a:p>
            <a:r>
              <a:rPr lang="en-US" b="1" dirty="0" smtClean="0"/>
              <a:t>Tape</a:t>
            </a:r>
            <a:r>
              <a:rPr lang="en-US" dirty="0" smtClean="0"/>
              <a:t> </a:t>
            </a:r>
          </a:p>
          <a:p>
            <a:pPr>
              <a:buNone/>
            </a:pPr>
            <a:r>
              <a:rPr lang="en-US" dirty="0" smtClean="0"/>
              <a:t>One of the first storage media used with mainframe computers was tape. </a:t>
            </a:r>
          </a:p>
          <a:p>
            <a:pPr>
              <a:buNone/>
            </a:pPr>
            <a:r>
              <a:rPr lang="en-US" dirty="0" smtClean="0"/>
              <a:t>Tape is a magnetically coated ribbon of plastic capable of storing large amounts of data and information at a low cost. </a:t>
            </a:r>
          </a:p>
          <a:p>
            <a:pPr>
              <a:buNone/>
            </a:pPr>
            <a:r>
              <a:rPr lang="en-US" dirty="0" smtClean="0"/>
              <a:t>Tape no longer is used as a primary method of storage.</a:t>
            </a:r>
          </a:p>
          <a:p>
            <a:pPr>
              <a:buNone/>
            </a:pPr>
            <a:r>
              <a:rPr lang="en-US" dirty="0" smtClean="0"/>
              <a:t> Instead, business users utilize tape most often for long-term storage and backup.</a:t>
            </a:r>
            <a:endParaRPr lang="en-US" dirty="0"/>
          </a:p>
        </p:txBody>
      </p:sp>
      <p:pic>
        <p:nvPicPr>
          <p:cNvPr id="10242" name="Picture 2"/>
          <p:cNvPicPr>
            <a:picLocks noChangeAspect="1" noChangeArrowheads="1"/>
          </p:cNvPicPr>
          <p:nvPr/>
        </p:nvPicPr>
        <p:blipFill>
          <a:blip r:embed="rId2"/>
          <a:srcRect/>
          <a:stretch>
            <a:fillRect/>
          </a:stretch>
        </p:blipFill>
        <p:spPr bwMode="auto">
          <a:xfrm>
            <a:off x="6462473" y="152400"/>
            <a:ext cx="2491027" cy="1219200"/>
          </a:xfrm>
          <a:prstGeom prst="rect">
            <a:avLst/>
          </a:prstGeom>
          <a:noFill/>
          <a:ln w="9525">
            <a:noFill/>
            <a:miter lim="800000"/>
            <a:headEnd/>
            <a:tailEnd/>
          </a:ln>
          <a:effectLst/>
        </p:spPr>
      </p:pic>
    </p:spTree>
  </p:cSld>
  <p:clrMapOvr>
    <a:masterClrMapping/>
  </p:clrMapOvr>
  <p:transition spd="slow">
    <p:wheel spokes="8"/>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Magnetic Stripe Cards and Smart Cards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rgbClr val="FF0000"/>
                </a:solidFill>
              </a:rPr>
              <a:t>magnetic stripe card </a:t>
            </a:r>
            <a:r>
              <a:rPr lang="en-US" dirty="0" smtClean="0"/>
              <a:t>is a credit card, entertainment card, bank card, or other similar card, with a stripe that contains information identifying you and the card. </a:t>
            </a:r>
          </a:p>
          <a:p>
            <a:r>
              <a:rPr lang="en-US" dirty="0" smtClean="0"/>
              <a:t>Information stored in the stripe includes your name, account number, and the card's expiration date. </a:t>
            </a:r>
          </a:p>
          <a:p>
            <a:r>
              <a:rPr lang="en-US" dirty="0" smtClean="0"/>
              <a:t>A magnetic stripe card reader reads information stored on the stripe.</a:t>
            </a:r>
            <a:endParaRPr lang="en-US" dirty="0"/>
          </a:p>
        </p:txBody>
      </p:sp>
    </p:spTree>
  </p:cSld>
  <p:clrMapOvr>
    <a:masterClrMapping/>
  </p:clrMapOvr>
  <p:transition spd="slow">
    <p:wheel spokes="8"/>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Microfilm and Microfiche</a:t>
            </a:r>
            <a:endParaRPr lang="en-US" dirty="0"/>
          </a:p>
        </p:txBody>
      </p:sp>
      <p:sp>
        <p:nvSpPr>
          <p:cNvPr id="3" name="Content Placeholder 2"/>
          <p:cNvSpPr>
            <a:spLocks noGrp="1"/>
          </p:cNvSpPr>
          <p:nvPr>
            <p:ph idx="1"/>
          </p:nvPr>
        </p:nvSpPr>
        <p:spPr/>
        <p:txBody>
          <a:bodyPr>
            <a:normAutofit lnSpcReduction="10000"/>
          </a:bodyPr>
          <a:lstStyle/>
          <a:p>
            <a:r>
              <a:rPr lang="en-US" dirty="0" smtClean="0"/>
              <a:t>Microfilm and microfiche store microscopic images of documents on roll or sheet film. </a:t>
            </a:r>
          </a:p>
          <a:p>
            <a:r>
              <a:rPr lang="en-US" dirty="0" smtClean="0"/>
              <a:t>Microfilm is a 100- to 215-foot roll of film. Microfiche is a small sheet of film, usually about 4 3 6 inches. </a:t>
            </a:r>
          </a:p>
          <a:p>
            <a:r>
              <a:rPr lang="en-US" dirty="0" smtClean="0"/>
              <a:t>A computer output microfilm recorder is the device that records the images on the film.</a:t>
            </a:r>
          </a:p>
          <a:p>
            <a:r>
              <a:rPr lang="en-US" dirty="0" smtClean="0"/>
              <a:t>The stored images are so small that you can read them only with a microfilm or microfiche reader.</a:t>
            </a:r>
            <a:endParaRPr lang="en-US" dirty="0"/>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Time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speed of storage devices is defined by </a:t>
            </a:r>
            <a:r>
              <a:rPr lang="en-US" dirty="0" smtClean="0">
                <a:solidFill>
                  <a:srgbClr val="FF0000"/>
                </a:solidFill>
              </a:rPr>
              <a:t>access time</a:t>
            </a:r>
            <a:r>
              <a:rPr lang="en-US" dirty="0" smtClean="0"/>
              <a:t>. </a:t>
            </a:r>
          </a:p>
          <a:p>
            <a:r>
              <a:rPr lang="en-US" dirty="0" smtClean="0">
                <a:solidFill>
                  <a:srgbClr val="FF0000"/>
                </a:solidFill>
              </a:rPr>
              <a:t>Access time </a:t>
            </a:r>
            <a:r>
              <a:rPr lang="en-US" dirty="0" smtClean="0"/>
              <a:t>measures the amount of time it takes a storage device to locate an item on a storage medium. </a:t>
            </a:r>
          </a:p>
          <a:p>
            <a:r>
              <a:rPr lang="en-US" dirty="0" smtClean="0"/>
              <a:t>The </a:t>
            </a:r>
            <a:r>
              <a:rPr lang="en-US" dirty="0" smtClean="0">
                <a:solidFill>
                  <a:srgbClr val="FF0000"/>
                </a:solidFill>
              </a:rPr>
              <a:t>access time of storage devices is slow</a:t>
            </a:r>
            <a:r>
              <a:rPr lang="en-US" dirty="0" smtClean="0"/>
              <a:t>, compared with the access time of memory. </a:t>
            </a:r>
          </a:p>
          <a:p>
            <a:r>
              <a:rPr lang="en-US" dirty="0" smtClean="0"/>
              <a:t>Memory (chips) accesses items in billionths of a second (nanoseconds). </a:t>
            </a:r>
          </a:p>
          <a:p>
            <a:r>
              <a:rPr lang="en-US" dirty="0" smtClean="0"/>
              <a:t>Storage devices, by contrast, access items in thousandths of a second (milliseconds) or millionths of a second (microseconds). </a:t>
            </a:r>
            <a:endParaRPr lang="en-US" dirty="0"/>
          </a:p>
        </p:txBody>
      </p:sp>
    </p:spTree>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Terms</a:t>
            </a:r>
            <a:endParaRPr lang="en-US" dirty="0"/>
          </a:p>
        </p:txBody>
      </p:sp>
      <p:pic>
        <p:nvPicPr>
          <p:cNvPr id="2050" name="Picture 2"/>
          <p:cNvPicPr>
            <a:picLocks noChangeAspect="1" noChangeArrowheads="1"/>
          </p:cNvPicPr>
          <p:nvPr/>
        </p:nvPicPr>
        <p:blipFill>
          <a:blip r:embed="rId2"/>
          <a:srcRect/>
          <a:stretch>
            <a:fillRect/>
          </a:stretch>
        </p:blipFill>
        <p:spPr bwMode="auto">
          <a:xfrm>
            <a:off x="80964" y="1905011"/>
            <a:ext cx="8986838" cy="3681548"/>
          </a:xfrm>
          <a:prstGeom prst="rect">
            <a:avLst/>
          </a:prstGeom>
          <a:noFill/>
          <a:ln w="9525">
            <a:noFill/>
            <a:miter lim="800000"/>
            <a:headEnd/>
            <a:tailEnd/>
          </a:ln>
          <a:effectLst/>
        </p:spPr>
      </p:pic>
    </p:spTree>
  </p:cSld>
  <p:clrMapOvr>
    <a:masterClrMapping/>
  </p:clrMapOvr>
  <p:transition spd="slow">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smtClean="0">
                <a:solidFill>
                  <a:srgbClr val="FF0000"/>
                </a:solidFill>
              </a:rPr>
              <a:t>hard disk </a:t>
            </a:r>
            <a:r>
              <a:rPr lang="en-US" dirty="0" smtClean="0"/>
              <a:t>is a storage device that contains one or more inflexible, </a:t>
            </a:r>
            <a:r>
              <a:rPr lang="en-US" dirty="0" smtClean="0">
                <a:solidFill>
                  <a:srgbClr val="FF0000"/>
                </a:solidFill>
              </a:rPr>
              <a:t>circular platters </a:t>
            </a:r>
            <a:r>
              <a:rPr lang="en-US" dirty="0" smtClean="0"/>
              <a:t>that use magnetic particles to store data, instructions, and information.</a:t>
            </a:r>
          </a:p>
          <a:p>
            <a:r>
              <a:rPr lang="en-US" dirty="0" smtClean="0"/>
              <a:t>Current personal computer hard disks have storage capacities from 160 GB to 2 TB and more. </a:t>
            </a:r>
          </a:p>
          <a:p>
            <a:r>
              <a:rPr lang="en-US" dirty="0" smtClean="0"/>
              <a:t>Home users store documents, spreadsheets, presentations, databases, e-mail messages, Web pages, digital photos, music, videos, and software on hard disks.</a:t>
            </a:r>
            <a:endParaRPr lang="en-US" dirty="0"/>
          </a:p>
        </p:txBody>
      </p:sp>
    </p:spTree>
  </p:cSld>
  <p:clrMapOvr>
    <a:masterClrMapping/>
  </p:clrMapOvr>
  <p:transition spd="slow">
    <p:wheel spokes="8"/>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560</TotalTime>
  <Words>3863</Words>
  <Application>Microsoft Office PowerPoint</Application>
  <PresentationFormat>On-screen Show (4:3)</PresentationFormat>
  <Paragraphs>229</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Module</vt:lpstr>
      <vt:lpstr>Chapter 6</vt:lpstr>
      <vt:lpstr>Storage</vt:lpstr>
      <vt:lpstr>Storage</vt:lpstr>
      <vt:lpstr>Storage Devices</vt:lpstr>
      <vt:lpstr>capacity</vt:lpstr>
      <vt:lpstr>Writing / Reading Process</vt:lpstr>
      <vt:lpstr>Access Time</vt:lpstr>
      <vt:lpstr>Storage Terms</vt:lpstr>
      <vt:lpstr>Hard disk</vt:lpstr>
      <vt:lpstr>Hard disk</vt:lpstr>
      <vt:lpstr>Hard disk</vt:lpstr>
      <vt:lpstr>Characteristics of a Hard Disk</vt:lpstr>
      <vt:lpstr>Hard Disk</vt:lpstr>
      <vt:lpstr>Hard Disk</vt:lpstr>
      <vt:lpstr>Hard Disk</vt:lpstr>
      <vt:lpstr>Hard Disk</vt:lpstr>
      <vt:lpstr>Hard Disk</vt:lpstr>
      <vt:lpstr>Hard Disk</vt:lpstr>
      <vt:lpstr>Hard Disk</vt:lpstr>
      <vt:lpstr>Hard Disk</vt:lpstr>
      <vt:lpstr>RAID</vt:lpstr>
      <vt:lpstr>NAS (network attached storage)</vt:lpstr>
      <vt:lpstr>External and Removable Hard Disks </vt:lpstr>
      <vt:lpstr>External and Removable Hard Disk</vt:lpstr>
      <vt:lpstr>Removable hard disk</vt:lpstr>
      <vt:lpstr>External removable hard disk \ internal hard disk</vt:lpstr>
      <vt:lpstr>Miniature Hard Disks</vt:lpstr>
      <vt:lpstr>Miniature Hard Disk</vt:lpstr>
      <vt:lpstr>Hard Disk Controllers</vt:lpstr>
      <vt:lpstr>Types of hard disk interfaces</vt:lpstr>
      <vt:lpstr>EIDE</vt:lpstr>
      <vt:lpstr>SCSI</vt:lpstr>
      <vt:lpstr>SAS</vt:lpstr>
      <vt:lpstr>Flash Memory Storage</vt:lpstr>
      <vt:lpstr>Solid state drive</vt:lpstr>
      <vt:lpstr>SSD</vt:lpstr>
      <vt:lpstr>SSD</vt:lpstr>
      <vt:lpstr>SSD</vt:lpstr>
      <vt:lpstr>Memory Cards</vt:lpstr>
      <vt:lpstr>Memory Cards</vt:lpstr>
      <vt:lpstr>Memory Cards </vt:lpstr>
      <vt:lpstr>Memory Cards</vt:lpstr>
      <vt:lpstr>USB Flash Drives</vt:lpstr>
      <vt:lpstr>USB Flash Drives</vt:lpstr>
      <vt:lpstr>Express Card Modules</vt:lpstr>
      <vt:lpstr>Express Card Modules</vt:lpstr>
      <vt:lpstr>Cloud Storage</vt:lpstr>
      <vt:lpstr>cloud storage</vt:lpstr>
      <vt:lpstr>Optical Discs</vt:lpstr>
      <vt:lpstr>CDs</vt:lpstr>
      <vt:lpstr>CD-Rs and CD-RWs</vt:lpstr>
      <vt:lpstr> CD-R </vt:lpstr>
      <vt:lpstr>CD-RW</vt:lpstr>
      <vt:lpstr>Archive Discs and Picture CDs</vt:lpstr>
      <vt:lpstr>Archive Discs and Picture CDs</vt:lpstr>
      <vt:lpstr>DVDs and Blu-ray Discs</vt:lpstr>
      <vt:lpstr>DVDs and Blu-ray Discs</vt:lpstr>
      <vt:lpstr>Blu-ray Disc</vt:lpstr>
      <vt:lpstr>UMD</vt:lpstr>
      <vt:lpstr>Recordable and Rewritable DVDs</vt:lpstr>
      <vt:lpstr>Other Types of Storage </vt:lpstr>
      <vt:lpstr>Magnetic Stripe Cards and Smart Cards</vt:lpstr>
      <vt:lpstr>Microfilm and Microfiche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laptop care</dc:creator>
  <cp:lastModifiedBy>laptop care</cp:lastModifiedBy>
  <cp:revision>64</cp:revision>
  <dcterms:created xsi:type="dcterms:W3CDTF">2020-11-29T16:59:55Z</dcterms:created>
  <dcterms:modified xsi:type="dcterms:W3CDTF">2020-12-11T11:19:58Z</dcterms:modified>
</cp:coreProperties>
</file>