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9" r:id="rId7"/>
    <p:sldId id="276" r:id="rId8"/>
    <p:sldId id="260" r:id="rId9"/>
    <p:sldId id="261" r:id="rId10"/>
    <p:sldId id="262" r:id="rId11"/>
    <p:sldId id="270" r:id="rId12"/>
    <p:sldId id="263" r:id="rId13"/>
    <p:sldId id="264" r:id="rId14"/>
    <p:sldId id="272" r:id="rId15"/>
    <p:sldId id="265" r:id="rId16"/>
    <p:sldId id="266" r:id="rId17"/>
    <p:sldId id="273" r:id="rId18"/>
    <p:sldId id="274" r:id="rId19"/>
    <p:sldId id="275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6DD8D-BC35-4237-B60D-9322AC97B44B}" v="225" dt="2020-06-14T16:34:4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AA0A53-6C98-4120-B06E-20D9AD0EBA4D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29156B9-2319-428C-8200-A64C5DF83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157" y="1167819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OPTIC  ATROPHY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679" y="2645229"/>
            <a:ext cx="8077200" cy="22833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/>
              <a:t>By</a:t>
            </a:r>
          </a:p>
          <a:p>
            <a:pPr algn="ctr"/>
            <a:endParaRPr lang="en-US" sz="3000" dirty="0">
              <a:solidFill>
                <a:srgbClr val="FFC000"/>
              </a:solidFill>
            </a:endParaRPr>
          </a:p>
          <a:p>
            <a:pPr algn="ctr"/>
            <a:r>
              <a:rPr lang="en-US" sz="3000" dirty="0">
                <a:solidFill>
                  <a:srgbClr val="FFC000"/>
                </a:solidFill>
              </a:rPr>
              <a:t>Dr. Suhail Mushtaq </a:t>
            </a:r>
            <a:r>
              <a:rPr lang="en-US" sz="3000" dirty="0" err="1">
                <a:solidFill>
                  <a:srgbClr val="FFC000"/>
                </a:solidFill>
              </a:rPr>
              <a:t>Boobak</a:t>
            </a:r>
            <a:endParaRPr lang="en-US" sz="3000" dirty="0">
              <a:solidFill>
                <a:srgbClr val="FFC000"/>
              </a:solidFill>
            </a:endParaRPr>
          </a:p>
          <a:p>
            <a:pPr algn="ctr"/>
            <a:r>
              <a:rPr lang="en-US" sz="2600" dirty="0"/>
              <a:t>MBBS, DOMS, MCPS, ICO (UK), FCPS, FRCS (UK)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Associate Professor Ophthalmology</a:t>
            </a:r>
          </a:p>
          <a:p>
            <a:pPr algn="ctr"/>
            <a:r>
              <a:rPr lang="en-US" sz="2800" dirty="0"/>
              <a:t>Sargodha Medical College, University of Sargodha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B050"/>
                </a:solidFill>
              </a:rPr>
              <a:t>Secondary optic atrophy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Preceded by swelling of the optic nerve head</a:t>
            </a:r>
          </a:p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 Signs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White or dirty grey disc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Raised disc with poorly delineated margins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Reduction in small blood vessels on disc the surface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Causes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Chronic </a:t>
            </a:r>
            <a:r>
              <a:rPr lang="en-US" sz="3600" dirty="0" err="1"/>
              <a:t>papilloedema</a:t>
            </a:r>
            <a:endParaRPr lang="en-US" sz="3600" dirty="0"/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Anterior ischemic optic atrophy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/>
              <a:t>Papillitis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>
                <a:solidFill>
                  <a:srgbClr val="00B050"/>
                </a:solidFill>
              </a:rPr>
              <a:t>Consecutive optic atrophy</a:t>
            </a:r>
          </a:p>
          <a:p>
            <a:pPr>
              <a:buNone/>
            </a:pPr>
            <a:r>
              <a:rPr lang="en-US" sz="3600" dirty="0"/>
              <a:t>	Extensive retinal diseases causing ganglion cell destruction</a:t>
            </a:r>
          </a:p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Signs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Yellow waxy disc, less sharply defined margins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Retinal vessels are attenuated</a:t>
            </a:r>
          </a:p>
          <a:p>
            <a:pPr>
              <a:buFont typeface="Wingdings" pitchFamily="2" charset="2"/>
              <a:buChar char="§"/>
            </a:pPr>
            <a:endParaRPr lang="en-US" sz="36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Causes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Retinitis pigmentosa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Occlusion of central retinal artery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>
                <a:solidFill>
                  <a:srgbClr val="00B050"/>
                </a:solidFill>
              </a:rPr>
              <a:t>Glaucomatous optic atrophy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White </a:t>
            </a:r>
            <a:r>
              <a:rPr lang="en-US" sz="3600" dirty="0" err="1"/>
              <a:t>coloured</a:t>
            </a:r>
            <a:r>
              <a:rPr lang="en-US" sz="3600" dirty="0"/>
              <a:t> with cupping of disc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Lamellar dot sign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Nasal shifting of the retinal vessels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. Suhail\Pictures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Degeneration of the optic nerve that leads to optic atrophy.</a:t>
            </a:r>
          </a:p>
          <a:p>
            <a:pPr>
              <a:buNone/>
            </a:pPr>
            <a:r>
              <a:rPr lang="en-US" sz="4000" b="1" u="sng" dirty="0">
                <a:solidFill>
                  <a:srgbClr val="0070C0"/>
                </a:solidFill>
              </a:rPr>
              <a:t> Classification</a:t>
            </a:r>
          </a:p>
          <a:p>
            <a:pPr>
              <a:buNone/>
            </a:pPr>
            <a:r>
              <a:rPr lang="en-US" sz="4000" dirty="0"/>
              <a:t>1- Primary optic atrophy</a:t>
            </a:r>
          </a:p>
          <a:p>
            <a:pPr>
              <a:buNone/>
            </a:pPr>
            <a:r>
              <a:rPr lang="en-US" sz="4000" dirty="0"/>
              <a:t>2- Secondary optic atrophy</a:t>
            </a:r>
          </a:p>
          <a:p>
            <a:pPr>
              <a:buNone/>
            </a:pPr>
            <a:r>
              <a:rPr lang="en-US" sz="4000" dirty="0"/>
              <a:t>3- Consecutive optic atrophy</a:t>
            </a:r>
          </a:p>
          <a:p>
            <a:pPr>
              <a:buNone/>
            </a:pPr>
            <a:r>
              <a:rPr lang="en-US" sz="4000" dirty="0"/>
              <a:t>4-Glaucomatous optic atrophy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Treatment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Partial optic atrophy---Treat the cause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Total optic atrophy---No effective treatment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200" b="1" dirty="0">
                <a:solidFill>
                  <a:srgbClr val="FF0000"/>
                </a:solidFill>
              </a:rPr>
              <a:t>           Thanks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sz="3600" dirty="0"/>
              <a:t>	Destruction of the nerve </a:t>
            </a:r>
            <a:r>
              <a:rPr lang="en-US" sz="3600" dirty="0" err="1"/>
              <a:t>fibres</a:t>
            </a:r>
            <a:r>
              <a:rPr lang="en-US" sz="3600" dirty="0"/>
              <a:t> and overgrowth of </a:t>
            </a:r>
            <a:r>
              <a:rPr lang="en-US" sz="3600" dirty="0" err="1"/>
              <a:t>glial</a:t>
            </a:r>
            <a:r>
              <a:rPr lang="en-US" sz="3600" dirty="0"/>
              <a:t> connective tissue		</a:t>
            </a:r>
          </a:p>
          <a:p>
            <a:pPr>
              <a:buNone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B050"/>
                </a:solidFill>
              </a:rPr>
              <a:t>Primary optic atrophy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Without disc swelling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Lesions affecting the </a:t>
            </a:r>
            <a:r>
              <a:rPr lang="en-US" sz="3600" dirty="0" err="1"/>
              <a:t>retrolaminar</a:t>
            </a:r>
            <a:r>
              <a:rPr lang="en-US" sz="3600" dirty="0"/>
              <a:t> part of the optic nerve to the LGB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Lesions </a:t>
            </a:r>
            <a:r>
              <a:rPr lang="en-US" sz="3600" dirty="0" err="1"/>
              <a:t>ant.to</a:t>
            </a:r>
            <a:r>
              <a:rPr lang="en-US" sz="3600" dirty="0"/>
              <a:t> the optic </a:t>
            </a:r>
            <a:r>
              <a:rPr lang="en-US" sz="3600" dirty="0" err="1"/>
              <a:t>chiasma</a:t>
            </a:r>
            <a:r>
              <a:rPr lang="en-US" sz="3600" dirty="0"/>
              <a:t>--   unilateral optic atrophy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Lesions </a:t>
            </a:r>
            <a:r>
              <a:rPr lang="en-US" sz="3600" dirty="0" err="1"/>
              <a:t>involing</a:t>
            </a:r>
            <a:r>
              <a:rPr lang="en-US" sz="3600" dirty="0"/>
              <a:t> the optic </a:t>
            </a:r>
            <a:r>
              <a:rPr lang="en-US" sz="3600" dirty="0" err="1"/>
              <a:t>chiasma</a:t>
            </a:r>
            <a:r>
              <a:rPr lang="en-US" sz="3600" dirty="0"/>
              <a:t> and </a:t>
            </a:r>
          </a:p>
          <a:p>
            <a:pPr>
              <a:buNone/>
            </a:pPr>
            <a:r>
              <a:rPr lang="en-US" sz="3600" dirty="0"/>
              <a:t>    optic tract--- bilateral optic atrophy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. Suhail\Pictures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Signs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Pale, flat disc, clearly delineated margins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Reduction of the blood vessels on the disc surface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 Attenuation of the </a:t>
            </a:r>
            <a:r>
              <a:rPr lang="en-US" sz="3600" dirty="0" err="1"/>
              <a:t>paripallary</a:t>
            </a:r>
            <a:r>
              <a:rPr lang="en-US" sz="3600" dirty="0"/>
              <a:t> blood vessels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Thinning of retinal nerve </a:t>
            </a:r>
            <a:r>
              <a:rPr lang="en-US" sz="3600" dirty="0" err="1"/>
              <a:t>fibre</a:t>
            </a:r>
            <a:r>
              <a:rPr lang="en-US" sz="3600" dirty="0"/>
              <a:t> layer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u="sng" dirty="0">
                <a:solidFill>
                  <a:srgbClr val="0070C0"/>
                </a:solidFill>
              </a:rPr>
              <a:t> Causes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/>
              <a:t>Retrobulbar</a:t>
            </a:r>
            <a:r>
              <a:rPr lang="en-US" sz="3600" dirty="0"/>
              <a:t> neuritis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Compression by </a:t>
            </a:r>
            <a:r>
              <a:rPr lang="en-US" sz="3600" dirty="0" err="1"/>
              <a:t>tumours</a:t>
            </a:r>
            <a:r>
              <a:rPr lang="en-US" sz="3600" dirty="0"/>
              <a:t> and aneurysms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Hereditary optic neuropathies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Toxic and nutritional optic neuropathies</a:t>
            </a:r>
          </a:p>
          <a:p>
            <a:pPr>
              <a:buFont typeface="Wingdings" pitchFamily="2" charset="2"/>
              <a:buChar char="§"/>
            </a:pPr>
            <a:endParaRPr lang="en-US" sz="3600" dirty="0"/>
          </a:p>
          <a:p>
            <a:pPr>
              <a:buFont typeface="Wingdings" pitchFamily="2" charset="2"/>
              <a:buChar char="§"/>
            </a:pP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179</TotalTime>
  <Words>207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OPTIC  ATROPHY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  ATROPHY</dc:title>
  <dc:creator>Dr. Suhail</dc:creator>
  <cp:lastModifiedBy>Dr.Suhail</cp:lastModifiedBy>
  <cp:revision>72</cp:revision>
  <dcterms:created xsi:type="dcterms:W3CDTF">2010-02-14T17:53:11Z</dcterms:created>
  <dcterms:modified xsi:type="dcterms:W3CDTF">2020-06-14T16:35:03Z</dcterms:modified>
</cp:coreProperties>
</file>