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24308E8-EC95-4EB6-B42F-EAC8B8E55B23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0AFD680-37B6-4F3D-AFE1-46A25DBED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631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308E8-EC95-4EB6-B42F-EAC8B8E55B23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D680-37B6-4F3D-AFE1-46A25DBED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671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24308E8-EC95-4EB6-B42F-EAC8B8E55B23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0AFD680-37B6-4F3D-AFE1-46A25DBED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906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308E8-EC95-4EB6-B42F-EAC8B8E55B23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00AFD680-37B6-4F3D-AFE1-46A25DBED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19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24308E8-EC95-4EB6-B42F-EAC8B8E55B23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0AFD680-37B6-4F3D-AFE1-46A25DBED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780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308E8-EC95-4EB6-B42F-EAC8B8E55B23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D680-37B6-4F3D-AFE1-46A25DBED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93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308E8-EC95-4EB6-B42F-EAC8B8E55B23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D680-37B6-4F3D-AFE1-46A25DBED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28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308E8-EC95-4EB6-B42F-EAC8B8E55B23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D680-37B6-4F3D-AFE1-46A25DBED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45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308E8-EC95-4EB6-B42F-EAC8B8E55B23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D680-37B6-4F3D-AFE1-46A25DBED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948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24308E8-EC95-4EB6-B42F-EAC8B8E55B23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0AFD680-37B6-4F3D-AFE1-46A25DBED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62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308E8-EC95-4EB6-B42F-EAC8B8E55B23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D680-37B6-4F3D-AFE1-46A25DBED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720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424308E8-EC95-4EB6-B42F-EAC8B8E55B23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00AFD680-37B6-4F3D-AFE1-46A25DBED6C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8959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975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Friedman Test Statistic: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O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33600" y="1981201"/>
            <a:ext cx="7086600" cy="3107531"/>
          </a:xfrm>
        </p:spPr>
      </p:pic>
    </p:spTree>
    <p:extLst>
      <p:ext uri="{BB962C8B-B14F-4D97-AF65-F5344CB8AC3E}">
        <p14:creationId xmlns:p14="http://schemas.microsoft.com/office/powerpoint/2010/main" val="399723237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riedmans-test-15-6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52601" y="304800"/>
            <a:ext cx="8610599" cy="632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441406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Decision: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351484" y="2052920"/>
                <a:ext cx="7249716" cy="4195481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3600" dirty="0"/>
                  <a:t>  </a:t>
                </a:r>
              </a:p>
              <a:p>
                <a:r>
                  <a:rPr lang="en-US" sz="3600" dirty="0"/>
                  <a:t>  </a:t>
                </a:r>
                <a:r>
                  <a:rPr lang="en-US" sz="3600" dirty="0">
                    <a:latin typeface="Blackadder ITC" pitchFamily="82" charset="0"/>
                  </a:rPr>
                  <a:t>Xr</a:t>
                </a:r>
                <a:r>
                  <a:rPr lang="en-US" sz="3600" baseline="30000" dirty="0"/>
                  <a:t>2</a:t>
                </a:r>
                <a:r>
                  <a:rPr lang="en-US" sz="3600" dirty="0"/>
                  <a:t>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</a:rPr>
                      <m:t>≥ </m:t>
                    </m:r>
                  </m:oMath>
                </a14:m>
                <a:r>
                  <a:rPr lang="en-US" sz="3600" dirty="0">
                    <a:latin typeface="Blackadder ITC" pitchFamily="82" charset="0"/>
                  </a:rPr>
                  <a:t>X</a:t>
                </a:r>
                <a:r>
                  <a:rPr lang="en-US" sz="3600" baseline="30000" dirty="0"/>
                  <a:t>2</a:t>
                </a:r>
                <a:r>
                  <a:rPr lang="en-US" sz="3600" dirty="0"/>
                  <a:t>(</a:t>
                </a:r>
                <a:r>
                  <a:rPr lang="en-US" sz="3600" dirty="0">
                    <a:latin typeface="Cambria Math"/>
                    <a:ea typeface="Cambria Math"/>
                  </a:rPr>
                  <a:t>𝛼</a:t>
                </a:r>
                <a:r>
                  <a:rPr lang="en-US" sz="3600" dirty="0"/>
                  <a:t>,k-1)</a:t>
                </a:r>
              </a:p>
              <a:p>
                <a:pPr>
                  <a:buNone/>
                </a:pP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     then </a:t>
                </a:r>
                <a:r>
                  <a:rPr lang="en-US" sz="3600" b="1" i="1" u="sng" dirty="0">
                    <a:latin typeface="Times New Roman" pitchFamily="18" charset="0"/>
                    <a:cs typeface="Times New Roman" pitchFamily="18" charset="0"/>
                  </a:rPr>
                  <a:t>REJECT 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Ho    </a:t>
                </a:r>
                <a:endParaRPr lang="en-US" sz="3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51484" y="2052920"/>
                <a:ext cx="7249716" cy="4195481"/>
              </a:xfrm>
              <a:blipFill rotWithShape="0">
                <a:blip r:embed="rId2"/>
                <a:stretch>
                  <a:fillRect l="-18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49755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52ba50cdda78a4efdd9fb746b11ce55--islamic-calligraphy-arabic-calligraph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26435" y="1205948"/>
            <a:ext cx="10098156" cy="5652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13346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61" y="2411896"/>
            <a:ext cx="8010939" cy="4141304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Non-Parametric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Friedman Test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Introduced By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Milton Friedman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16673483_11637330407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53200" y="2186608"/>
            <a:ext cx="3886200" cy="4134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457431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3509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dirty="0">
                <a:latin typeface="Times New Roman" pitchFamily="18" charset="0"/>
                <a:cs typeface="Times New Roman" pitchFamily="18" charset="0"/>
              </a:rPr>
              <a:t>Friedman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Test Outline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8470" y="2052920"/>
            <a:ext cx="10272338" cy="4228610"/>
          </a:xfrm>
        </p:spPr>
        <p:txBody>
          <a:bodyPr>
            <a:normAutofit fontScale="62500" lnSpcReduction="20000"/>
          </a:bodyPr>
          <a:lstStyle/>
          <a:p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Introduction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and Definition</a:t>
            </a: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History</a:t>
            </a: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Uses</a:t>
            </a: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Assumptions</a:t>
            </a: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Procedure</a:t>
            </a: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Numerical</a:t>
            </a: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Surprise</a:t>
            </a:r>
          </a:p>
          <a:p>
            <a:pPr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57309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Friedman test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2052920"/>
            <a:ext cx="8305800" cy="41192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Friedman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 is a non parametric statistical procedure for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than two samples that are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dependent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parametric equivalent to this test is the repeated measures 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nalysis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variance(ANOVA)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983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7053542" cy="914400"/>
          </a:xfrm>
        </p:spPr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Assumption: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752601"/>
            <a:ext cx="8763000" cy="4191000"/>
          </a:xfrm>
        </p:spPr>
        <p:txBody>
          <a:bodyPr>
            <a:normAutofit/>
          </a:bodyPr>
          <a:lstStyle/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One group that is measured on three or more different occasions.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Group is random sample from the population.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Sample do not need to be normally distributed.</a:t>
            </a:r>
          </a:p>
          <a:p>
            <a:pPr marL="0" indent="0"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102995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Procedure: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Hypothesis Testing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Level Of Significance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Test Statistic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Critical Region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Decision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Conclusion</a:t>
            </a:r>
          </a:p>
          <a:p>
            <a:pPr marL="457200" indent="-457200"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20873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Procedure: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1676400"/>
            <a:ext cx="6709906" cy="4876800"/>
          </a:xfrm>
        </p:spPr>
        <p:txBody>
          <a:bodyPr>
            <a:no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Hypothesis Testing:</a:t>
            </a:r>
          </a:p>
          <a:p>
            <a:pPr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Ho:M1=M2=………=Mk</a:t>
            </a:r>
          </a:p>
          <a:p>
            <a:pPr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HI: At least one equality violate</a:t>
            </a:r>
          </a:p>
          <a:p>
            <a:pPr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Level Of Significance:</a:t>
            </a:r>
          </a:p>
          <a:p>
            <a:pPr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3200" dirty="0">
                <a:latin typeface="Times New Roman" pitchFamily="18" charset="0"/>
                <a:ea typeface="Cambria Math"/>
                <a:cs typeface="Times New Roman" pitchFamily="18" charset="0"/>
              </a:rPr>
              <a:t>𝛼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=0.05</a:t>
            </a:r>
          </a:p>
          <a:p>
            <a:pPr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3200" dirty="0">
                <a:latin typeface="Times New Roman" pitchFamily="18" charset="0"/>
                <a:ea typeface="Cambria Math"/>
                <a:cs typeface="Times New Roman" pitchFamily="18" charset="0"/>
              </a:rPr>
              <a:t>𝛼 = 0.01</a:t>
            </a:r>
            <a:br>
              <a:rPr lang="en-US" sz="3200" dirty="0">
                <a:latin typeface="Times New Roman" pitchFamily="18" charset="0"/>
                <a:ea typeface="Cambria Math"/>
                <a:cs typeface="Times New Roman" pitchFamily="18" charset="0"/>
              </a:rPr>
            </a:br>
            <a:r>
              <a:rPr lang="en-US" sz="3200" dirty="0">
                <a:latin typeface="Times New Roman" pitchFamily="18" charset="0"/>
                <a:ea typeface="Cambria Math"/>
                <a:cs typeface="Times New Roman" pitchFamily="18" charset="0"/>
              </a:rPr>
              <a:t>           𝛼 = 0.10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1" y="457200"/>
            <a:ext cx="85725" cy="1905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1" y="457200"/>
            <a:ext cx="85725" cy="190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8365464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Test Statistic: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052920"/>
            <a:ext cx="8305800" cy="4195481"/>
          </a:xfrm>
        </p:spPr>
        <p:txBody>
          <a:bodyPr>
            <a:no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Assign ranks to the original data.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In Friedman test the observation in each block are RANKED separately from smallest to largest.</a:t>
            </a: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Obtain sum of ranks Rj in each column.</a:t>
            </a:r>
          </a:p>
          <a:p>
            <a:pPr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254084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</TotalTime>
  <Words>178</Words>
  <Application>Microsoft Office PowerPoint</Application>
  <PresentationFormat>Widescreen</PresentationFormat>
  <Paragraphs>46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Blackadder ITC</vt:lpstr>
      <vt:lpstr>Cambria Math</vt:lpstr>
      <vt:lpstr>Gill Sans MT</vt:lpstr>
      <vt:lpstr>Times New Roman</vt:lpstr>
      <vt:lpstr>Wingdings 2</vt:lpstr>
      <vt:lpstr>Dividend</vt:lpstr>
      <vt:lpstr>PowerPoint Presentation</vt:lpstr>
      <vt:lpstr>PowerPoint Presentation</vt:lpstr>
      <vt:lpstr> Non-Parametric Friedman Test                  Introduced By        Milton Friedman</vt:lpstr>
      <vt:lpstr>Friedman Test Outline</vt:lpstr>
      <vt:lpstr>Friedman test </vt:lpstr>
      <vt:lpstr>Assumption:</vt:lpstr>
      <vt:lpstr>Procedure:</vt:lpstr>
      <vt:lpstr>Procedure:</vt:lpstr>
      <vt:lpstr>Test Statistic:</vt:lpstr>
      <vt:lpstr>Friedman Test Statistic:</vt:lpstr>
      <vt:lpstr>PowerPoint Presentation</vt:lpstr>
      <vt:lpstr>Decision: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</dc:creator>
  <cp:lastModifiedBy>Ali</cp:lastModifiedBy>
  <cp:revision>1</cp:revision>
  <dcterms:created xsi:type="dcterms:W3CDTF">2020-05-01T08:13:19Z</dcterms:created>
  <dcterms:modified xsi:type="dcterms:W3CDTF">2020-05-01T08:15:18Z</dcterms:modified>
</cp:coreProperties>
</file>